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7" r:id="rId2"/>
    <p:sldId id="270" r:id="rId3"/>
    <p:sldId id="289" r:id="rId4"/>
    <p:sldId id="272" r:id="rId5"/>
    <p:sldId id="290" r:id="rId6"/>
    <p:sldId id="286" r:id="rId7"/>
    <p:sldId id="291" r:id="rId8"/>
    <p:sldId id="271" r:id="rId9"/>
    <p:sldId id="292" r:id="rId10"/>
    <p:sldId id="273" r:id="rId11"/>
    <p:sldId id="308" r:id="rId12"/>
    <p:sldId id="310" r:id="rId13"/>
    <p:sldId id="311" r:id="rId14"/>
    <p:sldId id="274" r:id="rId15"/>
    <p:sldId id="295" r:id="rId16"/>
    <p:sldId id="294" r:id="rId17"/>
    <p:sldId id="296" r:id="rId18"/>
    <p:sldId id="297" r:id="rId19"/>
    <p:sldId id="298" r:id="rId20"/>
    <p:sldId id="312" r:id="rId21"/>
    <p:sldId id="299" r:id="rId22"/>
    <p:sldId id="300" r:id="rId23"/>
    <p:sldId id="301" r:id="rId24"/>
    <p:sldId id="302" r:id="rId25"/>
    <p:sldId id="303" r:id="rId26"/>
    <p:sldId id="305" r:id="rId27"/>
    <p:sldId id="307" r:id="rId28"/>
    <p:sldId id="306" r:id="rId29"/>
    <p:sldId id="285" r:id="rId30"/>
    <p:sldId id="284" r:id="rId31"/>
    <p:sldId id="277" r:id="rId32"/>
    <p:sldId id="279" r:id="rId33"/>
    <p:sldId id="280" r:id="rId34"/>
    <p:sldId id="278" r:id="rId35"/>
    <p:sldId id="281" r:id="rId36"/>
    <p:sldId id="283" r:id="rId37"/>
    <p:sldId id="28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C93A9-0FE8-4C67-A608-325DD81BC645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CE56A-4199-4537-8911-A179BED147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8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4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59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8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3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15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70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133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110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08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099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49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811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62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18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38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035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212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79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553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360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359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605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86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99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9194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9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29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674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067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2824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696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924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742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59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2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1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1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3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4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38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348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7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2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4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69413-DA04-42EA-906D-E0D306A55EF8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F9CF5-28D2-491E-B0FE-26B8E7A1E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18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4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21163" y="6657976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2014 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592" y="5393951"/>
            <a:ext cx="2190249" cy="1264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1162" y="621799"/>
            <a:ext cx="9161554" cy="799498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http://blog.qburst.com/wp-content/uploads/2012/08/Sentiment-Analysi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145" y="1678672"/>
            <a:ext cx="7393588" cy="371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is Sentiment?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858840"/>
            <a:ext cx="788001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● Sentiment = feelings</a:t>
            </a:r>
          </a:p>
          <a:p>
            <a:r>
              <a:rPr lang="en-US" sz="4400" dirty="0"/>
              <a:t>– Attitudes</a:t>
            </a:r>
          </a:p>
          <a:p>
            <a:r>
              <a:rPr lang="en-US" sz="4400" dirty="0"/>
              <a:t>– Emotions</a:t>
            </a:r>
          </a:p>
          <a:p>
            <a:r>
              <a:rPr lang="en-US" sz="4400" dirty="0"/>
              <a:t>– Opinions</a:t>
            </a:r>
          </a:p>
          <a:p>
            <a:endParaRPr lang="en-US" sz="3600" dirty="0" smtClean="0"/>
          </a:p>
        </p:txBody>
      </p:sp>
      <p:pic>
        <p:nvPicPr>
          <p:cNvPr id="1026" name="Picture 2" descr="http://1.bp.blogspot.com/-y2NXtKgOKBM/UGEgr3vhMSI/AAAAAAAAACM/CEgj8AIIs6E/s1600/Emoticons+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87" y="1514272"/>
            <a:ext cx="5491063" cy="415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5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is Sentiment?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193248"/>
            <a:ext cx="11391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● </a:t>
            </a:r>
            <a:r>
              <a:rPr lang="en-US" sz="4800" dirty="0" smtClean="0"/>
              <a:t>Subjective </a:t>
            </a:r>
            <a:r>
              <a:rPr lang="en-US" sz="4800" dirty="0"/>
              <a:t>impressions, not </a:t>
            </a:r>
            <a:r>
              <a:rPr lang="en-US" sz="4800" dirty="0" smtClean="0"/>
              <a:t>facts</a:t>
            </a:r>
          </a:p>
          <a:p>
            <a:endParaRPr lang="en-US" sz="1050" dirty="0" smtClean="0"/>
          </a:p>
          <a:p>
            <a:r>
              <a:rPr lang="en-US" sz="4800" dirty="0"/>
              <a:t>● </a:t>
            </a:r>
            <a:r>
              <a:rPr lang="en-US" sz="4800" dirty="0" smtClean="0"/>
              <a:t>Fuzzy Concept</a:t>
            </a:r>
            <a:endParaRPr lang="en-US" sz="3600" dirty="0"/>
          </a:p>
        </p:txBody>
      </p:sp>
      <p:pic>
        <p:nvPicPr>
          <p:cNvPr id="4" name="Picture 2" descr="http://www.petersonweb.org/vacations/2011%20Joshua%20Tree%20National%20Park/slides/Big%20Fuzzy%20Cact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78" y="2947574"/>
            <a:ext cx="4714887" cy="346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7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Questions SA Might Ask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498600"/>
            <a:ext cx="113919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Is this product review positive or negative?</a:t>
            </a:r>
          </a:p>
          <a:p>
            <a:endParaRPr lang="en-US" sz="4400" dirty="0"/>
          </a:p>
          <a:p>
            <a:r>
              <a:rPr lang="en-US" sz="4400" dirty="0"/>
              <a:t>Is this customer </a:t>
            </a:r>
            <a:r>
              <a:rPr lang="en-US" sz="4400" dirty="0" smtClean="0"/>
              <a:t>satisfied </a:t>
            </a:r>
            <a:r>
              <a:rPr lang="en-US" sz="4400" dirty="0"/>
              <a:t>or dissatisfied?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50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Questions SA Might Ask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9807" y="883771"/>
            <a:ext cx="11391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Based </a:t>
            </a:r>
            <a:r>
              <a:rPr lang="en-US" sz="3600" dirty="0"/>
              <a:t>on a sample of tweets, how are people responding to this </a:t>
            </a:r>
            <a:r>
              <a:rPr lang="en-US" sz="3600" dirty="0" smtClean="0"/>
              <a:t>product release?</a:t>
            </a:r>
            <a:endParaRPr lang="en-US" sz="3600" dirty="0"/>
          </a:p>
          <a:p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888482" y="1994759"/>
            <a:ext cx="6892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Sentiment of Doritos Locos Taco by State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557" y="2412036"/>
            <a:ext cx="6238400" cy="41743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87217" y="6162261"/>
            <a:ext cx="289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Based on geo-tagged tweets.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8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Challenges in SA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4500" y="1143000"/>
            <a:ext cx="11747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/>
              <a:t>● </a:t>
            </a:r>
            <a:r>
              <a:rPr lang="en-US" sz="4800" dirty="0"/>
              <a:t>People express opinions in complex </a:t>
            </a:r>
            <a:r>
              <a:rPr lang="en-US" sz="4800" dirty="0" smtClean="0"/>
              <a:t>ways</a:t>
            </a:r>
          </a:p>
          <a:p>
            <a:endParaRPr lang="en-US" sz="4800" dirty="0"/>
          </a:p>
          <a:p>
            <a:r>
              <a:rPr lang="en-US" sz="4800" dirty="0"/>
              <a:t>● Intra-textual </a:t>
            </a:r>
            <a:r>
              <a:rPr lang="en-US" sz="4800" dirty="0" smtClean="0"/>
              <a:t>reversals</a:t>
            </a:r>
            <a:r>
              <a:rPr lang="en-US" sz="4800" dirty="0"/>
              <a:t>, </a:t>
            </a:r>
            <a:r>
              <a:rPr lang="en-US" sz="4800" dirty="0" smtClean="0"/>
              <a:t>negation</a:t>
            </a:r>
          </a:p>
        </p:txBody>
      </p:sp>
    </p:spTree>
    <p:extLst>
      <p:ext uri="{BB962C8B-B14F-4D97-AF65-F5344CB8AC3E}">
        <p14:creationId xmlns:p14="http://schemas.microsoft.com/office/powerpoint/2010/main" val="273077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Gold Standard in SA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4500" y="1143000"/>
            <a:ext cx="117475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prstClr val="black"/>
                </a:solidFill>
              </a:rPr>
              <a:t>● Humans disagree on sentiment about 10-20% of the time.</a:t>
            </a:r>
            <a:endParaRPr lang="en-US" sz="4400" dirty="0"/>
          </a:p>
        </p:txBody>
      </p:sp>
      <p:pic>
        <p:nvPicPr>
          <p:cNvPr id="2050" name="Picture 2" descr="http://teressamorris.com/wp-content/uploads/2012/11/agree-to-disagr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456" y="1967250"/>
            <a:ext cx="5087132" cy="381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4500" y="5898963"/>
            <a:ext cx="8902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● </a:t>
            </a:r>
            <a:r>
              <a:rPr lang="en-US" sz="4000" dirty="0" smtClean="0"/>
              <a:t>Upper Bound on Accuracy 80-90%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3449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How to Detect Sentiment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074" name="Picture 2" descr="http://icons.iconarchive.com/icons/afterglow/forum-faces/128/Statistician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11" y="1895405"/>
            <a:ext cx="2696471" cy="269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27782" y="2735809"/>
            <a:ext cx="9241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By Counting Things!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66146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How to Detect Sentiment?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" y="1054100"/>
            <a:ext cx="11391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● Generally, a binary opposition in </a:t>
            </a:r>
            <a:r>
              <a:rPr lang="en-US" sz="4400" dirty="0" smtClean="0"/>
              <a:t>opinions </a:t>
            </a:r>
            <a:r>
              <a:rPr lang="en-US" sz="4400" dirty="0"/>
              <a:t>is assumed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r>
              <a:rPr lang="en-US" sz="4400" dirty="0" smtClean="0"/>
              <a:t>● </a:t>
            </a:r>
            <a:r>
              <a:rPr lang="en-US" sz="4400" dirty="0"/>
              <a:t>For/against, like/dislike, good/bad, etc.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56343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Old School Sentiment Analysis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1827" y="2822933"/>
            <a:ext cx="2908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</a:rPr>
              <a:t>Good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977" y="4966445"/>
            <a:ext cx="2908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Horrible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137727" y="2965469"/>
            <a:ext cx="1955800" cy="825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miley Face 9"/>
          <p:cNvSpPr/>
          <p:nvPr/>
        </p:nvSpPr>
        <p:spPr>
          <a:xfrm>
            <a:off x="8300027" y="2535256"/>
            <a:ext cx="1854200" cy="1685926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5248852" y="5061526"/>
            <a:ext cx="1955800" cy="825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227" y="4521777"/>
            <a:ext cx="1905000" cy="1905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0236" y="1093072"/>
            <a:ext cx="8258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Count the number of Positive and Negative words to obtain an aggregate  sentiment score.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5737175" y="2528059"/>
            <a:ext cx="75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+1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80677" y="4594513"/>
            <a:ext cx="692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-2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1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Old School Sentiment Analysis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126" y="974690"/>
            <a:ext cx="11033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Term Function</a:t>
            </a:r>
          </a:p>
          <a:p>
            <a:endParaRPr lang="en-US" sz="4000" dirty="0" smtClean="0"/>
          </a:p>
          <a:p>
            <a:r>
              <a:rPr lang="en-US" sz="4000" dirty="0" smtClean="0"/>
              <a:t>In the Word Lists dictionary there are 2 default lists </a:t>
            </a:r>
            <a:r>
              <a:rPr lang="en-US" sz="4000" dirty="0" smtClean="0">
                <a:solidFill>
                  <a:srgbClr val="00B050"/>
                </a:solidFill>
              </a:rPr>
              <a:t>Positive</a:t>
            </a:r>
            <a:r>
              <a:rPr lang="en-US" sz="4000" dirty="0" smtClean="0"/>
              <a:t> and </a:t>
            </a:r>
            <a:r>
              <a:rPr lang="en-US" sz="4000" dirty="0" smtClean="0">
                <a:solidFill>
                  <a:srgbClr val="FF0000"/>
                </a:solidFill>
              </a:rPr>
              <a:t>Negative</a:t>
            </a:r>
          </a:p>
          <a:p>
            <a:endParaRPr lang="en-US" sz="4000" dirty="0"/>
          </a:p>
          <a:p>
            <a:r>
              <a:rPr lang="en-US" sz="4000" dirty="0" smtClean="0"/>
              <a:t>We can use proximity arguments to infer sentiment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041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Example SA through Term Function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010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2464" y="1087339"/>
            <a:ext cx="6471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Sample PDL Expressions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12464" y="5279411"/>
            <a:ext cx="976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Pattern looks for a negative term within 5 words distance of the word leadership.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64" y="1848480"/>
            <a:ext cx="7135243" cy="32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Example SA through Term Function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010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2474" y="874221"/>
            <a:ext cx="6149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Sample Output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194" y="1901665"/>
            <a:ext cx="6883121" cy="3154764"/>
          </a:xfrm>
          <a:prstGeom prst="rect">
            <a:avLst/>
          </a:prstGeom>
        </p:spPr>
      </p:pic>
      <p:sp>
        <p:nvSpPr>
          <p:cNvPr id="9" name="Donut 8"/>
          <p:cNvSpPr/>
          <p:nvPr/>
        </p:nvSpPr>
        <p:spPr>
          <a:xfrm>
            <a:off x="3900348" y="2924152"/>
            <a:ext cx="974690" cy="391886"/>
          </a:xfrm>
          <a:prstGeom prst="donut">
            <a:avLst>
              <a:gd name="adj" fmla="val 240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6184896" y="2924152"/>
            <a:ext cx="1192774" cy="391886"/>
          </a:xfrm>
          <a:prstGeom prst="donut">
            <a:avLst>
              <a:gd name="adj" fmla="val 240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56489" y="5283529"/>
            <a:ext cx="2262407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Negative Term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856835" y="5314432"/>
            <a:ext cx="2217336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Leadership</a:t>
            </a:r>
            <a:endParaRPr lang="en-US" sz="2800" dirty="0"/>
          </a:p>
        </p:txBody>
      </p:sp>
      <p:cxnSp>
        <p:nvCxnSpPr>
          <p:cNvPr id="18" name="Straight Arrow Connector 17"/>
          <p:cNvCxnSpPr>
            <a:stCxn id="12" idx="0"/>
            <a:endCxn id="9" idx="4"/>
          </p:cNvCxnSpPr>
          <p:nvPr/>
        </p:nvCxnSpPr>
        <p:spPr>
          <a:xfrm flipV="1">
            <a:off x="4387693" y="3316038"/>
            <a:ext cx="0" cy="196749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828754" y="3316038"/>
            <a:ext cx="136749" cy="1998394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6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Drawbacks from Keywords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300" y="2463065"/>
            <a:ext cx="1581150" cy="1905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3249" y="2087923"/>
            <a:ext cx="2131097" cy="2005738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6756400" y="2616201"/>
            <a:ext cx="1993899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393700" y="1813520"/>
            <a:ext cx="4038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“A </a:t>
            </a:r>
            <a:r>
              <a:rPr lang="en-US" sz="3200" dirty="0"/>
              <a:t>lot of the identity cards that are issued by the states</a:t>
            </a:r>
          </a:p>
          <a:p>
            <a:r>
              <a:rPr lang="en-US" sz="3200" dirty="0"/>
              <a:t>are </a:t>
            </a:r>
            <a:r>
              <a:rPr lang="en-US" sz="3200" dirty="0">
                <a:solidFill>
                  <a:srgbClr val="00B050"/>
                </a:solidFill>
              </a:rPr>
              <a:t>too easy </a:t>
            </a:r>
            <a:r>
              <a:rPr lang="en-US" sz="3200" dirty="0"/>
              <a:t>to </a:t>
            </a:r>
            <a:r>
              <a:rPr lang="en-US" sz="3200" dirty="0">
                <a:solidFill>
                  <a:srgbClr val="FF0000"/>
                </a:solidFill>
              </a:rPr>
              <a:t>counterfeit</a:t>
            </a:r>
            <a:r>
              <a:rPr lang="en-US" sz="3200" dirty="0"/>
              <a:t> </a:t>
            </a:r>
            <a:r>
              <a:rPr lang="en-US" sz="3200" dirty="0" smtClean="0">
                <a:solidFill>
                  <a:srgbClr val="00B050"/>
                </a:solidFill>
              </a:rPr>
              <a:t>simply.</a:t>
            </a:r>
            <a:r>
              <a:rPr lang="en-US" sz="3200" dirty="0" smtClean="0"/>
              <a:t>”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4486274" y="1690945"/>
            <a:ext cx="1101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+2 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87999" y="1653835"/>
            <a:ext cx="692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-1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41296" y="1390262"/>
            <a:ext cx="75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+1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4313" y="4681330"/>
            <a:ext cx="3071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Two Positive phrases, 1 Negative word.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037537" y="4681330"/>
            <a:ext cx="3071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Mildly Positive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56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/>
      <p:bldP spid="30" grpId="0"/>
      <p:bldP spid="3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Sentiment </a:t>
            </a:r>
            <a:r>
              <a:rPr lang="en-US" sz="4000" b="1" dirty="0">
                <a:solidFill>
                  <a:schemeClr val="bg1"/>
                </a:solidFill>
              </a:rPr>
              <a:t>Analysis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869" y="2564296"/>
            <a:ext cx="10923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We need a more complex method!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04190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782022" y="1527680"/>
            <a:ext cx="7924800" cy="509132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250" y="1527679"/>
            <a:ext cx="8210344" cy="4050918"/>
          </a:xfrm>
          <a:prstGeom prst="rect">
            <a:avLst/>
          </a:prstGeom>
        </p:spPr>
      </p:pic>
      <p:sp>
        <p:nvSpPr>
          <p:cNvPr id="9" name="Donut 8"/>
          <p:cNvSpPr/>
          <p:nvPr/>
        </p:nvSpPr>
        <p:spPr>
          <a:xfrm>
            <a:off x="3486733" y="4554479"/>
            <a:ext cx="2422689" cy="1319752"/>
          </a:xfrm>
          <a:prstGeom prst="donut">
            <a:avLst>
              <a:gd name="adj" fmla="val 852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843" y="2208733"/>
            <a:ext cx="7454348" cy="37216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530" y="929810"/>
            <a:ext cx="11310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LinguaMark tags parts of speech and diagrams the sentence to determine subject and object.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15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8661" y="964096"/>
            <a:ext cx="11092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PolyAnalyst detects sentiment through a series of Lingua Mark patterns.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28" y="4189965"/>
            <a:ext cx="10389947" cy="13660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4616" y="3272744"/>
            <a:ext cx="10051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{Anyt}:Object [','] ['and'] 'that' 'is' {&lt;badadj&gt;:@(Padj)}:Evaluation</a:t>
            </a:r>
          </a:p>
        </p:txBody>
      </p:sp>
      <p:sp>
        <p:nvSpPr>
          <p:cNvPr id="10" name="Donut 9"/>
          <p:cNvSpPr/>
          <p:nvPr/>
        </p:nvSpPr>
        <p:spPr>
          <a:xfrm>
            <a:off x="1341783" y="4780722"/>
            <a:ext cx="1600200" cy="586408"/>
          </a:xfrm>
          <a:prstGeom prst="donut">
            <a:avLst>
              <a:gd name="adj" fmla="val 1412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5188227" y="3180521"/>
            <a:ext cx="3001616" cy="725557"/>
          </a:xfrm>
          <a:prstGeom prst="donut">
            <a:avLst>
              <a:gd name="adj" fmla="val 1412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616" y="2487752"/>
            <a:ext cx="4373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Sample Pattern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509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965" y="944217"/>
            <a:ext cx="1129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&lt;badadj&gt; is a word class of negative adjectives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275" y="2076656"/>
            <a:ext cx="93154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Word Classes that Convey Sentiment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704850" y="2895600"/>
            <a:ext cx="2844800" cy="2082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Default Word class Dictionary</a:t>
            </a:r>
            <a:endParaRPr lang="en-US" sz="3200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5657850" y="2032000"/>
            <a:ext cx="2514600" cy="863600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absbadadj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044950" y="3463925"/>
            <a:ext cx="1117600" cy="946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8801100" y="1917700"/>
            <a:ext cx="673100" cy="12154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563100" y="1986855"/>
            <a:ext cx="262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Accursed</a:t>
            </a:r>
          </a:p>
          <a:p>
            <a:r>
              <a:rPr lang="en-US" sz="2400" dirty="0" smtClean="0"/>
              <a:t>Awful</a:t>
            </a:r>
          </a:p>
          <a:p>
            <a:r>
              <a:rPr lang="en-US" sz="2400" dirty="0" smtClean="0"/>
              <a:t>Terrible</a:t>
            </a:r>
            <a:endParaRPr lang="en-US" sz="24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635625" y="3505200"/>
            <a:ext cx="2514600" cy="863600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badadv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8890000" y="3445600"/>
            <a:ext cx="673100" cy="1333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563100" y="3505200"/>
            <a:ext cx="222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Badly</a:t>
            </a:r>
          </a:p>
          <a:p>
            <a:r>
              <a:rPr lang="en-US" sz="2400" dirty="0" smtClean="0"/>
              <a:t>Immorally</a:t>
            </a:r>
          </a:p>
          <a:p>
            <a:r>
              <a:rPr lang="en-US" sz="2400" dirty="0" smtClean="0"/>
              <a:t>Irresponsibly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5635625" y="5151996"/>
            <a:ext cx="2514600" cy="8636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goodadj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>
            <a:off x="8801100" y="5091760"/>
            <a:ext cx="920750" cy="12582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563100" y="5037696"/>
            <a:ext cx="222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Accommodating</a:t>
            </a:r>
          </a:p>
          <a:p>
            <a:r>
              <a:rPr lang="en-US" sz="2400" dirty="0" smtClean="0"/>
              <a:t>Accurate</a:t>
            </a:r>
          </a:p>
          <a:p>
            <a:r>
              <a:rPr lang="en-US" sz="2400" dirty="0" smtClean="0"/>
              <a:t>Adequate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2250" y="901700"/>
            <a:ext cx="10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Sentiment Word Classes convey Polarity, Part of Speech, Degree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348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965" y="944217"/>
            <a:ext cx="1129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Sentiment Word Classes are Customizable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8965" y="2129181"/>
            <a:ext cx="952596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Domain specific additions such as emoticons</a:t>
            </a:r>
          </a:p>
          <a:p>
            <a:endParaRPr lang="en-US" sz="3200" dirty="0" smtClean="0"/>
          </a:p>
          <a:p>
            <a:r>
              <a:rPr lang="en-US" sz="4400" dirty="0" smtClean="0"/>
              <a:t>:D  </a:t>
            </a:r>
            <a:r>
              <a:rPr lang="en-US" sz="4400" dirty="0" smtClean="0">
                <a:sym typeface="Wingdings" panose="05000000000000000000" pitchFamily="2" charset="2"/>
              </a:rPr>
              <a:t>    ;(  ;)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2118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72" y="3134901"/>
            <a:ext cx="120326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Polarity</a:t>
            </a:r>
            <a:r>
              <a:rPr lang="en-US" sz="6600" dirty="0" smtClean="0"/>
              <a:t>-</a:t>
            </a:r>
            <a:r>
              <a:rPr lang="en-US" sz="6600" dirty="0" smtClean="0">
                <a:solidFill>
                  <a:srgbClr val="00B050"/>
                </a:solidFill>
              </a:rPr>
              <a:t>Positive</a:t>
            </a:r>
            <a:r>
              <a:rPr lang="en-US" sz="6600" dirty="0" smtClean="0"/>
              <a:t> or </a:t>
            </a:r>
            <a:r>
              <a:rPr lang="en-US" sz="6600" dirty="0" smtClean="0">
                <a:solidFill>
                  <a:srgbClr val="FF0000"/>
                </a:solidFill>
              </a:rPr>
              <a:t>Negative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485" y="903265"/>
            <a:ext cx="3212202" cy="223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6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8216" y="2498665"/>
            <a:ext cx="12032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Object- What is evaluated</a:t>
            </a:r>
          </a:p>
        </p:txBody>
      </p:sp>
    </p:spTree>
    <p:extLst>
      <p:ext uri="{BB962C8B-B14F-4D97-AF65-F5344CB8AC3E}">
        <p14:creationId xmlns:p14="http://schemas.microsoft.com/office/powerpoint/2010/main" val="416763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031" y="2419284"/>
            <a:ext cx="12032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Subject- Who is doing the evaluation</a:t>
            </a:r>
          </a:p>
        </p:txBody>
      </p:sp>
    </p:spTree>
    <p:extLst>
      <p:ext uri="{BB962C8B-B14F-4D97-AF65-F5344CB8AC3E}">
        <p14:creationId xmlns:p14="http://schemas.microsoft.com/office/powerpoint/2010/main" val="26205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8658" y="2498797"/>
            <a:ext cx="12032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Evaluation-The anchor or trigger of the sentiment</a:t>
            </a:r>
          </a:p>
        </p:txBody>
      </p:sp>
    </p:spTree>
    <p:extLst>
      <p:ext uri="{BB962C8B-B14F-4D97-AF65-F5344CB8AC3E}">
        <p14:creationId xmlns:p14="http://schemas.microsoft.com/office/powerpoint/2010/main" val="32582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663" y="2439161"/>
            <a:ext cx="120326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5400" dirty="0" smtClean="0"/>
              <a:t>Degree-The magnitude of the sentiment</a:t>
            </a:r>
          </a:p>
        </p:txBody>
      </p:sp>
    </p:spTree>
    <p:extLst>
      <p:ext uri="{BB962C8B-B14F-4D97-AF65-F5344CB8AC3E}">
        <p14:creationId xmlns:p14="http://schemas.microsoft.com/office/powerpoint/2010/main" val="18149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327" y="2896361"/>
            <a:ext cx="12032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Certainty- The confidence of the sentiment in the pattern</a:t>
            </a:r>
          </a:p>
        </p:txBody>
      </p:sp>
    </p:spTree>
    <p:extLst>
      <p:ext uri="{BB962C8B-B14F-4D97-AF65-F5344CB8AC3E}">
        <p14:creationId xmlns:p14="http://schemas.microsoft.com/office/powerpoint/2010/main" val="194511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327" y="2975875"/>
            <a:ext cx="12032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Confidence</a:t>
            </a:r>
            <a:r>
              <a:rPr lang="en-US" sz="5400" dirty="0" smtClean="0"/>
              <a:t>-The accuracy of the pattern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8021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0" y="1130300"/>
            <a:ext cx="6184900" cy="1835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2100" y="1130300"/>
            <a:ext cx="5334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Polarity </a:t>
            </a:r>
            <a:r>
              <a:rPr lang="en-US" sz="2400" dirty="0" smtClean="0"/>
              <a:t>-</a:t>
            </a:r>
            <a:r>
              <a:rPr lang="en-US" sz="2400" dirty="0" smtClean="0">
                <a:solidFill>
                  <a:srgbClr val="FF0000"/>
                </a:solidFill>
              </a:rPr>
              <a:t>Negative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Object</a:t>
            </a:r>
            <a:r>
              <a:rPr lang="en-US" sz="2400" dirty="0" smtClean="0"/>
              <a:t> - “a </a:t>
            </a:r>
            <a:r>
              <a:rPr lang="en-US" sz="2400" dirty="0"/>
              <a:t>measure that would </a:t>
            </a:r>
            <a:r>
              <a:rPr lang="en-US" sz="2400" dirty="0" smtClean="0"/>
              <a:t>create a </a:t>
            </a:r>
            <a:r>
              <a:rPr lang="en-US" sz="2400" dirty="0"/>
              <a:t>national ID card at this point in </a:t>
            </a:r>
            <a:r>
              <a:rPr lang="en-US" sz="2400" dirty="0" smtClean="0"/>
              <a:t>time”</a:t>
            </a:r>
          </a:p>
          <a:p>
            <a:endParaRPr lang="en-US" sz="2400" dirty="0"/>
          </a:p>
          <a:p>
            <a:r>
              <a:rPr lang="en-US" sz="2400" b="1" dirty="0" smtClean="0"/>
              <a:t>Subject </a:t>
            </a:r>
            <a:r>
              <a:rPr lang="en-US" sz="2400" dirty="0" smtClean="0"/>
              <a:t>– “I”</a:t>
            </a:r>
          </a:p>
          <a:p>
            <a:endParaRPr lang="en-US" sz="2400" b="1" dirty="0"/>
          </a:p>
          <a:p>
            <a:r>
              <a:rPr lang="en-US" sz="2400" b="1" dirty="0" smtClean="0"/>
              <a:t>Evaluation </a:t>
            </a:r>
            <a:r>
              <a:rPr lang="en-US" sz="2400" dirty="0" smtClean="0"/>
              <a:t>– “Big mistake”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Degree </a:t>
            </a:r>
            <a:r>
              <a:rPr lang="en-US" sz="2400" dirty="0" smtClean="0"/>
              <a:t>– </a:t>
            </a:r>
            <a:r>
              <a:rPr lang="en-US" sz="2400" dirty="0" smtClean="0">
                <a:solidFill>
                  <a:srgbClr val="FF0000"/>
                </a:solidFill>
              </a:rPr>
              <a:t>(-5)</a:t>
            </a:r>
          </a:p>
          <a:p>
            <a:endParaRPr lang="en-US" sz="2400" b="1" dirty="0"/>
          </a:p>
          <a:p>
            <a:r>
              <a:rPr lang="en-US" sz="2400" b="1" dirty="0" smtClean="0"/>
              <a:t>Certainty </a:t>
            </a:r>
            <a:r>
              <a:rPr lang="en-US" sz="2400" dirty="0" smtClean="0"/>
              <a:t>– (3)</a:t>
            </a:r>
          </a:p>
          <a:p>
            <a:endParaRPr lang="en-US" sz="2400" b="1" dirty="0"/>
          </a:p>
          <a:p>
            <a:r>
              <a:rPr lang="en-US" sz="2400" b="1" dirty="0" smtClean="0"/>
              <a:t>Confidence </a:t>
            </a:r>
            <a:r>
              <a:rPr lang="en-US" sz="2400" dirty="0" smtClean="0"/>
              <a:t>– (65%)</a:t>
            </a:r>
            <a:endParaRPr lang="en-US" sz="2400" b="1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9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38" y="2314010"/>
            <a:ext cx="11456923" cy="3195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7322" y="929810"/>
            <a:ext cx="114598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Object Sentiment Distribution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6569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Negative Sentiment 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0222" y="858840"/>
            <a:ext cx="751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Vector of Negative Sentiment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86" y="1574351"/>
            <a:ext cx="11763740" cy="41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7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Positive Sentiment 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50222" y="929810"/>
            <a:ext cx="751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Vector of Positive Sentiment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83" y="1718442"/>
            <a:ext cx="11797877" cy="474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Connect Taxonomy to Sentiment 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926" y="0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716" y="1203324"/>
            <a:ext cx="4024313" cy="44834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799" y="1041400"/>
            <a:ext cx="71882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Sentiment can be incorporated into PDL expressions after connecting the taxonomy node to SA.</a:t>
            </a:r>
          </a:p>
          <a:p>
            <a:endParaRPr lang="en-US" sz="4000" dirty="0"/>
          </a:p>
          <a:p>
            <a:endParaRPr lang="en-US" sz="4000" dirty="0" smtClean="0"/>
          </a:p>
          <a:p>
            <a:r>
              <a:rPr lang="en-US" sz="4000" dirty="0" smtClean="0"/>
              <a:t>Uses the “Sentiment” Function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95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Sentiment Analysis in the Taxonomy Node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187" y="0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50" y="1579418"/>
            <a:ext cx="10593344" cy="364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7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PDL Expression with Sentiment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187" y="0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312" y="1104900"/>
            <a:ext cx="10048875" cy="373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3600" y="5181600"/>
            <a:ext cx="9842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Expression looks for positive sentiment within 10 words distance of stem “technology”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735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PDL Expression with Sentiment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187" y="0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71" y="1417293"/>
            <a:ext cx="10624727" cy="3621521"/>
          </a:xfrm>
          <a:prstGeom prst="rect">
            <a:avLst/>
          </a:prstGeom>
        </p:spPr>
      </p:pic>
      <p:sp>
        <p:nvSpPr>
          <p:cNvPr id="7" name="Donut 6"/>
          <p:cNvSpPr/>
          <p:nvPr/>
        </p:nvSpPr>
        <p:spPr>
          <a:xfrm>
            <a:off x="4711148" y="2405270"/>
            <a:ext cx="1620078" cy="294542"/>
          </a:xfrm>
          <a:prstGeom prst="donut">
            <a:avLst>
              <a:gd name="adj" fmla="val 240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6877878" y="2305878"/>
            <a:ext cx="2196548" cy="508604"/>
          </a:xfrm>
          <a:prstGeom prst="donut">
            <a:avLst>
              <a:gd name="adj" fmla="val 312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56489" y="5283529"/>
            <a:ext cx="2319363" cy="1057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Stem Technology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262347" y="5325652"/>
            <a:ext cx="2720635" cy="1026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Positive Sentiment</a:t>
            </a:r>
            <a:endParaRPr lang="en-US" sz="2800" dirty="0"/>
          </a:p>
        </p:txBody>
      </p:sp>
      <p:cxnSp>
        <p:nvCxnSpPr>
          <p:cNvPr id="11" name="Straight Arrow Connector 10"/>
          <p:cNvCxnSpPr>
            <a:stCxn id="9" idx="0"/>
            <a:endCxn id="7" idx="4"/>
          </p:cNvCxnSpPr>
          <p:nvPr/>
        </p:nvCxnSpPr>
        <p:spPr>
          <a:xfrm flipV="1">
            <a:off x="4416171" y="2699812"/>
            <a:ext cx="1105016" cy="2583717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0"/>
          </p:cNvCxnSpPr>
          <p:nvPr/>
        </p:nvCxnSpPr>
        <p:spPr>
          <a:xfrm flipH="1" flipV="1">
            <a:off x="7971183" y="2814482"/>
            <a:ext cx="651482" cy="251117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70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2645289" y="995363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2409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3567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4409</TotalTime>
  <Words>672</Words>
  <Application>Microsoft Office PowerPoint</Application>
  <PresentationFormat>Widescreen</PresentationFormat>
  <Paragraphs>221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NewsGoth BdXCn BT</vt:lpstr>
      <vt:lpstr>NewsGoth Cn BT</vt:lpstr>
      <vt:lpstr>NewsGoth XCn BT</vt:lpstr>
      <vt:lpstr>Verdana</vt:lpstr>
      <vt:lpstr>Wingdings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J. Priver</dc:creator>
  <cp:lastModifiedBy>Daniel J. Priver</cp:lastModifiedBy>
  <cp:revision>115</cp:revision>
  <dcterms:created xsi:type="dcterms:W3CDTF">2014-04-24T21:30:47Z</dcterms:created>
  <dcterms:modified xsi:type="dcterms:W3CDTF">2014-05-19T17:20:04Z</dcterms:modified>
</cp:coreProperties>
</file>