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7" r:id="rId2"/>
    <p:sldId id="27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25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F8C"/>
    <a:srgbClr val="8F0000"/>
    <a:srgbClr val="8F3232"/>
    <a:srgbClr val="E5B725"/>
    <a:srgbClr val="BA2B28"/>
    <a:srgbClr val="1F335B"/>
    <a:srgbClr val="DC615E"/>
    <a:srgbClr val="8F9DB9"/>
    <a:srgbClr val="EF9235"/>
    <a:srgbClr val="A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5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30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37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to Implementing Analytics</a:t>
            </a:r>
            <a:endParaRPr lang="en-US" sz="54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Standard Functional Areas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73323" y="1196411"/>
            <a:ext cx="5845323" cy="539239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HR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33286" y="1461331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Customers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793907" y="1461332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Suppliers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55494" y="5724257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Competitors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793907" y="5724257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Regulators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7276215" y="3490245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General Public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09017" y="24868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128400" y="2114841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Customer Service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47785" y="2953606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Quality Assurance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27278" y="1403366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Marketing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963700" y="2113920"/>
            <a:ext cx="1345963" cy="6180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Loss Prevention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37678" y="2953606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1478" y="4879435"/>
            <a:ext cx="1409060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Competitive Intelligence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576860" y="3890882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Public Relations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642646" y="5710225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Legal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91241" y="3890882"/>
            <a:ext cx="1528702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Risk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57915" y="3490245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Human Resources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23205" y="4879435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Audit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34829" y="799073"/>
            <a:ext cx="1068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3567867" y="2660619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Engineering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Benefits for the Enterprise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19594" y="1514030"/>
            <a:ext cx="7729538" cy="510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smtClean="0"/>
              <a:t>Dramatic cost reduction</a:t>
            </a:r>
          </a:p>
          <a:p>
            <a:r>
              <a:rPr lang="en-US" altLang="en-US" sz="1800" smtClean="0"/>
              <a:t>Increase in quality and speed of the analysis</a:t>
            </a:r>
          </a:p>
          <a:p>
            <a:r>
              <a:rPr lang="en-US" altLang="en-US" sz="1800" smtClean="0"/>
              <a:t>Objective and uniform data-driven analysis </a:t>
            </a:r>
          </a:p>
          <a:p>
            <a:r>
              <a:rPr lang="en-US" altLang="en-US" sz="1800" smtClean="0"/>
              <a:t>Discovery of even unexpected issues suggested by data</a:t>
            </a:r>
          </a:p>
          <a:p>
            <a:r>
              <a:rPr lang="en-US" altLang="en-US" sz="1800" smtClean="0"/>
              <a:t>Automated monitoring of known problems </a:t>
            </a:r>
          </a:p>
          <a:p>
            <a:r>
              <a:rPr lang="en-US" altLang="en-US" sz="1800" smtClean="0"/>
              <a:t>Timely discovery of newly developing issues</a:t>
            </a:r>
          </a:p>
          <a:p>
            <a:r>
              <a:rPr lang="en-US" altLang="en-US" sz="1800" smtClean="0"/>
              <a:t>Utilization of 100% of available data: structured and text</a:t>
            </a:r>
          </a:p>
          <a:p>
            <a:r>
              <a:rPr lang="en-US" altLang="en-US" sz="1800" smtClean="0"/>
              <a:t>Up-to-date reports for executives</a:t>
            </a:r>
          </a:p>
          <a:p>
            <a:r>
              <a:rPr lang="en-US" altLang="en-US" sz="1800" smtClean="0"/>
              <a:t>Easy to use and maintain solution</a:t>
            </a: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12228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Typical Tasks - examples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19594" y="1514030"/>
            <a:ext cx="7729538" cy="510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dirty="0"/>
              <a:t>Social Media Data Analysis</a:t>
            </a:r>
          </a:p>
          <a:p>
            <a:r>
              <a:rPr lang="en-US" altLang="en-US" sz="1800" dirty="0"/>
              <a:t>Call Center Data Analysis</a:t>
            </a:r>
          </a:p>
          <a:p>
            <a:r>
              <a:rPr lang="en-US" altLang="en-US" sz="1800" dirty="0"/>
              <a:t>Survey Analysis</a:t>
            </a:r>
          </a:p>
          <a:p>
            <a:r>
              <a:rPr lang="en-US" altLang="en-US" sz="1800" dirty="0"/>
              <a:t>Incident Report Analysis</a:t>
            </a:r>
          </a:p>
          <a:p>
            <a:r>
              <a:rPr lang="en-US" altLang="en-US" sz="1800" dirty="0"/>
              <a:t>Fraud Detection</a:t>
            </a:r>
          </a:p>
          <a:p>
            <a:r>
              <a:rPr lang="en-US" altLang="en-US" sz="1800" dirty="0"/>
              <a:t>Subrogation/Litigation Prediction</a:t>
            </a:r>
          </a:p>
          <a:p>
            <a:r>
              <a:rPr lang="en-US" altLang="en-US" sz="1800" dirty="0"/>
              <a:t>Database Marketing</a:t>
            </a:r>
          </a:p>
          <a:p>
            <a:r>
              <a:rPr lang="en-US" altLang="en-US" sz="1800" dirty="0"/>
              <a:t>Sales Data Analysis</a:t>
            </a:r>
          </a:p>
        </p:txBody>
      </p:sp>
    </p:spTree>
    <p:extLst>
      <p:ext uri="{BB962C8B-B14F-4D97-AF65-F5344CB8AC3E}">
        <p14:creationId xmlns:p14="http://schemas.microsoft.com/office/powerpoint/2010/main" val="52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653" y="160025"/>
            <a:ext cx="8460336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Example: Warranty Fraud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373563"/>
          </a:xfrm>
        </p:spPr>
        <p:txBody>
          <a:bodyPr/>
          <a:lstStyle/>
          <a:p>
            <a:r>
              <a:rPr lang="en-US" dirty="0" smtClean="0"/>
              <a:t>Dealer level</a:t>
            </a:r>
          </a:p>
          <a:p>
            <a:pPr lvl="1"/>
            <a:r>
              <a:rPr lang="en-US" dirty="0" smtClean="0"/>
              <a:t>Identify and rank Dealers that have a large number of anomalies in submitted claims</a:t>
            </a:r>
          </a:p>
          <a:p>
            <a:r>
              <a:rPr lang="en-US" dirty="0" smtClean="0"/>
              <a:t>Claim level</a:t>
            </a:r>
          </a:p>
          <a:p>
            <a:pPr lvl="1"/>
            <a:r>
              <a:rPr lang="en-US" dirty="0" smtClean="0"/>
              <a:t>Determine and store for application efficient business rules automating payment decision on individual new claims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6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Finding Anomaly Thresholds and Suspect Dealers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165578" y="22097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Determine Nature of Distributions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4155857" y="280034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5613400" y="1752600"/>
            <a:ext cx="152400" cy="1879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110" y="2133600"/>
            <a:ext cx="1447800" cy="8818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00" y="4026088"/>
            <a:ext cx="1247710" cy="8507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00" y="5267419"/>
            <a:ext cx="1161905" cy="75238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rot="5400000">
            <a:off x="6235088" y="3632761"/>
            <a:ext cx="4481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Machine Learning &amp; Statistics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>
            <a:off x="7793910" y="1731498"/>
            <a:ext cx="152400" cy="43859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81000" y="3174999"/>
            <a:ext cx="2286000" cy="685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Rules for Claim Scoring</a:t>
            </a:r>
            <a:endParaRPr lang="en-US" dirty="0"/>
          </a:p>
        </p:txBody>
      </p:sp>
      <p:pic>
        <p:nvPicPr>
          <p:cNvPr id="22" name="Picture 7" descr="FRO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926518"/>
            <a:ext cx="6461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938213" y="1545518"/>
            <a:ext cx="11191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/>
              <a:t>New claim</a:t>
            </a:r>
          </a:p>
        </p:txBody>
      </p:sp>
      <p:sp>
        <p:nvSpPr>
          <p:cNvPr id="3" name="Down Arrow 2"/>
          <p:cNvSpPr/>
          <p:nvPr/>
        </p:nvSpPr>
        <p:spPr>
          <a:xfrm>
            <a:off x="1466056" y="2882899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1473993" y="3975099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87875" y="4270478"/>
            <a:ext cx="1447800" cy="622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Payment Decision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2743200" y="1316919"/>
            <a:ext cx="0" cy="530081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65800" y="6248400"/>
            <a:ext cx="1292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Dealer level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65700" y="6248400"/>
            <a:ext cx="1199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Claim level</a:t>
            </a:r>
            <a:endParaRPr lang="en-US" dirty="0"/>
          </a:p>
        </p:txBody>
      </p:sp>
      <p:sp>
        <p:nvSpPr>
          <p:cNvPr id="26" name="Down Arrow 25"/>
          <p:cNvSpPr/>
          <p:nvPr/>
        </p:nvSpPr>
        <p:spPr>
          <a:xfrm>
            <a:off x="4155857" y="379094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4155857" y="472439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5400000">
            <a:off x="2891350" y="334854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165578" y="51053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Group Anomalies by Dealer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165578" y="31749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 Thresholds &amp; Anomalies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165578" y="41401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 Systematic Anomalies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4217584" y="1936134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3350481" y="6019800"/>
            <a:ext cx="1754919" cy="622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List of Anomaly Ranked Dealers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4217583" y="5764258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Multidocument 3"/>
          <p:cNvSpPr/>
          <p:nvPr/>
        </p:nvSpPr>
        <p:spPr>
          <a:xfrm>
            <a:off x="3810000" y="1143000"/>
            <a:ext cx="1066800" cy="901084"/>
          </a:xfrm>
          <a:prstGeom prst="flowChartMultidocumen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Claims Data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48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Analytics for Individual Claim Processing</a:t>
            </a:r>
            <a:endParaRPr lang="en-US" sz="3600" dirty="0"/>
          </a:p>
        </p:txBody>
      </p:sp>
      <p:sp>
        <p:nvSpPr>
          <p:cNvPr id="4" name="Curved Up Arrow 3"/>
          <p:cNvSpPr/>
          <p:nvPr/>
        </p:nvSpPr>
        <p:spPr>
          <a:xfrm rot="5400000" flipH="1">
            <a:off x="2445466" y="3193334"/>
            <a:ext cx="1413387" cy="817919"/>
          </a:xfrm>
          <a:prstGeom prst="curvedUpArrow">
            <a:avLst>
              <a:gd name="adj1" fmla="val 13750"/>
              <a:gd name="adj2" fmla="val 50000"/>
              <a:gd name="adj3" fmla="val 250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4038600"/>
            <a:ext cx="2438400" cy="685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&amp; Text Analysis, Modeling and Scoring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5486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2"/>
            <a:endCxn id="6" idx="0"/>
          </p:cNvCxnSpPr>
          <p:nvPr/>
        </p:nvCxnSpPr>
        <p:spPr>
          <a:xfrm rot="5400000">
            <a:off x="4495800" y="5105400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7" idx="2"/>
            <a:endCxn id="5" idx="0"/>
          </p:cNvCxnSpPr>
          <p:nvPr/>
        </p:nvCxnSpPr>
        <p:spPr>
          <a:xfrm rot="5400000">
            <a:off x="4610100" y="3771900"/>
            <a:ext cx="533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096000" y="5486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Reject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  <a:endCxn id="9" idx="0"/>
          </p:cNvCxnSpPr>
          <p:nvPr/>
        </p:nvCxnSpPr>
        <p:spPr>
          <a:xfrm rot="16200000" flipH="1">
            <a:off x="5486400" y="4114800"/>
            <a:ext cx="762000" cy="1981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114800" y="1752600"/>
            <a:ext cx="1524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Submitted Claims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5660" y="4114800"/>
            <a:ext cx="124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Discoveries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2205801" y="4263201"/>
            <a:ext cx="240268" cy="682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rved Up Arrow 13"/>
          <p:cNvSpPr/>
          <p:nvPr/>
        </p:nvSpPr>
        <p:spPr>
          <a:xfrm rot="5400000" flipH="1">
            <a:off x="2445466" y="4599347"/>
            <a:ext cx="1413387" cy="817919"/>
          </a:xfrm>
          <a:prstGeom prst="curvedUpArrow">
            <a:avLst>
              <a:gd name="adj1" fmla="val 13750"/>
              <a:gd name="adj2" fmla="val 50000"/>
              <a:gd name="adj3" fmla="val 250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33600" y="5486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Assisted Audit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5" idx="2"/>
            <a:endCxn id="15" idx="0"/>
          </p:cNvCxnSpPr>
          <p:nvPr/>
        </p:nvCxnSpPr>
        <p:spPr>
          <a:xfrm rot="5400000">
            <a:off x="3505200" y="4114800"/>
            <a:ext cx="762000" cy="1981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114800" y="2819400"/>
            <a:ext cx="1524000" cy="685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Rules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1" idx="2"/>
            <a:endCxn id="17" idx="0"/>
          </p:cNvCxnSpPr>
          <p:nvPr/>
        </p:nvCxnSpPr>
        <p:spPr>
          <a:xfrm rot="5400000">
            <a:off x="4648200" y="2590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981200" y="388620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57"/>
          <p:cNvCxnSpPr>
            <a:stCxn id="17" idx="3"/>
          </p:cNvCxnSpPr>
          <p:nvPr/>
        </p:nvCxnSpPr>
        <p:spPr>
          <a:xfrm>
            <a:off x="5638800" y="3162300"/>
            <a:ext cx="1218406" cy="232489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Anomalies in Data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53758"/>
            <a:ext cx="8425930" cy="519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7" y="1947296"/>
            <a:ext cx="8746629" cy="407250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Anomaly Thresholds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410200" y="2731531"/>
            <a:ext cx="1781898" cy="730989"/>
            <a:chOff x="5791200" y="4355068"/>
            <a:chExt cx="1781898" cy="730989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5791200" y="4705057"/>
              <a:ext cx="152400" cy="381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791200" y="4355068"/>
              <a:ext cx="17818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Upper Threshold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6200" y="2810662"/>
            <a:ext cx="1774845" cy="730989"/>
            <a:chOff x="3330555" y="4355068"/>
            <a:chExt cx="1774845" cy="730989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4876800" y="4705057"/>
              <a:ext cx="152400" cy="381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330555" y="4355068"/>
              <a:ext cx="1774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Lower Threshold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65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Analysis (</a:t>
            </a:r>
            <a:r>
              <a:rPr lang="en-US" dirty="0" err="1" smtClean="0"/>
              <a:t>DiAn</a:t>
            </a:r>
            <a:r>
              <a:rPr lang="en-US" dirty="0" smtClean="0"/>
              <a:t>) script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33" y="2172086"/>
            <a:ext cx="8533334" cy="3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9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Tail Thresholds – for each Causal Part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57035"/>
            <a:ext cx="8991600" cy="41865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" y="4114800"/>
            <a:ext cx="7239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467600" y="4572000"/>
            <a:ext cx="152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28649" y="4888468"/>
            <a:ext cx="16009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Tail Thresholds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Anomalies in ESP claims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24" y="1752600"/>
            <a:ext cx="7625600" cy="4038600"/>
          </a:xfrm>
        </p:spPr>
      </p:pic>
    </p:spTree>
    <p:extLst>
      <p:ext uri="{BB962C8B-B14F-4D97-AF65-F5344CB8AC3E}">
        <p14:creationId xmlns:p14="http://schemas.microsoft.com/office/powerpoint/2010/main" val="11674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Dealer Total Loss by Anomaly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0" y="1343676"/>
            <a:ext cx="7895239" cy="5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9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Dealers by Total Loss due to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7" y="1676853"/>
            <a:ext cx="8849853" cy="457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7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8" y="94313"/>
            <a:ext cx="8455529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Share of Anomalies to Full Operation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2" y="1419876"/>
            <a:ext cx="7885715" cy="5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Loss by Share of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8850142" cy="44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8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Dealers by Anomaly Type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88094"/>
            <a:ext cx="8991600" cy="448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9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8887626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Total Loss by # of Different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52600"/>
            <a:ext cx="8934318" cy="444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6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385"/>
            <a:ext cx="7886700" cy="1325563"/>
          </a:xfrm>
        </p:spPr>
        <p:txBody>
          <a:bodyPr>
            <a:noAutofit/>
          </a:bodyPr>
          <a:lstStyle/>
          <a:p>
            <a:r>
              <a:rPr lang="en-US" sz="3200" dirty="0" smtClean="0"/>
              <a:t>Strongest Correlations: Dealers to Anomalies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2" y="1296085"/>
            <a:ext cx="7838096" cy="54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5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79256"/>
            <a:ext cx="7886700" cy="1325563"/>
          </a:xfrm>
        </p:spPr>
        <p:txBody>
          <a:bodyPr/>
          <a:lstStyle/>
          <a:p>
            <a:r>
              <a:rPr lang="en-US" dirty="0" smtClean="0"/>
              <a:t>Drilling down to Dealer 00601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8610600" cy="54764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5151" y="2667000"/>
            <a:ext cx="2056650" cy="34935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495800" y="5855732"/>
            <a:ext cx="152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05200" y="6172200"/>
            <a:ext cx="21678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Favorite Causal Parts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Extra Metrics through Text Mining</a:t>
            </a:r>
            <a:endParaRPr lang="en-US" dirty="0"/>
          </a:p>
        </p:txBody>
      </p:sp>
      <p:pic>
        <p:nvPicPr>
          <p:cNvPr id="4" name="Picture 7" descr="categorization_fin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124200"/>
            <a:ext cx="1397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Entity extra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752600"/>
            <a:ext cx="12509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ummarization_fin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4843463"/>
            <a:ext cx="121920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57600" y="1752600"/>
            <a:ext cx="5486400" cy="4297363"/>
          </a:xfrm>
        </p:spPr>
        <p:txBody>
          <a:bodyPr>
            <a:normAutofit/>
          </a:bodyPr>
          <a:lstStyle/>
          <a:p>
            <a:r>
              <a:rPr lang="en-US" dirty="0" smtClean="0"/>
              <a:t>Feature Extraction</a:t>
            </a:r>
          </a:p>
          <a:p>
            <a:r>
              <a:rPr lang="en-US" dirty="0" smtClean="0"/>
              <a:t>Entity &amp; Event Extraction</a:t>
            </a:r>
          </a:p>
          <a:p>
            <a:r>
              <a:rPr lang="en-US" dirty="0" smtClean="0"/>
              <a:t>Search for Patterns</a:t>
            </a:r>
          </a:p>
          <a:p>
            <a:r>
              <a:rPr lang="en-US" dirty="0" smtClean="0"/>
              <a:t>Clustering</a:t>
            </a:r>
          </a:p>
          <a:p>
            <a:r>
              <a:rPr lang="en-US" dirty="0" smtClean="0"/>
              <a:t>Categorization</a:t>
            </a:r>
          </a:p>
          <a:p>
            <a:r>
              <a:rPr lang="en-US" dirty="0" smtClean="0"/>
              <a:t>Summary Creation</a:t>
            </a:r>
          </a:p>
          <a:p>
            <a:r>
              <a:rPr lang="en-US" dirty="0" smtClean="0"/>
              <a:t>Sentiment Analysis</a:t>
            </a:r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85800" y="1438282"/>
            <a:ext cx="914400" cy="4711867"/>
            <a:chOff x="685800" y="1438282"/>
            <a:chExt cx="914400" cy="4711867"/>
          </a:xfrm>
        </p:grpSpPr>
        <p:sp>
          <p:nvSpPr>
            <p:cNvPr id="9" name="Left Brace 8"/>
            <p:cNvSpPr/>
            <p:nvPr/>
          </p:nvSpPr>
          <p:spPr>
            <a:xfrm>
              <a:off x="1371600" y="1752600"/>
              <a:ext cx="228600" cy="419100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-1439301" y="3563383"/>
              <a:ext cx="4711867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New Inputs for Predictive Modeling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9261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228600"/>
            <a:ext cx="8229600" cy="1143000"/>
          </a:xfrm>
        </p:spPr>
        <p:txBody>
          <a:bodyPr/>
          <a:lstStyle/>
          <a:p>
            <a:r>
              <a:rPr lang="en-US" dirty="0" smtClean="0"/>
              <a:t>Key Steps of Text Mining</a:t>
            </a:r>
            <a:endParaRPr lang="en-US" dirty="0"/>
          </a:p>
        </p:txBody>
      </p:sp>
      <p:sp>
        <p:nvSpPr>
          <p:cNvPr id="5" name="Flowchart: Multidocument 4"/>
          <p:cNvSpPr/>
          <p:nvPr/>
        </p:nvSpPr>
        <p:spPr>
          <a:xfrm>
            <a:off x="304800" y="1371600"/>
            <a:ext cx="1676400" cy="2110180"/>
          </a:xfrm>
          <a:prstGeom prst="flowChartMulti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Textual Data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910878" y="5139130"/>
            <a:ext cx="2852122" cy="1466850"/>
            <a:chOff x="5910878" y="5238750"/>
            <a:chExt cx="2852122" cy="1466850"/>
          </a:xfrm>
        </p:grpSpPr>
        <p:sp>
          <p:nvSpPr>
            <p:cNvPr id="10" name="Cube 9"/>
            <p:cNvSpPr/>
            <p:nvPr/>
          </p:nvSpPr>
          <p:spPr>
            <a:xfrm>
              <a:off x="7010400" y="5238750"/>
              <a:ext cx="1752600" cy="146685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72900" y="5904620"/>
              <a:ext cx="10567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OLAP cubes</a:t>
              </a:r>
              <a:endParaRPr lang="en-US" sz="1400" b="1" dirty="0"/>
            </a:p>
          </p:txBody>
        </p:sp>
        <p:sp>
          <p:nvSpPr>
            <p:cNvPr id="21" name="Right Arrow 20"/>
            <p:cNvSpPr/>
            <p:nvPr/>
          </p:nvSpPr>
          <p:spPr>
            <a:xfrm rot="1493459">
              <a:off x="5910878" y="5742574"/>
              <a:ext cx="1156984" cy="237364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057400" y="2097683"/>
            <a:ext cx="3514578" cy="583410"/>
            <a:chOff x="2057400" y="2197303"/>
            <a:chExt cx="3514578" cy="583410"/>
          </a:xfrm>
        </p:grpSpPr>
        <p:sp>
          <p:nvSpPr>
            <p:cNvPr id="6" name="Flowchart: Process 5"/>
            <p:cNvSpPr/>
            <p:nvPr/>
          </p:nvSpPr>
          <p:spPr>
            <a:xfrm>
              <a:off x="2590800" y="2247313"/>
              <a:ext cx="2981178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Data Cleansing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2057400" y="2424980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lowchart: Connector 24"/>
            <p:cNvSpPr/>
            <p:nvPr/>
          </p:nvSpPr>
          <p:spPr>
            <a:xfrm>
              <a:off x="2453640" y="2197303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453640" y="2719780"/>
            <a:ext cx="3118338" cy="983565"/>
            <a:chOff x="2453640" y="2819400"/>
            <a:chExt cx="3118338" cy="983565"/>
          </a:xfrm>
        </p:grpSpPr>
        <p:sp>
          <p:nvSpPr>
            <p:cNvPr id="7" name="Flowchart: Process 6"/>
            <p:cNvSpPr/>
            <p:nvPr/>
          </p:nvSpPr>
          <p:spPr>
            <a:xfrm>
              <a:off x="2590800" y="3269565"/>
              <a:ext cx="2981178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Data-driven Analysis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 rot="5400000">
              <a:off x="3841389" y="2926990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2453640" y="3200400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459503" y="3703345"/>
            <a:ext cx="3103097" cy="1022252"/>
            <a:chOff x="2459503" y="3802965"/>
            <a:chExt cx="3103097" cy="1022252"/>
          </a:xfrm>
        </p:grpSpPr>
        <p:sp>
          <p:nvSpPr>
            <p:cNvPr id="8" name="Flowchart: Process 7"/>
            <p:cNvSpPr/>
            <p:nvPr/>
          </p:nvSpPr>
          <p:spPr>
            <a:xfrm>
              <a:off x="2590800" y="4291817"/>
              <a:ext cx="2971800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Analyst-driven Analysis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 rot="5400000">
              <a:off x="3841389" y="3910555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2459503" y="4183965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471226" y="4725597"/>
            <a:ext cx="3100752" cy="1022253"/>
            <a:chOff x="2471226" y="4825217"/>
            <a:chExt cx="3100752" cy="1022253"/>
          </a:xfrm>
        </p:grpSpPr>
        <p:sp>
          <p:nvSpPr>
            <p:cNvPr id="11" name="Flowchart: Process 10"/>
            <p:cNvSpPr/>
            <p:nvPr/>
          </p:nvSpPr>
          <p:spPr>
            <a:xfrm>
              <a:off x="2590800" y="5314070"/>
              <a:ext cx="2981178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Enriching Structured Data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 rot="5400000">
              <a:off x="3841389" y="4932807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2471226" y="5213337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316460" y="3395406"/>
            <a:ext cx="2480966" cy="2311624"/>
            <a:chOff x="6316460" y="3495026"/>
            <a:chExt cx="2480966" cy="2311624"/>
          </a:xfrm>
        </p:grpSpPr>
        <p:sp>
          <p:nvSpPr>
            <p:cNvPr id="23" name="Right Arrow 22"/>
            <p:cNvSpPr/>
            <p:nvPr/>
          </p:nvSpPr>
          <p:spPr>
            <a:xfrm rot="18324287">
              <a:off x="5608974" y="4900511"/>
              <a:ext cx="1613625" cy="198654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2682" y="3495026"/>
              <a:ext cx="1834744" cy="146901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5715000" y="1464922"/>
            <a:ext cx="3276600" cy="4252893"/>
            <a:chOff x="5715000" y="1464922"/>
            <a:chExt cx="3276600" cy="4252893"/>
          </a:xfrm>
        </p:grpSpPr>
        <p:sp>
          <p:nvSpPr>
            <p:cNvPr id="18" name="TextBox 17"/>
            <p:cNvSpPr txBox="1"/>
            <p:nvPr/>
          </p:nvSpPr>
          <p:spPr>
            <a:xfrm>
              <a:off x="7086600" y="1464922"/>
              <a:ext cx="15107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Graphical Reports</a:t>
              </a:r>
              <a:endParaRPr lang="en-US" sz="1400" b="1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8509" y="1715237"/>
              <a:ext cx="2223091" cy="1385543"/>
            </a:xfrm>
            <a:prstGeom prst="rect">
              <a:avLst/>
            </a:prstGeom>
          </p:spPr>
        </p:pic>
        <p:sp>
          <p:nvSpPr>
            <p:cNvPr id="22" name="Right Arrow 21"/>
            <p:cNvSpPr/>
            <p:nvPr/>
          </p:nvSpPr>
          <p:spPr>
            <a:xfrm rot="17140469">
              <a:off x="4859439" y="4037302"/>
              <a:ext cx="3006510" cy="185225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lowchart: Delay 23"/>
            <p:cNvSpPr/>
            <p:nvPr/>
          </p:nvSpPr>
          <p:spPr>
            <a:xfrm>
              <a:off x="5715000" y="5244485"/>
              <a:ext cx="304800" cy="473330"/>
            </a:xfrm>
            <a:prstGeom prst="flowChartDelay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327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Correct Typical Mechanic’s Abbreviations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7" y="2224238"/>
            <a:ext cx="8940892" cy="25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1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Auto-Correct Misspells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991600" cy="4553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38879" y="6305490"/>
            <a:ext cx="3233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&gt; 43,000 misspells corrected!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85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Car Repair Notes</a:t>
            </a:r>
            <a:endParaRPr lang="en-US" dirty="0"/>
          </a:p>
        </p:txBody>
      </p:sp>
      <p:pic>
        <p:nvPicPr>
          <p:cNvPr id="1027" name="Picture 3" descr="C:\Users\sananyan.MI\Documents\Customers\Autocar\Report\Pix\Term replacement fl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530" y="2165350"/>
            <a:ext cx="7912458" cy="263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58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 Near Duplicate Descriptions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96076"/>
            <a:ext cx="8991600" cy="42999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67400" y="4114800"/>
            <a:ext cx="2362200" cy="1893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638800" y="5943600"/>
            <a:ext cx="152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04048" y="6248400"/>
            <a:ext cx="33349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Near Duplicate Mechanic’s Notes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3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378" y="365126"/>
            <a:ext cx="8164972" cy="1325563"/>
          </a:xfrm>
        </p:spPr>
        <p:txBody>
          <a:bodyPr/>
          <a:lstStyle/>
          <a:p>
            <a:r>
              <a:rPr lang="en-US" dirty="0" smtClean="0"/>
              <a:t>Dealer 00601 only replaces Wipers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8839200" cy="42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5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4361</TotalTime>
  <Words>406</Words>
  <Application>Microsoft Office PowerPoint</Application>
  <PresentationFormat>On-screen Show (4:3)</PresentationFormat>
  <Paragraphs>125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NewsGoth BdXCn BT</vt:lpstr>
      <vt:lpstr>NewsGoth Cn BT</vt:lpstr>
      <vt:lpstr>NewsGoth XCn BT</vt:lpstr>
      <vt:lpstr>Verdana</vt:lpstr>
      <vt:lpstr>Office Theme</vt:lpstr>
      <vt:lpstr>PolyAnalyst  Web Report Training</vt:lpstr>
      <vt:lpstr>Outline</vt:lpstr>
      <vt:lpstr>Outline</vt:lpstr>
      <vt:lpstr>Outline</vt:lpstr>
      <vt:lpstr>Example: Warranty Fraud Detection</vt:lpstr>
      <vt:lpstr>Finding Anomaly Thresholds and Suspect Dealers</vt:lpstr>
      <vt:lpstr>Analytics for Individual Claim Processing</vt:lpstr>
      <vt:lpstr>Detecting Anomalies in Data</vt:lpstr>
      <vt:lpstr>Finding Anomaly Thresholds</vt:lpstr>
      <vt:lpstr>Distribution Analysis (DiAn) script</vt:lpstr>
      <vt:lpstr>Tail Thresholds – for each Causal Part</vt:lpstr>
      <vt:lpstr>Overall Anomalies in ESP claims</vt:lpstr>
      <vt:lpstr>Dealer Total Loss by Anomaly</vt:lpstr>
      <vt:lpstr>Dealers by Total Loss due to Anomalies</vt:lpstr>
      <vt:lpstr>Share of Anomalies to Full Operation</vt:lpstr>
      <vt:lpstr>Total Loss by Share of Anomalies</vt:lpstr>
      <vt:lpstr>Dealers by Anomaly Type</vt:lpstr>
      <vt:lpstr>Total Loss by # of Different Anomalies</vt:lpstr>
      <vt:lpstr>Strongest Correlations: Dealers to Anomalies</vt:lpstr>
      <vt:lpstr>Drilling down to Dealer 00601</vt:lpstr>
      <vt:lpstr>Add Extra Metrics through Text Mining</vt:lpstr>
      <vt:lpstr>Key Steps of Text Mining</vt:lpstr>
      <vt:lpstr>Correct Typical Mechanic’s Abbreviations</vt:lpstr>
      <vt:lpstr>Auto-Correct Misspells</vt:lpstr>
      <vt:lpstr>Example: Car Repair Notes</vt:lpstr>
      <vt:lpstr>Detect Near Duplicate Descriptions</vt:lpstr>
      <vt:lpstr>Dealer 00601 only replaces Wipers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Sergei Ananyan</cp:lastModifiedBy>
  <cp:revision>33</cp:revision>
  <dcterms:created xsi:type="dcterms:W3CDTF">2013-10-03T20:50:08Z</dcterms:created>
  <dcterms:modified xsi:type="dcterms:W3CDTF">2014-05-15T12:52:12Z</dcterms:modified>
</cp:coreProperties>
</file>