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79" r:id="rId2"/>
    <p:sldId id="265" r:id="rId3"/>
    <p:sldId id="307" r:id="rId4"/>
    <p:sldId id="266" r:id="rId5"/>
    <p:sldId id="268" r:id="rId6"/>
    <p:sldId id="267" r:id="rId7"/>
    <p:sldId id="297" r:id="rId8"/>
    <p:sldId id="277" r:id="rId9"/>
    <p:sldId id="269" r:id="rId10"/>
    <p:sldId id="278" r:id="rId11"/>
    <p:sldId id="299" r:id="rId12"/>
    <p:sldId id="289" r:id="rId13"/>
    <p:sldId id="300" r:id="rId14"/>
    <p:sldId id="301" r:id="rId15"/>
    <p:sldId id="302" r:id="rId16"/>
    <p:sldId id="303" r:id="rId17"/>
    <p:sldId id="298" r:id="rId18"/>
    <p:sldId id="281" r:id="rId19"/>
    <p:sldId id="285" r:id="rId20"/>
    <p:sldId id="282" r:id="rId21"/>
    <p:sldId id="283" r:id="rId22"/>
    <p:sldId id="284" r:id="rId23"/>
    <p:sldId id="286" r:id="rId24"/>
    <p:sldId id="304" r:id="rId25"/>
    <p:sldId id="290" r:id="rId26"/>
    <p:sldId id="291" r:id="rId27"/>
    <p:sldId id="292" r:id="rId28"/>
    <p:sldId id="293" r:id="rId29"/>
    <p:sldId id="305" r:id="rId30"/>
    <p:sldId id="294" r:id="rId31"/>
    <p:sldId id="288" r:id="rId32"/>
    <p:sldId id="296" r:id="rId33"/>
    <p:sldId id="271" r:id="rId34"/>
    <p:sldId id="274" r:id="rId35"/>
    <p:sldId id="306" r:id="rId36"/>
    <p:sldId id="272" r:id="rId37"/>
    <p:sldId id="273" r:id="rId38"/>
    <p:sldId id="280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17AA9-D4C4-4A09-9DB7-F9B47A2A12B2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10901-5EB0-44E5-B3EF-C4E1BE69DF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90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130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946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962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253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429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014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298E1-0A34-4195-94B7-523AE1C6955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419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896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810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075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6412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6383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575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8324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8488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08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298E1-0A34-4195-94B7-523AE1C6955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0664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298E1-0A34-4195-94B7-523AE1C6955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696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298E1-0A34-4195-94B7-523AE1C6955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3299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298E1-0A34-4195-94B7-523AE1C6955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2329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298E1-0A34-4195-94B7-523AE1C6955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243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298E1-0A34-4195-94B7-523AE1C6955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516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298E1-0A34-4195-94B7-523AE1C6955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2990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298E1-0A34-4195-94B7-523AE1C6955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1972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298E1-0A34-4195-94B7-523AE1C6955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8660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298E1-0A34-4195-94B7-523AE1C69559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061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298E1-0A34-4195-94B7-523AE1C69559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3613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298E1-0A34-4195-94B7-523AE1C69559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5409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298E1-0A34-4195-94B7-523AE1C69559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1568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8511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298E1-0A34-4195-94B7-523AE1C69559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3613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4044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8481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5495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9802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3107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C227AC-FC3D-42B8-938F-49BB8AE694D2}" type="slidenum">
              <a:rPr 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940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E944-9B09-44FE-B448-67D6C5923051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CAF7-784B-4233-9EB2-D8EADEDF71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676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E944-9B09-44FE-B448-67D6C5923051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CAF7-784B-4233-9EB2-D8EADEDF71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315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E944-9B09-44FE-B448-67D6C5923051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CAF7-784B-4233-9EB2-D8EADEDF71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929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E944-9B09-44FE-B448-67D6C5923051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CAF7-784B-4233-9EB2-D8EADEDF71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570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E944-9B09-44FE-B448-67D6C5923051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CAF7-784B-4233-9EB2-D8EADEDF71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529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E944-9B09-44FE-B448-67D6C5923051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CAF7-784B-4233-9EB2-D8EADEDF71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043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E944-9B09-44FE-B448-67D6C5923051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CAF7-784B-4233-9EB2-D8EADEDF71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261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E944-9B09-44FE-B448-67D6C5923051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CAF7-784B-4233-9EB2-D8EADEDF71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502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E944-9B09-44FE-B448-67D6C5923051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CAF7-784B-4233-9EB2-D8EADEDF71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264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E944-9B09-44FE-B448-67D6C5923051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CAF7-784B-4233-9EB2-D8EADEDF71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866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E944-9B09-44FE-B448-67D6C5923051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CAF7-784B-4233-9EB2-D8EADEDF71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534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FE944-9B09-44FE-B448-67D6C5923051}" type="datetimeFigureOut">
              <a:rPr lang="en-US" smtClean="0"/>
              <a:t>5/19/2014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1CAF7-784B-4233-9EB2-D8EADEDF71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30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4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dirty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21163" y="6657976"/>
            <a:ext cx="15795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700" dirty="0"/>
              <a:t>© 2014 Megaputer Intelligence Inc.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592" y="5393951"/>
            <a:ext cx="2190249" cy="1264024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4402872" y="4539486"/>
            <a:ext cx="3415687" cy="68512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Megaputer Intelligence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www.megaputer.com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1162" y="621798"/>
            <a:ext cx="9161554" cy="2847545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 Entity Extraction</a:t>
            </a:r>
          </a:p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Lingua Mark</a:t>
            </a:r>
            <a:endParaRPr lang="en-US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35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LinguaMark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7549" y="1352697"/>
            <a:ext cx="7976901" cy="3935739"/>
          </a:xfrm>
          <a:prstGeom prst="rect">
            <a:avLst/>
          </a:prstGeom>
        </p:spPr>
      </p:pic>
      <p:sp>
        <p:nvSpPr>
          <p:cNvPr id="3" name="Donut 2"/>
          <p:cNvSpPr/>
          <p:nvPr/>
        </p:nvSpPr>
        <p:spPr>
          <a:xfrm>
            <a:off x="5995447" y="4345757"/>
            <a:ext cx="2422689" cy="1319752"/>
          </a:xfrm>
          <a:prstGeom prst="donut">
            <a:avLst>
              <a:gd name="adj" fmla="val 852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07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SA with LinguaMark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843" y="2208733"/>
            <a:ext cx="7454348" cy="37216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530" y="929810"/>
            <a:ext cx="113107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LinguaMark tags parts of speech and diagrams the sentence to determine subject and object.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2455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Default </a:t>
            </a:r>
            <a:r>
              <a:rPr lang="en-US" sz="4000" b="1" dirty="0">
                <a:solidFill>
                  <a:schemeClr val="bg1"/>
                </a:solidFill>
              </a:rPr>
              <a:t>Entity Extraction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920" y="1346909"/>
            <a:ext cx="6360318" cy="48164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72696" y="1346909"/>
            <a:ext cx="433449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People</a:t>
            </a:r>
            <a:r>
              <a:rPr lang="en-US" sz="2400" b="1" dirty="0" smtClean="0"/>
              <a:t>-</a:t>
            </a:r>
            <a:r>
              <a:rPr lang="en-US" sz="2400" dirty="0" smtClean="0"/>
              <a:t> “Leader Alvaro Hernandez”, “Bill Martin”</a:t>
            </a:r>
          </a:p>
          <a:p>
            <a:endParaRPr lang="en-US" sz="2400" dirty="0"/>
          </a:p>
          <a:p>
            <a:r>
              <a:rPr lang="en-US" sz="2800" b="1" dirty="0" smtClean="0"/>
              <a:t>Companies</a:t>
            </a:r>
            <a:r>
              <a:rPr lang="en-US" sz="2400" b="1" dirty="0" smtClean="0"/>
              <a:t>-</a:t>
            </a:r>
            <a:r>
              <a:rPr lang="en-US" sz="2400" dirty="0" smtClean="0"/>
              <a:t>”Blue Shield of California”, ”Global Systems Inc.”</a:t>
            </a:r>
          </a:p>
          <a:p>
            <a:endParaRPr lang="en-US" sz="2400" dirty="0"/>
          </a:p>
          <a:p>
            <a:r>
              <a:rPr lang="en-US" sz="2800" b="1" dirty="0" smtClean="0"/>
              <a:t>GeoAdministrative- </a:t>
            </a:r>
            <a:r>
              <a:rPr lang="en-US" sz="2400" b="1" dirty="0" smtClean="0"/>
              <a:t>“</a:t>
            </a:r>
            <a:r>
              <a:rPr lang="en-US" sz="2400" dirty="0" smtClean="0"/>
              <a:t>Tucson Arizona”, “Ecuador”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b="1" dirty="0" smtClean="0"/>
              <a:t>Units-</a:t>
            </a:r>
            <a:r>
              <a:rPr lang="en-US" sz="2400" b="1" dirty="0" smtClean="0"/>
              <a:t> </a:t>
            </a:r>
            <a:r>
              <a:rPr lang="en-US" sz="2400" dirty="0" smtClean="0"/>
              <a:t>“Second, Meter, Degree”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52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Electronic Health Records Analysis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7130" y="21107"/>
            <a:ext cx="878207" cy="706997"/>
          </a:xfrm>
          <a:prstGeom prst="rect">
            <a:avLst/>
          </a:prstGeom>
        </p:spPr>
      </p:pic>
      <p:pic>
        <p:nvPicPr>
          <p:cNvPr id="7" name="Picture 2" descr="http://www.mhhub.com/wp-content/uploads/2013/01/medical_records_iStock_000000156601_1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86" y="1557481"/>
            <a:ext cx="4102230" cy="3075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439" y="1116791"/>
            <a:ext cx="6522794" cy="507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357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Custom Entity Extraction Medications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4959" y="21107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753" y="1161622"/>
            <a:ext cx="10189338" cy="3857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" y="5582989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Vector Entity-  [Medication, Dosage, mode, frequency, duration]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2744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Custom Entity Extraction Medications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4959" y="21107"/>
            <a:ext cx="878207" cy="706997"/>
          </a:xfrm>
          <a:prstGeom prst="rect">
            <a:avLst/>
          </a:prstGeom>
        </p:spPr>
      </p:pic>
      <p:sp>
        <p:nvSpPr>
          <p:cNvPr id="4" name="Flowchart: Magnetic Disk 3"/>
          <p:cNvSpPr/>
          <p:nvPr/>
        </p:nvSpPr>
        <p:spPr>
          <a:xfrm>
            <a:off x="790445" y="2078805"/>
            <a:ext cx="1875372" cy="2398926"/>
          </a:xfrm>
          <a:prstGeom prst="flowChartMagneticDis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RxNorm </a:t>
            </a:r>
          </a:p>
          <a:p>
            <a:pPr algn="ctr"/>
            <a:r>
              <a:rPr lang="en-US" sz="2400" dirty="0" smtClean="0"/>
              <a:t>Drug Database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76584" y="1196641"/>
            <a:ext cx="31428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Medication Word Class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606376" y="1196641"/>
            <a:ext cx="2226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Dosage Word Class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639383" y="1198640"/>
            <a:ext cx="21130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Mode Word Class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9267801" y="1196641"/>
            <a:ext cx="27197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Frequency Word Class</a:t>
            </a:r>
            <a:endParaRPr lang="en-US" sz="2800" dirty="0"/>
          </a:p>
        </p:txBody>
      </p:sp>
      <p:sp>
        <p:nvSpPr>
          <p:cNvPr id="12" name="Flowchart: Process 11"/>
          <p:cNvSpPr/>
          <p:nvPr/>
        </p:nvSpPr>
        <p:spPr>
          <a:xfrm>
            <a:off x="3768599" y="2394408"/>
            <a:ext cx="1991179" cy="1545996"/>
          </a:xfrm>
          <a:prstGeom prst="flowChart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Unit</a:t>
            </a:r>
          </a:p>
          <a:p>
            <a:pPr algn="ctr"/>
            <a:r>
              <a:rPr lang="en-US" sz="2400" dirty="0" smtClean="0"/>
              <a:t>Mg</a:t>
            </a:r>
          </a:p>
          <a:p>
            <a:pPr algn="ctr"/>
            <a:r>
              <a:rPr lang="en-US" sz="2400" dirty="0"/>
              <a:t>g</a:t>
            </a:r>
          </a:p>
        </p:txBody>
      </p:sp>
      <p:sp>
        <p:nvSpPr>
          <p:cNvPr id="13" name="Flowchart: Process 12"/>
          <p:cNvSpPr/>
          <p:nvPr/>
        </p:nvSpPr>
        <p:spPr>
          <a:xfrm>
            <a:off x="6700333" y="2394408"/>
            <a:ext cx="1991179" cy="1545996"/>
          </a:xfrm>
          <a:prstGeom prst="flowChart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Orally</a:t>
            </a:r>
          </a:p>
          <a:p>
            <a:pPr algn="ctr"/>
            <a:r>
              <a:rPr lang="en-US" sz="2400" dirty="0" smtClean="0"/>
              <a:t>Injection</a:t>
            </a:r>
          </a:p>
          <a:p>
            <a:pPr algn="ctr"/>
            <a:r>
              <a:rPr lang="en-US" sz="2400" dirty="0" smtClean="0"/>
              <a:t>p.o</a:t>
            </a:r>
          </a:p>
          <a:p>
            <a:pPr algn="ctr"/>
            <a:endParaRPr lang="en-US" dirty="0"/>
          </a:p>
        </p:txBody>
      </p:sp>
      <p:sp>
        <p:nvSpPr>
          <p:cNvPr id="14" name="Flowchart: Process 13"/>
          <p:cNvSpPr/>
          <p:nvPr/>
        </p:nvSpPr>
        <p:spPr>
          <a:xfrm>
            <a:off x="9632071" y="2394408"/>
            <a:ext cx="1991179" cy="1545996"/>
          </a:xfrm>
          <a:prstGeom prst="flowChartProcess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q.h.s</a:t>
            </a:r>
          </a:p>
          <a:p>
            <a:pPr algn="ctr"/>
            <a:r>
              <a:rPr lang="en-US" sz="2400" dirty="0" smtClean="0"/>
              <a:t>Every day</a:t>
            </a:r>
          </a:p>
          <a:p>
            <a:pPr algn="ctr"/>
            <a:r>
              <a:rPr lang="en-US" sz="2400" dirty="0" smtClean="0"/>
              <a:t>After meals</a:t>
            </a:r>
          </a:p>
          <a:p>
            <a:pPr algn="ctr"/>
            <a:endParaRPr lang="en-US" dirty="0"/>
          </a:p>
        </p:txBody>
      </p:sp>
      <p:sp>
        <p:nvSpPr>
          <p:cNvPr id="15" name="Flowchart: Process 14"/>
          <p:cNvSpPr/>
          <p:nvPr/>
        </p:nvSpPr>
        <p:spPr>
          <a:xfrm>
            <a:off x="5233079" y="4894082"/>
            <a:ext cx="1991179" cy="154599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Days</a:t>
            </a:r>
          </a:p>
          <a:p>
            <a:pPr algn="ctr"/>
            <a:r>
              <a:rPr lang="en-US" sz="2400" dirty="0" smtClean="0"/>
              <a:t>Weeks</a:t>
            </a:r>
          </a:p>
          <a:p>
            <a:pPr algn="ctr"/>
            <a:r>
              <a:rPr lang="en-US" sz="2400" dirty="0" smtClean="0"/>
              <a:t>Months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45300" y="4216121"/>
            <a:ext cx="3166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Duration Word Class</a:t>
            </a:r>
            <a:endParaRPr lang="en-US" sz="2800" dirty="0"/>
          </a:p>
        </p:txBody>
      </p:sp>
      <p:sp>
        <p:nvSpPr>
          <p:cNvPr id="18" name="Right Arrow 17"/>
          <p:cNvSpPr/>
          <p:nvPr/>
        </p:nvSpPr>
        <p:spPr>
          <a:xfrm>
            <a:off x="2912883" y="2950590"/>
            <a:ext cx="693494" cy="575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5962218" y="2879888"/>
            <a:ext cx="693494" cy="575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>
            <a:off x="8888914" y="2879887"/>
            <a:ext cx="693494" cy="575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7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7" grpId="0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7442" y="5938601"/>
            <a:ext cx="8740775" cy="8382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027522" y="862174"/>
            <a:ext cx="10152668" cy="4967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800" kern="0" dirty="0" smtClean="0"/>
              <a:t>LinguaMark </a:t>
            </a:r>
            <a:r>
              <a:rPr lang="en-US" sz="2800" kern="0" dirty="0"/>
              <a:t>pattern</a:t>
            </a:r>
            <a:r>
              <a:rPr lang="en-US" sz="2400" kern="0" dirty="0"/>
              <a:t>: </a:t>
            </a:r>
          </a:p>
          <a:p>
            <a:pPr lvl="1">
              <a:defRPr/>
            </a:pPr>
            <a:r>
              <a:rPr lang="en-US" kern="0" dirty="0">
                <a:solidFill>
                  <a:srgbClr val="FF0000"/>
                </a:solidFill>
              </a:rPr>
              <a:t>&lt;Medication,P(N)&gt;:@       </a:t>
            </a:r>
            <a:r>
              <a:rPr lang="en-US" kern="0" dirty="0">
                <a:solidFill>
                  <a:srgbClr val="7030A0"/>
                </a:solidFill>
              </a:rPr>
              <a:t>[{&lt;,P(1)&gt; &lt;dosage,P(N)&gt;}:dosage] </a:t>
            </a:r>
            <a:r>
              <a:rPr lang="en-US" kern="0" dirty="0">
                <a:solidFill>
                  <a:srgbClr val="FFC000"/>
                </a:solidFill>
              </a:rPr>
              <a:t>[{&lt;mode,P(N)&gt;}:mode]      </a:t>
            </a:r>
            <a:r>
              <a:rPr lang="en-US" kern="0" dirty="0">
                <a:solidFill>
                  <a:srgbClr val="00B050"/>
                </a:solidFill>
              </a:rPr>
              <a:t>[{&lt;frequency,P(N)&gt;}:frequency]</a:t>
            </a:r>
          </a:p>
          <a:p>
            <a:pPr>
              <a:defRPr/>
            </a:pPr>
            <a:r>
              <a:rPr lang="en-US" sz="2800" kern="0" dirty="0" smtClean="0"/>
              <a:t>Matches</a:t>
            </a:r>
            <a:r>
              <a:rPr lang="en-US" sz="2400" kern="0" dirty="0"/>
              <a:t>:</a:t>
            </a:r>
          </a:p>
          <a:p>
            <a:pPr lvl="1">
              <a:defRPr/>
            </a:pPr>
            <a:r>
              <a:rPr lang="en-US" kern="0" dirty="0">
                <a:solidFill>
                  <a:srgbClr val="FF0000"/>
                </a:solidFill>
              </a:rPr>
              <a:t>Feosol </a:t>
            </a:r>
            <a:r>
              <a:rPr lang="en-US" kern="0" dirty="0">
                <a:solidFill>
                  <a:srgbClr val="7030A0"/>
                </a:solidFill>
              </a:rPr>
              <a:t>325 mg </a:t>
            </a:r>
            <a:r>
              <a:rPr lang="en-US" kern="0" dirty="0">
                <a:solidFill>
                  <a:srgbClr val="FFC000"/>
                </a:solidFill>
              </a:rPr>
              <a:t>p.o.</a:t>
            </a:r>
            <a:r>
              <a:rPr lang="en-US" kern="0" dirty="0">
                <a:solidFill>
                  <a:srgbClr val="FF0000"/>
                </a:solidFill>
              </a:rPr>
              <a:t> </a:t>
            </a:r>
            <a:r>
              <a:rPr lang="en-US" kern="0" dirty="0">
                <a:solidFill>
                  <a:srgbClr val="00B050"/>
                </a:solidFill>
              </a:rPr>
              <a:t>every day</a:t>
            </a:r>
          </a:p>
          <a:p>
            <a:pPr lvl="1">
              <a:defRPr/>
            </a:pPr>
            <a:r>
              <a:rPr lang="en-US" kern="0" dirty="0" smtClean="0">
                <a:solidFill>
                  <a:srgbClr val="FF0000"/>
                </a:solidFill>
              </a:rPr>
              <a:t>Lantus </a:t>
            </a:r>
            <a:r>
              <a:rPr lang="en-US" kern="0" dirty="0">
                <a:solidFill>
                  <a:srgbClr val="7030A0"/>
                </a:solidFill>
              </a:rPr>
              <a:t>20 units </a:t>
            </a:r>
            <a:r>
              <a:rPr lang="en-US" kern="0" dirty="0">
                <a:solidFill>
                  <a:srgbClr val="00B050"/>
                </a:solidFill>
              </a:rPr>
              <a:t>qhs</a:t>
            </a:r>
          </a:p>
          <a:p>
            <a:pPr lvl="1">
              <a:defRPr/>
            </a:pPr>
            <a:r>
              <a:rPr lang="en-US" kern="0" dirty="0">
                <a:solidFill>
                  <a:srgbClr val="FF0000"/>
                </a:solidFill>
              </a:rPr>
              <a:t>Tylenol #3 </a:t>
            </a:r>
            <a:r>
              <a:rPr lang="en-US" kern="0" dirty="0">
                <a:solidFill>
                  <a:srgbClr val="00B050"/>
                </a:solidFill>
              </a:rPr>
              <a:t>p.r.n</a:t>
            </a:r>
            <a:r>
              <a:rPr lang="en-US" sz="2400" kern="0" dirty="0">
                <a:solidFill>
                  <a:srgbClr val="00B050"/>
                </a:solidFill>
              </a:rPr>
              <a:t>.</a:t>
            </a:r>
            <a:endParaRPr lang="en-US" sz="2400" kern="0" dirty="0"/>
          </a:p>
          <a:p>
            <a:pPr marL="0" indent="0">
              <a:buNone/>
              <a:defRPr/>
            </a:pPr>
            <a:endParaRPr lang="en-US" sz="1800" kern="0" dirty="0"/>
          </a:p>
          <a:p>
            <a:pPr lvl="1">
              <a:defRPr/>
            </a:pPr>
            <a:endParaRPr lang="en-US" kern="0" dirty="0"/>
          </a:p>
        </p:txBody>
      </p:sp>
      <p:sp>
        <p:nvSpPr>
          <p:cNvPr id="11" name="Rectangle 10"/>
          <p:cNvSpPr/>
          <p:nvPr/>
        </p:nvSpPr>
        <p:spPr>
          <a:xfrm>
            <a:off x="1683641" y="4643201"/>
            <a:ext cx="1358900" cy="9080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Anchor</a:t>
            </a:r>
          </a:p>
          <a:p>
            <a:pPr algn="ctr">
              <a:defRPr/>
            </a:pPr>
            <a:r>
              <a:rPr lang="en-US" sz="1200" dirty="0"/>
              <a:t>Class Drug</a:t>
            </a:r>
          </a:p>
        </p:txBody>
      </p:sp>
      <p:sp>
        <p:nvSpPr>
          <p:cNvPr id="12" name="Diamond 11"/>
          <p:cNvSpPr/>
          <p:nvPr/>
        </p:nvSpPr>
        <p:spPr>
          <a:xfrm>
            <a:off x="3350516" y="4375111"/>
            <a:ext cx="1501775" cy="630237"/>
          </a:xfrm>
          <a:prstGeom prst="diamon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Number</a:t>
            </a:r>
            <a:endParaRPr lang="en-US" sz="1600" dirty="0"/>
          </a:p>
        </p:txBody>
      </p:sp>
      <p:sp>
        <p:nvSpPr>
          <p:cNvPr id="13" name="Diamond 12"/>
          <p:cNvSpPr/>
          <p:nvPr/>
        </p:nvSpPr>
        <p:spPr>
          <a:xfrm>
            <a:off x="5226941" y="4375111"/>
            <a:ext cx="1420813" cy="630237"/>
          </a:xfrm>
          <a:prstGeom prst="diamon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Class Dosage</a:t>
            </a:r>
            <a:endParaRPr lang="en-US" sz="1600" dirty="0"/>
          </a:p>
        </p:txBody>
      </p:sp>
      <p:sp>
        <p:nvSpPr>
          <p:cNvPr id="14" name="Diamond 13"/>
          <p:cNvSpPr/>
          <p:nvPr/>
        </p:nvSpPr>
        <p:spPr>
          <a:xfrm>
            <a:off x="7039865" y="4375111"/>
            <a:ext cx="1316038" cy="630237"/>
          </a:xfrm>
          <a:prstGeom prst="diamond">
            <a:avLst/>
          </a:prstGeom>
          <a:solidFill>
            <a:srgbClr val="FFC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Class Mode</a:t>
            </a:r>
            <a:endParaRPr lang="en-US" sz="1600" dirty="0"/>
          </a:p>
        </p:txBody>
      </p:sp>
      <p:sp>
        <p:nvSpPr>
          <p:cNvPr id="15" name="Diamond 14"/>
          <p:cNvSpPr/>
          <p:nvPr/>
        </p:nvSpPr>
        <p:spPr>
          <a:xfrm>
            <a:off x="8614665" y="4392572"/>
            <a:ext cx="1855788" cy="628650"/>
          </a:xfrm>
          <a:prstGeom prst="diamon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Class Frequency</a:t>
            </a:r>
            <a:endParaRPr lang="en-US" sz="1600" dirty="0"/>
          </a:p>
        </p:txBody>
      </p:sp>
      <p:cxnSp>
        <p:nvCxnSpPr>
          <p:cNvPr id="16" name="Curved Connector 15"/>
          <p:cNvCxnSpPr>
            <a:stCxn id="11" idx="3"/>
          </p:cNvCxnSpPr>
          <p:nvPr/>
        </p:nvCxnSpPr>
        <p:spPr>
          <a:xfrm flipV="1">
            <a:off x="3042541" y="4708290"/>
            <a:ext cx="311150" cy="388937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Down Arrow 16"/>
          <p:cNvSpPr/>
          <p:nvPr/>
        </p:nvSpPr>
        <p:spPr>
          <a:xfrm>
            <a:off x="2293241" y="5613165"/>
            <a:ext cx="122238" cy="2381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dirty="0"/>
          </a:p>
        </p:txBody>
      </p:sp>
      <p:sp>
        <p:nvSpPr>
          <p:cNvPr id="18" name="Rectangle 17"/>
          <p:cNvSpPr/>
          <p:nvPr/>
        </p:nvSpPr>
        <p:spPr>
          <a:xfrm>
            <a:off x="1683641" y="6003689"/>
            <a:ext cx="1358900" cy="666750"/>
          </a:xfrm>
          <a:prstGeom prst="rect">
            <a:avLst/>
          </a:prstGeom>
          <a:solidFill>
            <a:srgbClr val="00CC66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Extracted Medication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855466" y="4708289"/>
            <a:ext cx="374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650929" y="4708289"/>
            <a:ext cx="3921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Down Arrow 20"/>
          <p:cNvSpPr/>
          <p:nvPr/>
        </p:nvSpPr>
        <p:spPr>
          <a:xfrm>
            <a:off x="5018980" y="5481401"/>
            <a:ext cx="123825" cy="3698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dirty="0"/>
          </a:p>
        </p:txBody>
      </p:sp>
      <p:sp>
        <p:nvSpPr>
          <p:cNvPr id="22" name="Down Arrow 21"/>
          <p:cNvSpPr/>
          <p:nvPr/>
        </p:nvSpPr>
        <p:spPr>
          <a:xfrm>
            <a:off x="7627241" y="5481401"/>
            <a:ext cx="122238" cy="3698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dirty="0"/>
          </a:p>
        </p:txBody>
      </p:sp>
      <p:sp>
        <p:nvSpPr>
          <p:cNvPr id="23" name="Down Arrow 22"/>
          <p:cNvSpPr/>
          <p:nvPr/>
        </p:nvSpPr>
        <p:spPr>
          <a:xfrm>
            <a:off x="9456041" y="5481401"/>
            <a:ext cx="122238" cy="3698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dirty="0"/>
          </a:p>
        </p:txBody>
      </p:sp>
      <p:cxnSp>
        <p:nvCxnSpPr>
          <p:cNvPr id="24" name="Elbow Connector 23"/>
          <p:cNvCxnSpPr>
            <a:stCxn id="11" idx="3"/>
          </p:cNvCxnSpPr>
          <p:nvPr/>
        </p:nvCxnSpPr>
        <p:spPr>
          <a:xfrm flipV="1">
            <a:off x="3042542" y="5024202"/>
            <a:ext cx="4659313" cy="7302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Elbow Connector 24"/>
          <p:cNvCxnSpPr/>
          <p:nvPr/>
        </p:nvCxnSpPr>
        <p:spPr>
          <a:xfrm flipV="1">
            <a:off x="3042541" y="5040077"/>
            <a:ext cx="6503988" cy="28892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8278116" y="4719401"/>
            <a:ext cx="3937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363341" y="6003689"/>
            <a:ext cx="1358900" cy="666750"/>
          </a:xfrm>
          <a:prstGeom prst="rect">
            <a:avLst/>
          </a:prstGeom>
          <a:solidFill>
            <a:srgbClr val="00CC66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Extracted </a:t>
            </a:r>
          </a:p>
          <a:p>
            <a:pPr algn="ctr">
              <a:defRPr/>
            </a:pPr>
            <a:r>
              <a:rPr lang="en-US" sz="1200" dirty="0"/>
              <a:t>Dosage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00179" y="6003689"/>
            <a:ext cx="1358900" cy="666750"/>
          </a:xfrm>
          <a:prstGeom prst="rect">
            <a:avLst/>
          </a:prstGeom>
          <a:solidFill>
            <a:srgbClr val="00CC66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Extracted </a:t>
            </a:r>
          </a:p>
          <a:p>
            <a:pPr algn="ctr">
              <a:defRPr/>
            </a:pPr>
            <a:r>
              <a:rPr lang="en-US" sz="1200" dirty="0"/>
              <a:t>Mode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859141" y="6003689"/>
            <a:ext cx="1358900" cy="666750"/>
          </a:xfrm>
          <a:prstGeom prst="rect">
            <a:avLst/>
          </a:prstGeom>
          <a:solidFill>
            <a:srgbClr val="00CC66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Extracted Frequency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0" y="0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Extracting Medication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617" y="0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5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Extracted </a:t>
            </a:r>
            <a:r>
              <a:rPr lang="en-US" sz="4000" dirty="0" smtClean="0">
                <a:solidFill>
                  <a:schemeClr val="bg1"/>
                </a:solidFill>
              </a:rPr>
              <a:t>Medication </a:t>
            </a:r>
            <a:r>
              <a:rPr lang="en-US" sz="4000" dirty="0">
                <a:solidFill>
                  <a:schemeClr val="bg1"/>
                </a:solidFill>
              </a:rPr>
              <a:t>Information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916488" y="5029201"/>
            <a:ext cx="2491388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000" dirty="0"/>
              <a:t>With the associated: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Dosage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Mode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Frequency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Duration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0453" y="1447934"/>
            <a:ext cx="842707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11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Custom Entity Extraction Contracts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042" y="-1913"/>
            <a:ext cx="878207" cy="706997"/>
          </a:xfrm>
          <a:prstGeom prst="rect">
            <a:avLst/>
          </a:prstGeom>
        </p:spPr>
      </p:pic>
      <p:pic>
        <p:nvPicPr>
          <p:cNvPr id="1026" name="Picture 2" descr="Contrac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86" y="2006930"/>
            <a:ext cx="5853567" cy="3906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824310" y="800436"/>
            <a:ext cx="81702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Custom Entities</a:t>
            </a:r>
            <a:endParaRPr lang="en-US" sz="4400" dirty="0"/>
          </a:p>
        </p:txBody>
      </p:sp>
      <p:sp>
        <p:nvSpPr>
          <p:cNvPr id="8" name="Rectangle 7"/>
          <p:cNvSpPr/>
          <p:nvPr/>
        </p:nvSpPr>
        <p:spPr>
          <a:xfrm>
            <a:off x="7825839" y="2006930"/>
            <a:ext cx="2933205" cy="760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Effective Date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7825838" y="3012516"/>
            <a:ext cx="2933205" cy="76002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Signatory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7825837" y="4205774"/>
            <a:ext cx="2933205" cy="76002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Parties Involved</a:t>
            </a:r>
            <a:endParaRPr lang="en-US" sz="2800" dirty="0"/>
          </a:p>
        </p:txBody>
      </p:sp>
      <p:cxnSp>
        <p:nvCxnSpPr>
          <p:cNvPr id="15" name="Straight Connector 14"/>
          <p:cNvCxnSpPr>
            <a:endCxn id="8" idx="1"/>
          </p:cNvCxnSpPr>
          <p:nvPr/>
        </p:nvCxnSpPr>
        <p:spPr>
          <a:xfrm flipV="1">
            <a:off x="4739640" y="2386941"/>
            <a:ext cx="3086199" cy="10055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5013960" y="3297743"/>
            <a:ext cx="2782302" cy="474794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12" idx="1"/>
          </p:cNvCxnSpPr>
          <p:nvPr/>
        </p:nvCxnSpPr>
        <p:spPr>
          <a:xfrm flipV="1">
            <a:off x="6282739" y="4585785"/>
            <a:ext cx="1543098" cy="838199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33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Writing Your Own Custom Entities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042" y="-1913"/>
            <a:ext cx="878207" cy="706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705" y="3261676"/>
            <a:ext cx="7474617" cy="16968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0705" y="1084082"/>
            <a:ext cx="102280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Step 1) Connect the Index Node (optional) and Entity Extraction Node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8926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Writing Your Own Custom Entities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042" y="-1913"/>
            <a:ext cx="878207" cy="7069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5670" y="933254"/>
            <a:ext cx="11189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Step 2) Right Click the Entity Extraction Node and select the text column.</a:t>
            </a:r>
            <a:endParaRPr lang="en-US" sz="3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606" y="2531049"/>
            <a:ext cx="9491711" cy="4025343"/>
          </a:xfrm>
          <a:prstGeom prst="rect">
            <a:avLst/>
          </a:prstGeom>
        </p:spPr>
      </p:pic>
      <p:sp>
        <p:nvSpPr>
          <p:cNvPr id="13" name="Donut 12"/>
          <p:cNvSpPr/>
          <p:nvPr/>
        </p:nvSpPr>
        <p:spPr>
          <a:xfrm>
            <a:off x="5722071" y="3148553"/>
            <a:ext cx="791852" cy="518476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Donut 14"/>
          <p:cNvSpPr/>
          <p:nvPr/>
        </p:nvSpPr>
        <p:spPr>
          <a:xfrm>
            <a:off x="1510006" y="4149365"/>
            <a:ext cx="1385593" cy="546756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93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Writing Your Own Custom Entities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042" y="-1913"/>
            <a:ext cx="878207" cy="7069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5670" y="933254"/>
            <a:ext cx="11189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Step 3) In the Options tab deselect the default entities to increase execution speed.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381" y="2207997"/>
            <a:ext cx="9206082" cy="4315351"/>
          </a:xfrm>
          <a:prstGeom prst="rect">
            <a:avLst/>
          </a:prstGeom>
        </p:spPr>
      </p:pic>
      <p:sp>
        <p:nvSpPr>
          <p:cNvPr id="4" name="Donut 3"/>
          <p:cNvSpPr/>
          <p:nvPr/>
        </p:nvSpPr>
        <p:spPr>
          <a:xfrm>
            <a:off x="1508289" y="3638746"/>
            <a:ext cx="471340" cy="433633"/>
          </a:xfrm>
          <a:prstGeom prst="donut">
            <a:avLst>
              <a:gd name="adj" fmla="val 676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97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Writing Your Own Custom Entities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042" y="-1913"/>
            <a:ext cx="878207" cy="7069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5670" y="933254"/>
            <a:ext cx="111896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Step 4) In the User entities node add an entity type and select Lingua Mark</a:t>
            </a:r>
            <a:endParaRPr lang="en-US" sz="32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1102" y="1554294"/>
            <a:ext cx="7236845" cy="4921920"/>
          </a:xfrm>
          <a:prstGeom prst="rect">
            <a:avLst/>
          </a:prstGeom>
        </p:spPr>
      </p:pic>
      <p:sp>
        <p:nvSpPr>
          <p:cNvPr id="15" name="Donut 14"/>
          <p:cNvSpPr/>
          <p:nvPr/>
        </p:nvSpPr>
        <p:spPr>
          <a:xfrm>
            <a:off x="3313523" y="2084886"/>
            <a:ext cx="2168165" cy="708099"/>
          </a:xfrm>
          <a:prstGeom prst="donut">
            <a:avLst>
              <a:gd name="adj" fmla="val 27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Donut 15"/>
          <p:cNvSpPr/>
          <p:nvPr/>
        </p:nvSpPr>
        <p:spPr>
          <a:xfrm>
            <a:off x="5524108" y="2084886"/>
            <a:ext cx="1781665" cy="441498"/>
          </a:xfrm>
          <a:prstGeom prst="donut">
            <a:avLst>
              <a:gd name="adj" fmla="val 27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80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Writing Your Own Custom Entities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042" y="-1913"/>
            <a:ext cx="878207" cy="7069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5670" y="933254"/>
            <a:ext cx="11189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Step 5) Add the Extracted attributes</a:t>
            </a:r>
            <a:endParaRPr lang="en-US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2657" y="1592443"/>
            <a:ext cx="7088431" cy="4846064"/>
          </a:xfrm>
          <a:prstGeom prst="rect">
            <a:avLst/>
          </a:prstGeom>
        </p:spPr>
      </p:pic>
      <p:sp>
        <p:nvSpPr>
          <p:cNvPr id="12" name="Donut 11"/>
          <p:cNvSpPr/>
          <p:nvPr/>
        </p:nvSpPr>
        <p:spPr>
          <a:xfrm>
            <a:off x="3968200" y="2234152"/>
            <a:ext cx="5174616" cy="1498862"/>
          </a:xfrm>
          <a:prstGeom prst="donut">
            <a:avLst>
              <a:gd name="adj" fmla="val 96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58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Writing Your Own Custom Entities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042" y="-1913"/>
            <a:ext cx="878207" cy="7069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5670" y="933254"/>
            <a:ext cx="11189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Step 6) Write the Entity parser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296" y="1646744"/>
            <a:ext cx="7344847" cy="5028904"/>
          </a:xfrm>
          <a:prstGeom prst="rect">
            <a:avLst/>
          </a:prstGeom>
        </p:spPr>
      </p:pic>
      <p:sp>
        <p:nvSpPr>
          <p:cNvPr id="11" name="Donut 10"/>
          <p:cNvSpPr/>
          <p:nvPr/>
        </p:nvSpPr>
        <p:spPr>
          <a:xfrm>
            <a:off x="4496101" y="4270342"/>
            <a:ext cx="5174616" cy="1498862"/>
          </a:xfrm>
          <a:prstGeom prst="donut">
            <a:avLst>
              <a:gd name="adj" fmla="val 96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07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Writing Your Own Custom Entities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042" y="-1913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261" y="827366"/>
            <a:ext cx="4764295" cy="173247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2393" y="2559837"/>
            <a:ext cx="118072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[&lt;,P(1</a:t>
            </a:r>
            <a:r>
              <a:rPr lang="en-US" sz="3200" dirty="0" smtClean="0"/>
              <a:t>)&gt;:?]</a:t>
            </a:r>
            <a:r>
              <a:rPr lang="en-US" sz="3200" dirty="0" smtClean="0">
                <a:solidFill>
                  <a:srgbClr val="002060"/>
                </a:solidFill>
              </a:rPr>
              <a:t>{['-'] {&lt;,</a:t>
            </a:r>
            <a:r>
              <a:rPr lang="en-US" sz="3200" dirty="0">
                <a:solidFill>
                  <a:srgbClr val="002060"/>
                </a:solidFill>
              </a:rPr>
              <a:t>P(1)&gt;}:Temp </a:t>
            </a:r>
            <a:r>
              <a:rPr lang="en-US" sz="3200" dirty="0">
                <a:solidFill>
                  <a:srgbClr val="FF0000"/>
                </a:solidFill>
              </a:rPr>
              <a:t>{&lt;Temperature,PL(SP)&gt;:@ [&lt;Temperature,P(N)&gt;] }:Temperature_Unit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913" y="3827282"/>
            <a:ext cx="1081254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high for Wednesday is </a:t>
            </a:r>
            <a:r>
              <a:rPr lang="en-US" sz="2800" dirty="0">
                <a:solidFill>
                  <a:srgbClr val="0070C0"/>
                </a:solidFill>
              </a:rPr>
              <a:t>105</a:t>
            </a:r>
            <a:r>
              <a:rPr lang="en-US" sz="2800" dirty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degrees F</a:t>
            </a:r>
            <a:endParaRPr lang="en-US" sz="2800" dirty="0">
              <a:solidFill>
                <a:srgbClr val="FF0000"/>
              </a:solidFill>
            </a:endParaRPr>
          </a:p>
          <a:p>
            <a:endParaRPr lang="en-US" sz="1600" dirty="0"/>
          </a:p>
          <a:p>
            <a:r>
              <a:rPr lang="en-US" sz="2800" dirty="0"/>
              <a:t>Room temperature is about </a:t>
            </a:r>
            <a:r>
              <a:rPr lang="en-US" sz="2800" dirty="0">
                <a:solidFill>
                  <a:srgbClr val="0070C0"/>
                </a:solidFill>
              </a:rPr>
              <a:t>25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C</a:t>
            </a:r>
          </a:p>
          <a:p>
            <a:endParaRPr lang="en-US" sz="1600" dirty="0"/>
          </a:p>
          <a:p>
            <a:r>
              <a:rPr lang="en-US" sz="2800" dirty="0"/>
              <a:t>The product was left in the freezer at </a:t>
            </a:r>
            <a:r>
              <a:rPr lang="en-US" sz="2800" dirty="0" smtClean="0">
                <a:solidFill>
                  <a:srgbClr val="0070C0"/>
                </a:solidFill>
              </a:rPr>
              <a:t>-3 </a:t>
            </a:r>
            <a:r>
              <a:rPr lang="en-US" sz="2800" dirty="0" smtClean="0">
                <a:solidFill>
                  <a:srgbClr val="FF0000"/>
                </a:solidFill>
              </a:rPr>
              <a:t>Celsius</a:t>
            </a:r>
            <a:endParaRPr lang="en-US" sz="2800" dirty="0">
              <a:solidFill>
                <a:srgbClr val="FF0000"/>
              </a:solidFill>
            </a:endParaRPr>
          </a:p>
          <a:p>
            <a:endParaRPr lang="en-US" sz="1600" dirty="0"/>
          </a:p>
          <a:p>
            <a:r>
              <a:rPr lang="en-US" sz="2800" dirty="0">
                <a:solidFill>
                  <a:srgbClr val="0070C0"/>
                </a:solidFill>
              </a:rPr>
              <a:t>75</a:t>
            </a:r>
            <a:r>
              <a:rPr lang="en-US" sz="2800" dirty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degrees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Fahrenheit </a:t>
            </a:r>
            <a:r>
              <a:rPr lang="en-US" sz="2800" dirty="0"/>
              <a:t>is a comfortable temperature</a:t>
            </a:r>
          </a:p>
        </p:txBody>
      </p:sp>
    </p:spTree>
    <p:extLst>
      <p:ext uri="{BB962C8B-B14F-4D97-AF65-F5344CB8AC3E}">
        <p14:creationId xmlns:p14="http://schemas.microsoft.com/office/powerpoint/2010/main" val="257862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362200" y="1524000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800" kern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14600" y="1676400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366101" y="912828"/>
            <a:ext cx="9916998" cy="552965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4000" kern="0" dirty="0">
                <a:solidFill>
                  <a:srgbClr val="FF0000"/>
                </a:solidFill>
              </a:rPr>
              <a:t>‘token’:@</a:t>
            </a:r>
          </a:p>
          <a:p>
            <a:pPr marL="0" indent="0">
              <a:buNone/>
            </a:pPr>
            <a:endParaRPr lang="en-US" sz="1100" kern="0" dirty="0"/>
          </a:p>
          <a:p>
            <a:pPr marL="0" indent="0">
              <a:buNone/>
            </a:pPr>
            <a:r>
              <a:rPr lang="en-US" sz="2800" kern="0" dirty="0"/>
              <a:t>All parser expression begin with exactly one anchor to quickly filter relevant sentences.</a:t>
            </a:r>
          </a:p>
          <a:p>
            <a:pPr marL="0" indent="0">
              <a:buNone/>
            </a:pPr>
            <a:endParaRPr lang="en-US" sz="1100" kern="0" dirty="0"/>
          </a:p>
          <a:p>
            <a:pPr marL="0" indent="0">
              <a:buNone/>
            </a:pPr>
            <a:r>
              <a:rPr lang="en-US" sz="2800" kern="0" dirty="0"/>
              <a:t>Anchor is always a single word or single class of words.</a:t>
            </a:r>
          </a:p>
          <a:p>
            <a:pPr marL="0" indent="0">
              <a:buNone/>
            </a:pPr>
            <a:endParaRPr lang="en-US" sz="1100" kern="0" dirty="0"/>
          </a:p>
          <a:p>
            <a:pPr marL="0" indent="0">
              <a:buNone/>
            </a:pPr>
            <a:r>
              <a:rPr lang="en-US" kern="0" dirty="0"/>
              <a:t>Example Single Word:  </a:t>
            </a:r>
            <a:r>
              <a:rPr lang="en-US" kern="0" dirty="0" smtClean="0">
                <a:solidFill>
                  <a:srgbClr val="FF0000"/>
                </a:solidFill>
              </a:rPr>
              <a:t>‘temperature’:@ </a:t>
            </a:r>
            <a:endParaRPr lang="en-US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kern="0" dirty="0"/>
              <a:t>matches </a:t>
            </a:r>
            <a:r>
              <a:rPr lang="en-US" sz="2400" kern="0" dirty="0" smtClean="0"/>
              <a:t>“temperature", "Temperature” </a:t>
            </a:r>
            <a:r>
              <a:rPr lang="en-US" sz="2400" kern="0" dirty="0"/>
              <a:t>and </a:t>
            </a:r>
            <a:r>
              <a:rPr lang="en-US" sz="2400" kern="0" dirty="0" smtClean="0"/>
              <a:t>“teMpEratURe” </a:t>
            </a:r>
            <a:r>
              <a:rPr lang="en-US" sz="2400" kern="0" dirty="0"/>
              <a:t>but not </a:t>
            </a:r>
            <a:r>
              <a:rPr lang="en-US" sz="2400" kern="0" dirty="0" smtClean="0"/>
              <a:t>“degrees” </a:t>
            </a:r>
            <a:r>
              <a:rPr lang="en-US" sz="2400" kern="0" dirty="0"/>
              <a:t>or </a:t>
            </a:r>
            <a:r>
              <a:rPr lang="en-US" sz="2400" kern="0" dirty="0" smtClean="0"/>
              <a:t>“Celsius”</a:t>
            </a:r>
            <a:endParaRPr lang="en-US" sz="2400" kern="0" dirty="0"/>
          </a:p>
          <a:p>
            <a:pPr marL="0" indent="0">
              <a:buNone/>
            </a:pPr>
            <a:endParaRPr lang="en-US" sz="1100" kern="0" dirty="0"/>
          </a:p>
          <a:p>
            <a:pPr marL="0" indent="0">
              <a:buNone/>
            </a:pPr>
            <a:r>
              <a:rPr lang="en-US" kern="0" dirty="0"/>
              <a:t>Example Class of Word: </a:t>
            </a:r>
            <a:r>
              <a:rPr lang="en-US" kern="0" dirty="0" smtClean="0">
                <a:solidFill>
                  <a:srgbClr val="FF0000"/>
                </a:solidFill>
              </a:rPr>
              <a:t>&lt;temperature,PL(SP)&gt;:@</a:t>
            </a:r>
            <a:endParaRPr lang="en-US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kern="0" dirty="0"/>
              <a:t>Matches all </a:t>
            </a:r>
            <a:r>
              <a:rPr lang="en-US" sz="2400" kern="0" dirty="0" smtClean="0"/>
              <a:t>words </a:t>
            </a:r>
            <a:r>
              <a:rPr lang="en-US" sz="2400" kern="0" dirty="0"/>
              <a:t>of the class </a:t>
            </a:r>
            <a:r>
              <a:rPr lang="en-US" sz="2400" kern="0" dirty="0" smtClean="0"/>
              <a:t>temperature</a:t>
            </a:r>
            <a:endParaRPr lang="en-US" sz="2400" kern="0" dirty="0"/>
          </a:p>
          <a:p>
            <a:pPr marL="0" indent="0">
              <a:buNone/>
            </a:pPr>
            <a:endParaRPr lang="en-US" sz="1600" kern="0" dirty="0"/>
          </a:p>
          <a:p>
            <a:pPr marL="0" indent="0">
              <a:buNone/>
            </a:pPr>
            <a:endParaRPr lang="en-US" sz="1400" kern="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Lingua Mark Construction Anchors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25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1121790" y="1327152"/>
            <a:ext cx="10595728" cy="530224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AutoNum type="arabicParenR"/>
            </a:pPr>
            <a:r>
              <a:rPr lang="en-US" sz="2800" kern="0" dirty="0"/>
              <a:t>Finds the anchor and restricts to the sentence.</a:t>
            </a:r>
          </a:p>
          <a:p>
            <a:pPr>
              <a:buAutoNum type="arabicParenR"/>
            </a:pPr>
            <a:r>
              <a:rPr lang="en-US" sz="2800" kern="0" dirty="0"/>
              <a:t>Matches terms left of the anchor from right to left.</a:t>
            </a:r>
          </a:p>
          <a:p>
            <a:pPr>
              <a:buAutoNum type="arabicParenR"/>
            </a:pPr>
            <a:r>
              <a:rPr lang="en-US" sz="2800" kern="0" dirty="0"/>
              <a:t>Matches terms right of the anchor from left to right.</a:t>
            </a:r>
          </a:p>
          <a:p>
            <a:pPr>
              <a:buAutoNum type="arabicParenR"/>
            </a:pPr>
            <a:r>
              <a:rPr lang="en-US" sz="2800" kern="0" dirty="0"/>
              <a:t>If any non-optional term does not match the parser is terminated.</a:t>
            </a:r>
          </a:p>
          <a:p>
            <a:pPr>
              <a:buAutoNum type="arabicParenR"/>
            </a:pPr>
            <a:endParaRPr lang="en-US" sz="1800" kern="0" dirty="0"/>
          </a:p>
          <a:p>
            <a:pPr>
              <a:buAutoNum type="arabicParenR"/>
            </a:pPr>
            <a:endParaRPr lang="en-US" sz="1800" kern="0" dirty="0"/>
          </a:p>
          <a:p>
            <a:pPr>
              <a:buAutoNum type="arabicParenR"/>
            </a:pPr>
            <a:endParaRPr lang="en-US" sz="1800" kern="0" dirty="0"/>
          </a:p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423391" y="1676401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866900" y="1452562"/>
            <a:ext cx="7924800" cy="502920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800" kern="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38" y="3967162"/>
            <a:ext cx="12006724" cy="19802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-3798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Lingua Mark Parser Algorithm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71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480767" y="1027522"/>
            <a:ext cx="11170763" cy="514944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4000" kern="0" dirty="0"/>
              <a:t>{ }:Entity Extracts the tokens within the brackets into the attribute</a:t>
            </a:r>
          </a:p>
          <a:p>
            <a:endParaRPr lang="en-US" sz="2000" kern="0" dirty="0"/>
          </a:p>
          <a:p>
            <a:endParaRPr lang="en-US" sz="1600" kern="0" dirty="0"/>
          </a:p>
          <a:p>
            <a:endParaRPr lang="en-US" sz="1600" kern="0" dirty="0"/>
          </a:p>
          <a:p>
            <a:pPr marL="0" indent="0">
              <a:buNone/>
            </a:pPr>
            <a:endParaRPr lang="en-US" sz="2000" kern="0" dirty="0"/>
          </a:p>
          <a:p>
            <a:r>
              <a:rPr lang="en-US" sz="4000" kern="0" dirty="0"/>
              <a:t>EX: </a:t>
            </a:r>
            <a:r>
              <a:rPr lang="en-US" sz="4000" kern="0" dirty="0" smtClean="0">
                <a:solidFill>
                  <a:srgbClr val="00B050"/>
                </a:solidFill>
              </a:rPr>
              <a:t>{</a:t>
            </a:r>
            <a:r>
              <a:rPr lang="en-US" sz="4000" kern="0" dirty="0" smtClean="0">
                <a:solidFill>
                  <a:srgbClr val="FF0000"/>
                </a:solidFill>
              </a:rPr>
              <a:t>‘temperature’:@</a:t>
            </a:r>
            <a:r>
              <a:rPr lang="en-US" sz="4000" kern="0" dirty="0" smtClean="0">
                <a:solidFill>
                  <a:srgbClr val="00B050"/>
                </a:solidFill>
              </a:rPr>
              <a:t>}:Temp </a:t>
            </a:r>
            <a:r>
              <a:rPr lang="en-US" sz="4000" kern="0" dirty="0"/>
              <a:t>extracts the anchor </a:t>
            </a:r>
            <a:r>
              <a:rPr lang="en-US" sz="4000" kern="0" dirty="0" smtClean="0">
                <a:solidFill>
                  <a:srgbClr val="FF0000"/>
                </a:solidFill>
              </a:rPr>
              <a:t>“temperature” </a:t>
            </a:r>
            <a:r>
              <a:rPr lang="en-US" sz="4000" kern="0" dirty="0" smtClean="0"/>
              <a:t>into the attribute </a:t>
            </a:r>
            <a:r>
              <a:rPr lang="en-US" sz="4000" kern="0" dirty="0" smtClean="0">
                <a:solidFill>
                  <a:srgbClr val="00B050"/>
                </a:solidFill>
              </a:rPr>
              <a:t>Temp</a:t>
            </a:r>
            <a:r>
              <a:rPr lang="en-US" sz="4000" kern="0" dirty="0" smtClean="0"/>
              <a:t>.</a:t>
            </a:r>
            <a:endParaRPr lang="en-US" sz="4000" kern="0" dirty="0"/>
          </a:p>
          <a:p>
            <a:endParaRPr lang="en-US" sz="2800" kern="0" dirty="0">
              <a:solidFill>
                <a:srgbClr val="00B050"/>
              </a:solidFill>
            </a:endParaRPr>
          </a:p>
          <a:p>
            <a:endParaRPr lang="en-US" sz="2000" kern="0" dirty="0"/>
          </a:p>
          <a:p>
            <a:pPr marL="0" indent="0">
              <a:buNone/>
            </a:pPr>
            <a:endParaRPr lang="en-US" sz="1600" kern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133600" y="1346200"/>
            <a:ext cx="8305800" cy="49831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133600" y="1219201"/>
            <a:ext cx="8458200" cy="526256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400" kern="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Lingua Mark Constructions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4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85" y="1193800"/>
            <a:ext cx="11453567" cy="49831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4000" kern="0" dirty="0"/>
              <a:t>(a|b|c) matches one of the terms in the parenthesis</a:t>
            </a:r>
          </a:p>
          <a:p>
            <a:endParaRPr lang="en-US" sz="2400" kern="0" dirty="0"/>
          </a:p>
          <a:p>
            <a:r>
              <a:rPr lang="en-US" sz="4000" kern="0" dirty="0"/>
              <a:t>Ex: </a:t>
            </a:r>
            <a:r>
              <a:rPr lang="en-US" sz="4000" kern="0" dirty="0" smtClean="0">
                <a:solidFill>
                  <a:srgbClr val="00B050"/>
                </a:solidFill>
              </a:rPr>
              <a:t>{(‘boiling’|’freezing’) </a:t>
            </a:r>
            <a:r>
              <a:rPr lang="en-US" sz="4000" kern="0" dirty="0" smtClean="0">
                <a:solidFill>
                  <a:srgbClr val="FF0000"/>
                </a:solidFill>
              </a:rPr>
              <a:t>‘temperature’:@}:</a:t>
            </a:r>
            <a:r>
              <a:rPr lang="en-US" sz="4000" kern="0" dirty="0" smtClean="0">
                <a:solidFill>
                  <a:srgbClr val="00B050"/>
                </a:solidFill>
              </a:rPr>
              <a:t>Entity</a:t>
            </a:r>
          </a:p>
          <a:p>
            <a:endParaRPr lang="en-US" sz="2400" kern="0" dirty="0">
              <a:solidFill>
                <a:srgbClr val="00B050"/>
              </a:solidFill>
            </a:endParaRPr>
          </a:p>
          <a:p>
            <a:r>
              <a:rPr lang="en-US" sz="4000" kern="0" dirty="0"/>
              <a:t>Matches </a:t>
            </a:r>
            <a:r>
              <a:rPr lang="en-US" sz="4000" kern="0" dirty="0" smtClean="0"/>
              <a:t>“</a:t>
            </a:r>
            <a:r>
              <a:rPr lang="en-US" sz="4000" kern="0" dirty="0" smtClean="0">
                <a:solidFill>
                  <a:srgbClr val="00B050"/>
                </a:solidFill>
              </a:rPr>
              <a:t>boiling</a:t>
            </a:r>
            <a:r>
              <a:rPr lang="en-US" sz="4000" kern="0" dirty="0" smtClean="0"/>
              <a:t> </a:t>
            </a:r>
            <a:r>
              <a:rPr lang="en-US" sz="4000" kern="0" dirty="0" smtClean="0">
                <a:solidFill>
                  <a:srgbClr val="FF0000"/>
                </a:solidFill>
              </a:rPr>
              <a:t>temperature</a:t>
            </a:r>
            <a:r>
              <a:rPr lang="en-US" sz="4000" kern="0" dirty="0" smtClean="0"/>
              <a:t>” </a:t>
            </a:r>
            <a:r>
              <a:rPr lang="en-US" sz="4000" kern="0" dirty="0"/>
              <a:t>and </a:t>
            </a:r>
            <a:r>
              <a:rPr lang="en-US" sz="4000" kern="0" dirty="0" smtClean="0"/>
              <a:t>“</a:t>
            </a:r>
            <a:r>
              <a:rPr lang="en-US" sz="4000" kern="0" dirty="0" smtClean="0">
                <a:solidFill>
                  <a:srgbClr val="00B050"/>
                </a:solidFill>
              </a:rPr>
              <a:t>freezing </a:t>
            </a:r>
            <a:r>
              <a:rPr lang="en-US" sz="4000" kern="0" dirty="0" smtClean="0">
                <a:solidFill>
                  <a:srgbClr val="FF0000"/>
                </a:solidFill>
              </a:rPr>
              <a:t>temperature</a:t>
            </a:r>
            <a:r>
              <a:rPr lang="en-US" sz="4000" kern="0" dirty="0" smtClean="0"/>
              <a:t>” </a:t>
            </a:r>
            <a:r>
              <a:rPr lang="en-US" sz="4000" kern="0" dirty="0"/>
              <a:t>but not </a:t>
            </a:r>
            <a:r>
              <a:rPr lang="en-US" sz="4000" kern="0" dirty="0" smtClean="0"/>
              <a:t>“boiling freezing temperature” </a:t>
            </a:r>
            <a:r>
              <a:rPr lang="en-US" sz="4000" kern="0" dirty="0"/>
              <a:t>nor </a:t>
            </a:r>
            <a:r>
              <a:rPr lang="en-US" sz="4000" kern="0" dirty="0" smtClean="0"/>
              <a:t>“temperature”</a:t>
            </a:r>
            <a:endParaRPr lang="en-US" sz="4000" kern="0" dirty="0"/>
          </a:p>
          <a:p>
            <a:endParaRPr lang="en-US" sz="2800" kern="0" dirty="0"/>
          </a:p>
          <a:p>
            <a:endParaRPr lang="en-US" sz="2400" kern="0" dirty="0"/>
          </a:p>
          <a:p>
            <a:endParaRPr lang="en-US" sz="1600" kern="0" dirty="0"/>
          </a:p>
          <a:p>
            <a:endParaRPr lang="en-US" sz="1600" kern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133600" y="1346200"/>
            <a:ext cx="8305800" cy="49831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133600" y="1219201"/>
            <a:ext cx="8458200" cy="526256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400" kern="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Lingua Mark Constructions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56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820131" y="1008668"/>
            <a:ext cx="10661715" cy="516829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4400" kern="0" dirty="0"/>
              <a:t>[ ] Denotes the term is optional</a:t>
            </a:r>
          </a:p>
          <a:p>
            <a:endParaRPr lang="en-US" sz="4000" kern="0" dirty="0"/>
          </a:p>
          <a:p>
            <a:r>
              <a:rPr lang="en-US" sz="4000" kern="0" dirty="0"/>
              <a:t>Ex: </a:t>
            </a:r>
            <a:r>
              <a:rPr lang="en-US" sz="4000" kern="0" dirty="0" smtClean="0">
                <a:solidFill>
                  <a:srgbClr val="00B050"/>
                </a:solidFill>
              </a:rPr>
              <a:t>{</a:t>
            </a:r>
            <a:r>
              <a:rPr lang="en-US" sz="4000" kern="0" dirty="0" smtClean="0">
                <a:solidFill>
                  <a:srgbClr val="0070C0"/>
                </a:solidFill>
              </a:rPr>
              <a:t>[(‘boiling’|’freezing’)] </a:t>
            </a:r>
            <a:r>
              <a:rPr lang="en-US" sz="4000" kern="0" dirty="0" smtClean="0">
                <a:solidFill>
                  <a:srgbClr val="FF0000"/>
                </a:solidFill>
              </a:rPr>
              <a:t>temperature:@</a:t>
            </a:r>
            <a:r>
              <a:rPr lang="en-US" sz="4000" kern="0" dirty="0" smtClean="0">
                <a:solidFill>
                  <a:srgbClr val="00B050"/>
                </a:solidFill>
              </a:rPr>
              <a:t>}:</a:t>
            </a:r>
            <a:r>
              <a:rPr lang="en-US" sz="4000" kern="0" dirty="0">
                <a:solidFill>
                  <a:srgbClr val="00B050"/>
                </a:solidFill>
              </a:rPr>
              <a:t>Entity</a:t>
            </a:r>
          </a:p>
          <a:p>
            <a:endParaRPr lang="en-US" sz="4000" kern="0" dirty="0" smtClean="0"/>
          </a:p>
          <a:p>
            <a:r>
              <a:rPr lang="en-US" sz="4000" kern="0" dirty="0" smtClean="0"/>
              <a:t>Matches “</a:t>
            </a:r>
            <a:r>
              <a:rPr lang="en-US" sz="4000" kern="0" dirty="0" smtClean="0">
                <a:solidFill>
                  <a:srgbClr val="0070C0"/>
                </a:solidFill>
              </a:rPr>
              <a:t>Boiling</a:t>
            </a:r>
            <a:r>
              <a:rPr lang="en-US" sz="4000" kern="0" dirty="0" smtClean="0"/>
              <a:t> </a:t>
            </a:r>
            <a:r>
              <a:rPr lang="en-US" sz="4000" kern="0" dirty="0" smtClean="0">
                <a:solidFill>
                  <a:srgbClr val="FF0000"/>
                </a:solidFill>
              </a:rPr>
              <a:t>temperature</a:t>
            </a:r>
            <a:r>
              <a:rPr lang="en-US" sz="4000" kern="0" dirty="0" smtClean="0"/>
              <a:t>” </a:t>
            </a:r>
            <a:r>
              <a:rPr lang="en-US" sz="4000" kern="0" dirty="0"/>
              <a:t>and </a:t>
            </a:r>
            <a:r>
              <a:rPr lang="en-US" sz="4000" kern="0" dirty="0" smtClean="0"/>
              <a:t>“</a:t>
            </a:r>
            <a:r>
              <a:rPr lang="en-US" sz="4000" kern="0" dirty="0" smtClean="0">
                <a:solidFill>
                  <a:srgbClr val="0070C0"/>
                </a:solidFill>
              </a:rPr>
              <a:t>freezing</a:t>
            </a:r>
            <a:r>
              <a:rPr lang="en-US" sz="4000" kern="0" dirty="0" smtClean="0"/>
              <a:t> </a:t>
            </a:r>
            <a:r>
              <a:rPr lang="en-US" sz="4000" kern="0" dirty="0">
                <a:solidFill>
                  <a:srgbClr val="FF0000"/>
                </a:solidFill>
              </a:rPr>
              <a:t>temperature</a:t>
            </a:r>
            <a:r>
              <a:rPr lang="en-US" sz="4000" kern="0" dirty="0" smtClean="0"/>
              <a:t>” </a:t>
            </a:r>
            <a:r>
              <a:rPr lang="en-US" sz="4000" kern="0" dirty="0"/>
              <a:t>and </a:t>
            </a:r>
            <a:r>
              <a:rPr lang="en-US" sz="4000" kern="0" dirty="0" smtClean="0"/>
              <a:t>“</a:t>
            </a:r>
            <a:r>
              <a:rPr lang="en-US" sz="4000" kern="0" dirty="0">
                <a:solidFill>
                  <a:srgbClr val="FF0000"/>
                </a:solidFill>
              </a:rPr>
              <a:t>temperature</a:t>
            </a:r>
            <a:r>
              <a:rPr lang="en-US" sz="4000" kern="0" dirty="0" smtClean="0"/>
              <a:t>”</a:t>
            </a:r>
            <a:endParaRPr lang="en-US" sz="4000" kern="0" dirty="0"/>
          </a:p>
          <a:p>
            <a:endParaRPr lang="en-US" sz="1600" kern="0" dirty="0"/>
          </a:p>
          <a:p>
            <a:endParaRPr lang="en-US" sz="1600" kern="0" dirty="0"/>
          </a:p>
          <a:p>
            <a:endParaRPr lang="en-US" sz="1600" kern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133600" y="1346200"/>
            <a:ext cx="8305800" cy="49831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133600" y="1219201"/>
            <a:ext cx="8458200" cy="526256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400" kern="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Lingua Mark Constructions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6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362200" y="1524000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800" kern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14600" y="1676400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50448" y="1046376"/>
            <a:ext cx="10765411" cy="547110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3600" b="1" kern="0" dirty="0"/>
              <a:t>&lt; &gt; Denotes a class</a:t>
            </a:r>
          </a:p>
          <a:p>
            <a:pPr marL="0" indent="0">
              <a:buNone/>
            </a:pPr>
            <a:endParaRPr lang="en-US" sz="1200" b="1" kern="0" dirty="0" smtClean="0"/>
          </a:p>
          <a:p>
            <a:pPr marL="0" indent="0">
              <a:buNone/>
            </a:pPr>
            <a:r>
              <a:rPr lang="en-US" b="1" kern="0" dirty="0" smtClean="0"/>
              <a:t>Ex: </a:t>
            </a:r>
            <a:r>
              <a:rPr lang="en-US" b="1" kern="0" dirty="0" smtClean="0">
                <a:solidFill>
                  <a:srgbClr val="00B050"/>
                </a:solidFill>
              </a:rPr>
              <a:t>&lt;</a:t>
            </a:r>
            <a:r>
              <a:rPr lang="en-US" kern="0" dirty="0">
                <a:solidFill>
                  <a:srgbClr val="00B050"/>
                </a:solidFill>
              </a:rPr>
              <a:t>badadj,P(A)&gt; </a:t>
            </a:r>
            <a:r>
              <a:rPr lang="en-US" kern="0" dirty="0"/>
              <a:t>All adjectives in class </a:t>
            </a:r>
            <a:r>
              <a:rPr lang="en-US" kern="0" dirty="0" smtClean="0">
                <a:solidFill>
                  <a:srgbClr val="00B050"/>
                </a:solidFill>
              </a:rPr>
              <a:t>badadj</a:t>
            </a:r>
          </a:p>
          <a:p>
            <a:pPr marL="0" indent="0">
              <a:buNone/>
            </a:pPr>
            <a:endParaRPr lang="en-US" sz="1400" kern="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kern="0" dirty="0" smtClean="0"/>
              <a:t>&lt;badadj&gt; is a class of negative words used in sentiment analysis</a:t>
            </a:r>
            <a:endParaRPr lang="en-US" kern="0" dirty="0"/>
          </a:p>
          <a:p>
            <a:pPr marL="0" indent="0">
              <a:buNone/>
            </a:pPr>
            <a:endParaRPr lang="en-US" sz="1200" kern="0" dirty="0" smtClean="0"/>
          </a:p>
          <a:p>
            <a:endParaRPr lang="en-US" sz="1800" kern="0" dirty="0" smtClean="0"/>
          </a:p>
          <a:p>
            <a:pPr marL="0" indent="0">
              <a:buNone/>
            </a:pPr>
            <a:r>
              <a:rPr lang="en-US" kern="0" dirty="0" smtClean="0"/>
              <a:t>&lt;,P(A)&gt; Matches any adjective</a:t>
            </a:r>
          </a:p>
          <a:p>
            <a:endParaRPr lang="en-US" kern="0" dirty="0"/>
          </a:p>
          <a:p>
            <a:pPr marL="0" indent="0">
              <a:buNone/>
            </a:pPr>
            <a:r>
              <a:rPr lang="en-US" kern="0" dirty="0" smtClean="0"/>
              <a:t>Anchors must be specific &lt;badadj,P(A)&gt; is a valid anchor, but &lt;,P(A)&gt; is not.</a:t>
            </a:r>
            <a:endParaRPr lang="en-US" kern="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Lingua Mark Constructions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66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362200" y="1524000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800" kern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14600" y="1676400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50448" y="1046376"/>
            <a:ext cx="10765411" cy="547110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200" kern="0" dirty="0" smtClean="0"/>
          </a:p>
          <a:p>
            <a:pPr marL="0" indent="0">
              <a:buNone/>
            </a:pPr>
            <a:r>
              <a:rPr lang="en-US" sz="4000" kern="0" dirty="0" smtClean="0"/>
              <a:t>&lt;,</a:t>
            </a:r>
            <a:r>
              <a:rPr lang="en-US" sz="4000" kern="0" dirty="0"/>
              <a:t>P(1)&gt; Any </a:t>
            </a:r>
            <a:r>
              <a:rPr lang="en-US" sz="4000" kern="0" dirty="0" smtClean="0"/>
              <a:t>number</a:t>
            </a:r>
          </a:p>
          <a:p>
            <a:pPr marL="0" indent="0">
              <a:buNone/>
            </a:pPr>
            <a:endParaRPr lang="en-US" sz="1200" kern="0" dirty="0" smtClean="0"/>
          </a:p>
          <a:p>
            <a:pPr marL="0" indent="0">
              <a:buNone/>
            </a:pPr>
            <a:r>
              <a:rPr lang="en-US" sz="2800" kern="0" dirty="0" smtClean="0"/>
              <a:t>“11,-23,one”</a:t>
            </a:r>
            <a:endParaRPr lang="en-US" sz="2800" kern="0" dirty="0"/>
          </a:p>
          <a:p>
            <a:pPr marL="0" indent="0">
              <a:buNone/>
            </a:pPr>
            <a:endParaRPr lang="en-US" sz="1200" kern="0" dirty="0" smtClean="0"/>
          </a:p>
          <a:p>
            <a:pPr marL="0" indent="0">
              <a:buNone/>
            </a:pPr>
            <a:r>
              <a:rPr lang="en-US" sz="4000" kern="0" dirty="0" smtClean="0"/>
              <a:t>&lt;,</a:t>
            </a:r>
            <a:r>
              <a:rPr lang="en-US" sz="4000" kern="0" dirty="0"/>
              <a:t>GF(OF)&gt; Any </a:t>
            </a:r>
            <a:r>
              <a:rPr lang="en-US" sz="4000" kern="0" dirty="0" smtClean="0"/>
              <a:t>Preposition</a:t>
            </a:r>
          </a:p>
          <a:p>
            <a:pPr marL="0" indent="0">
              <a:buNone/>
            </a:pPr>
            <a:endParaRPr lang="en-US" sz="1200" kern="0" dirty="0" smtClean="0"/>
          </a:p>
          <a:p>
            <a:pPr marL="0" indent="0">
              <a:buNone/>
            </a:pPr>
            <a:r>
              <a:rPr lang="en-US" sz="2800" kern="0" dirty="0" smtClean="0"/>
              <a:t>“of,through,under”</a:t>
            </a:r>
            <a:endParaRPr lang="en-US" sz="2800" kern="0" dirty="0"/>
          </a:p>
          <a:p>
            <a:pPr marL="0" indent="0">
              <a:buNone/>
            </a:pPr>
            <a:endParaRPr lang="en-US" sz="1200" kern="0" dirty="0" smtClean="0"/>
          </a:p>
          <a:p>
            <a:pPr marL="0" indent="0">
              <a:buNone/>
            </a:pPr>
            <a:r>
              <a:rPr lang="en-US" sz="4000" kern="0" dirty="0" smtClean="0"/>
              <a:t>&lt;,</a:t>
            </a:r>
            <a:r>
              <a:rPr lang="en-US" sz="4000" kern="0" dirty="0"/>
              <a:t>GF(OF)&gt; pnou </a:t>
            </a:r>
            <a:r>
              <a:rPr lang="en-US" kern="0" dirty="0" smtClean="0"/>
              <a:t>-A </a:t>
            </a:r>
            <a:r>
              <a:rPr lang="en-US" kern="0" dirty="0"/>
              <a:t>noun phrase starting with a preposition </a:t>
            </a:r>
            <a:endParaRPr lang="en-US" kern="0" dirty="0" smtClean="0"/>
          </a:p>
          <a:p>
            <a:pPr marL="0" indent="0">
              <a:buNone/>
            </a:pPr>
            <a:endParaRPr lang="en-US" sz="1200" kern="0" dirty="0" smtClean="0"/>
          </a:p>
          <a:p>
            <a:pPr marL="0" indent="0">
              <a:buNone/>
            </a:pPr>
            <a:r>
              <a:rPr lang="en-US" sz="2800" kern="0" dirty="0" smtClean="0"/>
              <a:t>“</a:t>
            </a:r>
            <a:r>
              <a:rPr lang="en-US" sz="2800" kern="0" dirty="0"/>
              <a:t>Under the bridge, with force, of the participants”</a:t>
            </a:r>
          </a:p>
          <a:p>
            <a:endParaRPr lang="en-US" sz="1800" kern="0" dirty="0"/>
          </a:p>
          <a:p>
            <a:endParaRPr lang="en-US" sz="1800" kern="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Lingua Mark Constructions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529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362200" y="1524000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800" kern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14600" y="1676400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50448" y="1046376"/>
            <a:ext cx="10765411" cy="547110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4400" b="1" kern="0" dirty="0" smtClean="0"/>
              <a:t>“</a:t>
            </a:r>
            <a:r>
              <a:rPr lang="en-US" sz="4400" b="1" kern="0" dirty="0"/>
              <a:t>token” All forms of the </a:t>
            </a:r>
            <a:r>
              <a:rPr lang="en-US" sz="4400" b="1" kern="0" dirty="0" smtClean="0"/>
              <a:t>Token</a:t>
            </a:r>
            <a:endParaRPr lang="en-US" sz="4000" kern="0" dirty="0" smtClean="0"/>
          </a:p>
          <a:p>
            <a:pPr marL="0" indent="0">
              <a:buNone/>
            </a:pPr>
            <a:endParaRPr lang="en-US" sz="4000" kern="0" dirty="0" smtClean="0"/>
          </a:p>
          <a:p>
            <a:pPr marL="0" indent="0">
              <a:buNone/>
            </a:pPr>
            <a:r>
              <a:rPr lang="en-US" sz="4000" kern="0" dirty="0" smtClean="0"/>
              <a:t>Ex</a:t>
            </a:r>
            <a:r>
              <a:rPr lang="en-US" sz="4000" kern="0" dirty="0"/>
              <a:t>: “be”  Matches is, am, are, were was, </a:t>
            </a:r>
            <a:r>
              <a:rPr lang="en-US" sz="4000" kern="0" dirty="0" smtClean="0"/>
              <a:t>etc</a:t>
            </a:r>
          </a:p>
          <a:p>
            <a:pPr marL="0" indent="0">
              <a:buNone/>
            </a:pPr>
            <a:endParaRPr lang="en-US" sz="4000" kern="0" dirty="0"/>
          </a:p>
          <a:p>
            <a:pPr marL="0" indent="0">
              <a:buNone/>
            </a:pPr>
            <a:r>
              <a:rPr lang="en-US" sz="4000" kern="0" dirty="0" smtClean="0"/>
              <a:t>“degree” Matches  degree or degrees </a:t>
            </a:r>
            <a:endParaRPr lang="en-US" sz="4000" kern="0" dirty="0"/>
          </a:p>
          <a:p>
            <a:endParaRPr lang="en-US" sz="1800" kern="0" dirty="0"/>
          </a:p>
          <a:p>
            <a:endParaRPr lang="en-US" sz="1800" kern="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Lingua Mark Constructions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8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362200" y="1524000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800" kern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73313" y="1309472"/>
            <a:ext cx="7924800" cy="509132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514600" y="1600200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600" kern="0" dirty="0"/>
          </a:p>
        </p:txBody>
      </p:sp>
      <p:sp>
        <p:nvSpPr>
          <p:cNvPr id="2" name="Rectangle 1"/>
          <p:cNvSpPr/>
          <p:nvPr/>
        </p:nvSpPr>
        <p:spPr>
          <a:xfrm>
            <a:off x="141402" y="1013547"/>
            <a:ext cx="1136872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kern="0" dirty="0">
                <a:solidFill>
                  <a:srgbClr val="FF0000"/>
                </a:solidFill>
              </a:rPr>
              <a:t>age</a:t>
            </a:r>
            <a:r>
              <a:rPr lang="en-US" sz="2800" kern="0" dirty="0"/>
              <a:t> </a:t>
            </a:r>
            <a:r>
              <a:rPr lang="en-US" sz="2800" kern="0" dirty="0">
                <a:solidFill>
                  <a:srgbClr val="7030A0"/>
                </a:solidFill>
              </a:rPr>
              <a:t>at menopause for postmenopausal women </a:t>
            </a:r>
            <a:r>
              <a:rPr lang="en-US" sz="2800" kern="0" dirty="0">
                <a:solidFill>
                  <a:srgbClr val="FFC000"/>
                </a:solidFill>
              </a:rPr>
              <a:t>was</a:t>
            </a:r>
            <a:r>
              <a:rPr lang="en-US" sz="2800" kern="0" dirty="0">
                <a:solidFill>
                  <a:srgbClr val="7030A0"/>
                </a:solidFill>
              </a:rPr>
              <a:t> </a:t>
            </a:r>
            <a:r>
              <a:rPr lang="en-US" sz="2800" kern="0" dirty="0">
                <a:solidFill>
                  <a:srgbClr val="0070C0"/>
                </a:solidFill>
              </a:rPr>
              <a:t>47</a:t>
            </a:r>
            <a:r>
              <a:rPr lang="en-US" sz="2800" kern="0" dirty="0"/>
              <a:t> years</a:t>
            </a:r>
          </a:p>
          <a:p>
            <a:r>
              <a:rPr lang="en-US" sz="2800" kern="0" dirty="0">
                <a:solidFill>
                  <a:srgbClr val="FF0000"/>
                </a:solidFill>
              </a:rPr>
              <a:t>age</a:t>
            </a:r>
            <a:r>
              <a:rPr lang="en-US" sz="2800" kern="0" dirty="0"/>
              <a:t> </a:t>
            </a:r>
            <a:r>
              <a:rPr lang="en-US" sz="2800" kern="0" dirty="0">
                <a:solidFill>
                  <a:srgbClr val="0070C0"/>
                </a:solidFill>
              </a:rPr>
              <a:t>52</a:t>
            </a:r>
            <a:r>
              <a:rPr lang="en-US" sz="2800" kern="0" dirty="0"/>
              <a:t> years</a:t>
            </a:r>
          </a:p>
          <a:p>
            <a:r>
              <a:rPr lang="en-US" sz="2800" kern="0" dirty="0">
                <a:solidFill>
                  <a:srgbClr val="FF0000"/>
                </a:solidFill>
              </a:rPr>
              <a:t>age </a:t>
            </a:r>
            <a:r>
              <a:rPr lang="en-US" sz="2800" kern="0" dirty="0">
                <a:solidFill>
                  <a:srgbClr val="7030A0"/>
                </a:solidFill>
              </a:rPr>
              <a:t>of participants </a:t>
            </a:r>
            <a:r>
              <a:rPr lang="en-US" sz="2800" kern="0" dirty="0">
                <a:solidFill>
                  <a:srgbClr val="FFC000"/>
                </a:solidFill>
              </a:rPr>
              <a:t>was </a:t>
            </a:r>
            <a:r>
              <a:rPr lang="en-US" sz="2800" kern="0" dirty="0">
                <a:solidFill>
                  <a:srgbClr val="0070C0"/>
                </a:solidFill>
              </a:rPr>
              <a:t>53</a:t>
            </a:r>
            <a:r>
              <a:rPr lang="en-US" sz="2800" kern="0" dirty="0"/>
              <a:t> years</a:t>
            </a:r>
          </a:p>
          <a:p>
            <a:endParaRPr lang="en-US" sz="1100" kern="0" dirty="0"/>
          </a:p>
          <a:p>
            <a:r>
              <a:rPr lang="en-US" sz="2800" kern="0" dirty="0">
                <a:solidFill>
                  <a:srgbClr val="FF0000"/>
                </a:solidFill>
              </a:rPr>
              <a:t>'age':@ </a:t>
            </a:r>
            <a:r>
              <a:rPr lang="en-US" sz="2800" kern="0" dirty="0">
                <a:solidFill>
                  <a:srgbClr val="7030A0"/>
                </a:solidFill>
              </a:rPr>
              <a:t>[&lt;,GF(OF)&gt;pnou] [&lt;,GF(OF)&gt; pnou] </a:t>
            </a:r>
            <a:r>
              <a:rPr lang="en-US" sz="2800" kern="0" dirty="0">
                <a:solidFill>
                  <a:srgbClr val="FFC000"/>
                </a:solidFill>
              </a:rPr>
              <a:t>["be"]  </a:t>
            </a:r>
            <a:r>
              <a:rPr lang="en-US" sz="2800" kern="0" dirty="0">
                <a:solidFill>
                  <a:srgbClr val="0070C0"/>
                </a:solidFill>
              </a:rPr>
              <a:t>{&lt;,P(1)&gt;}:Age</a:t>
            </a:r>
            <a:r>
              <a:rPr lang="en-US" sz="2800" kern="0" dirty="0">
                <a:solidFill>
                  <a:srgbClr val="00B050"/>
                </a:solidFill>
              </a:rPr>
              <a:t> </a:t>
            </a:r>
            <a:r>
              <a:rPr lang="en-US" sz="2800" kern="0" dirty="0">
                <a:solidFill>
                  <a:schemeClr val="tx2"/>
                </a:solidFill>
              </a:rPr>
              <a:t>('years'|'y')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514" y="3324745"/>
            <a:ext cx="7646501" cy="336267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0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Lingua Mark Example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617" y="0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9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362200" y="1524000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800" kern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514600" y="1600200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600" kern="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Lingua Mark Example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617" y="0"/>
            <a:ext cx="878207" cy="7069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384" y="4399678"/>
            <a:ext cx="10346762" cy="170649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41402" y="1013547"/>
            <a:ext cx="1136872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kern="0" dirty="0">
                <a:solidFill>
                  <a:srgbClr val="FF0000"/>
                </a:solidFill>
              </a:rPr>
              <a:t>age</a:t>
            </a:r>
            <a:r>
              <a:rPr lang="en-US" sz="2800" kern="0" dirty="0"/>
              <a:t> </a:t>
            </a:r>
            <a:r>
              <a:rPr lang="en-US" sz="2800" kern="0" dirty="0">
                <a:solidFill>
                  <a:srgbClr val="7030A0"/>
                </a:solidFill>
              </a:rPr>
              <a:t>at menopause for postmenopausal women </a:t>
            </a:r>
            <a:r>
              <a:rPr lang="en-US" sz="2800" kern="0" dirty="0">
                <a:solidFill>
                  <a:srgbClr val="FFC000"/>
                </a:solidFill>
              </a:rPr>
              <a:t>was</a:t>
            </a:r>
            <a:r>
              <a:rPr lang="en-US" sz="2800" kern="0" dirty="0">
                <a:solidFill>
                  <a:srgbClr val="7030A0"/>
                </a:solidFill>
              </a:rPr>
              <a:t> </a:t>
            </a:r>
            <a:r>
              <a:rPr lang="en-US" sz="2800" kern="0" dirty="0">
                <a:solidFill>
                  <a:srgbClr val="0070C0"/>
                </a:solidFill>
              </a:rPr>
              <a:t>47</a:t>
            </a:r>
            <a:r>
              <a:rPr lang="en-US" sz="2800" kern="0" dirty="0"/>
              <a:t> years</a:t>
            </a:r>
          </a:p>
          <a:p>
            <a:r>
              <a:rPr lang="en-US" sz="2800" kern="0" dirty="0">
                <a:solidFill>
                  <a:srgbClr val="FF0000"/>
                </a:solidFill>
              </a:rPr>
              <a:t>age</a:t>
            </a:r>
            <a:r>
              <a:rPr lang="en-US" sz="2800" kern="0" dirty="0"/>
              <a:t> </a:t>
            </a:r>
            <a:r>
              <a:rPr lang="en-US" sz="2800" kern="0" dirty="0">
                <a:solidFill>
                  <a:srgbClr val="0070C0"/>
                </a:solidFill>
              </a:rPr>
              <a:t>52</a:t>
            </a:r>
            <a:r>
              <a:rPr lang="en-US" sz="2800" kern="0" dirty="0"/>
              <a:t> years</a:t>
            </a:r>
          </a:p>
          <a:p>
            <a:r>
              <a:rPr lang="en-US" sz="2800" kern="0" dirty="0">
                <a:solidFill>
                  <a:srgbClr val="FF0000"/>
                </a:solidFill>
              </a:rPr>
              <a:t>age </a:t>
            </a:r>
            <a:r>
              <a:rPr lang="en-US" sz="2800" kern="0" dirty="0">
                <a:solidFill>
                  <a:srgbClr val="7030A0"/>
                </a:solidFill>
              </a:rPr>
              <a:t>of participants </a:t>
            </a:r>
            <a:r>
              <a:rPr lang="en-US" sz="2800" kern="0" dirty="0">
                <a:solidFill>
                  <a:srgbClr val="FFC000"/>
                </a:solidFill>
              </a:rPr>
              <a:t>was </a:t>
            </a:r>
            <a:r>
              <a:rPr lang="en-US" sz="2800" kern="0" dirty="0">
                <a:solidFill>
                  <a:srgbClr val="0070C0"/>
                </a:solidFill>
              </a:rPr>
              <a:t>53</a:t>
            </a:r>
            <a:r>
              <a:rPr lang="en-US" sz="2800" kern="0" dirty="0"/>
              <a:t> years</a:t>
            </a:r>
          </a:p>
          <a:p>
            <a:endParaRPr lang="en-US" sz="1100" kern="0" dirty="0"/>
          </a:p>
          <a:p>
            <a:r>
              <a:rPr lang="en-US" sz="2800" kern="0" dirty="0">
                <a:solidFill>
                  <a:srgbClr val="FF0000"/>
                </a:solidFill>
              </a:rPr>
              <a:t>'age':@ </a:t>
            </a:r>
            <a:r>
              <a:rPr lang="en-US" sz="2800" kern="0" dirty="0">
                <a:solidFill>
                  <a:srgbClr val="7030A0"/>
                </a:solidFill>
              </a:rPr>
              <a:t>[&lt;,GF(OF)&gt;pnou] [&lt;,GF(OF)&gt; pnou] </a:t>
            </a:r>
            <a:r>
              <a:rPr lang="en-US" sz="2800" kern="0" dirty="0">
                <a:solidFill>
                  <a:srgbClr val="FFC000"/>
                </a:solidFill>
              </a:rPr>
              <a:t>["be"]  </a:t>
            </a:r>
            <a:r>
              <a:rPr lang="en-US" sz="2800" kern="0" dirty="0">
                <a:solidFill>
                  <a:srgbClr val="0070C0"/>
                </a:solidFill>
              </a:rPr>
              <a:t>{&lt;,P(1)&gt;}:Age</a:t>
            </a:r>
            <a:r>
              <a:rPr lang="en-US" sz="2800" kern="0" dirty="0">
                <a:solidFill>
                  <a:srgbClr val="00B050"/>
                </a:solidFill>
              </a:rPr>
              <a:t> </a:t>
            </a:r>
            <a:r>
              <a:rPr lang="en-US" sz="2800" kern="0" dirty="0">
                <a:solidFill>
                  <a:schemeClr val="tx2"/>
                </a:solidFill>
              </a:rPr>
              <a:t>('years'|'y')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2384" y="3591065"/>
            <a:ext cx="7937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Parser Algorithm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7925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362200" y="1524000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800" kern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8351" y="940000"/>
            <a:ext cx="10463752" cy="502920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4000" kern="0" dirty="0"/>
              <a:t>&lt;,W&gt; matches 1 word wildcard</a:t>
            </a:r>
          </a:p>
          <a:p>
            <a:pPr marL="0" indent="0">
              <a:buNone/>
            </a:pPr>
            <a:endParaRPr lang="en-US" sz="4000" kern="0" dirty="0" smtClean="0"/>
          </a:p>
          <a:p>
            <a:pPr marL="0" indent="0">
              <a:buNone/>
            </a:pPr>
            <a:r>
              <a:rPr lang="en-US" sz="3600" kern="0" dirty="0" smtClean="0"/>
              <a:t>[&lt;,</a:t>
            </a:r>
            <a:r>
              <a:rPr lang="en-US" sz="3600" kern="0" dirty="0"/>
              <a:t>W&gt;] standard wildcard of any </a:t>
            </a:r>
            <a:r>
              <a:rPr lang="en-US" sz="3600" kern="0" dirty="0" smtClean="0"/>
              <a:t>class</a:t>
            </a:r>
          </a:p>
          <a:p>
            <a:pPr marL="0" indent="0">
              <a:buNone/>
            </a:pPr>
            <a:endParaRPr lang="en-US" sz="3600" kern="0" dirty="0"/>
          </a:p>
          <a:p>
            <a:pPr marL="0" indent="0">
              <a:buNone/>
            </a:pPr>
            <a:r>
              <a:rPr lang="en-US" sz="3600" kern="0" dirty="0" smtClean="0">
                <a:solidFill>
                  <a:srgbClr val="0070C0"/>
                </a:solidFill>
              </a:rPr>
              <a:t>[&lt;,W&gt;] </a:t>
            </a:r>
            <a:r>
              <a:rPr lang="en-US" sz="3600" kern="0" dirty="0" smtClean="0">
                <a:solidFill>
                  <a:srgbClr val="00B050"/>
                </a:solidFill>
              </a:rPr>
              <a:t>&lt;,P(1)&gt; </a:t>
            </a:r>
            <a:r>
              <a:rPr lang="en-US" sz="3600" kern="0" dirty="0" smtClean="0">
                <a:solidFill>
                  <a:srgbClr val="FF0000"/>
                </a:solidFill>
              </a:rPr>
              <a:t>&lt;Temperatures,PL(SP)&gt;:@</a:t>
            </a:r>
          </a:p>
          <a:p>
            <a:pPr marL="0" indent="0">
              <a:buNone/>
            </a:pPr>
            <a:endParaRPr lang="en-US" sz="3600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3600" kern="0" dirty="0" smtClean="0"/>
              <a:t>Matches:</a:t>
            </a:r>
            <a:r>
              <a:rPr lang="en-US" sz="3600" kern="0" dirty="0" smtClean="0">
                <a:solidFill>
                  <a:srgbClr val="FF0000"/>
                </a:solidFill>
              </a:rPr>
              <a:t> </a:t>
            </a:r>
            <a:r>
              <a:rPr lang="en-US" sz="3600" kern="0" dirty="0" smtClean="0">
                <a:solidFill>
                  <a:srgbClr val="0070C0"/>
                </a:solidFill>
              </a:rPr>
              <a:t>Under</a:t>
            </a:r>
            <a:r>
              <a:rPr lang="en-US" sz="3600" kern="0" dirty="0" smtClean="0">
                <a:solidFill>
                  <a:srgbClr val="FF0000"/>
                </a:solidFill>
              </a:rPr>
              <a:t> </a:t>
            </a:r>
            <a:r>
              <a:rPr lang="en-US" sz="3600" kern="0" dirty="0" smtClean="0">
                <a:solidFill>
                  <a:srgbClr val="00B050"/>
                </a:solidFill>
              </a:rPr>
              <a:t>32</a:t>
            </a:r>
            <a:r>
              <a:rPr lang="en-US" sz="3600" kern="0" dirty="0" smtClean="0">
                <a:solidFill>
                  <a:srgbClr val="FF0000"/>
                </a:solidFill>
              </a:rPr>
              <a:t> Degrees</a:t>
            </a:r>
          </a:p>
          <a:p>
            <a:pPr marL="0" indent="0">
              <a:buNone/>
            </a:pPr>
            <a:r>
              <a:rPr lang="en-US" sz="3600" kern="0" dirty="0">
                <a:solidFill>
                  <a:srgbClr val="FF0000"/>
                </a:solidFill>
              </a:rPr>
              <a:t>	</a:t>
            </a:r>
            <a:r>
              <a:rPr lang="en-US" sz="3600" kern="0" dirty="0" smtClean="0">
                <a:solidFill>
                  <a:srgbClr val="FF0000"/>
                </a:solidFill>
              </a:rPr>
              <a:t>	</a:t>
            </a:r>
            <a:r>
              <a:rPr lang="en-US" sz="3600" kern="0" dirty="0" smtClean="0">
                <a:solidFill>
                  <a:srgbClr val="0070C0"/>
                </a:solidFill>
              </a:rPr>
              <a:t>XXX</a:t>
            </a:r>
            <a:r>
              <a:rPr lang="en-US" sz="3600" kern="0" dirty="0" smtClean="0">
                <a:solidFill>
                  <a:srgbClr val="FF0000"/>
                </a:solidFill>
              </a:rPr>
              <a:t> </a:t>
            </a:r>
            <a:r>
              <a:rPr lang="en-US" sz="3600" kern="0" dirty="0" smtClean="0">
                <a:solidFill>
                  <a:srgbClr val="00B050"/>
                </a:solidFill>
              </a:rPr>
              <a:t>zero</a:t>
            </a:r>
            <a:r>
              <a:rPr lang="en-US" sz="3600" kern="0" dirty="0" smtClean="0">
                <a:solidFill>
                  <a:srgbClr val="FF0000"/>
                </a:solidFill>
              </a:rPr>
              <a:t> C</a:t>
            </a:r>
            <a:endParaRPr lang="en-US" sz="4000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600" kern="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Lingua Mark Constructions Wildcards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127" y="23018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93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362200" y="1524000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800" kern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12363" y="940000"/>
            <a:ext cx="10463752" cy="502920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4000" kern="0" dirty="0" smtClean="0"/>
              <a:t>Anyt- Matches all tokens until end of Sentence.</a:t>
            </a:r>
          </a:p>
          <a:p>
            <a:pPr marL="0" indent="0">
              <a:buNone/>
            </a:pPr>
            <a:endParaRPr lang="en-US" sz="4000" kern="0" dirty="0"/>
          </a:p>
          <a:p>
            <a:pPr marL="0" indent="0">
              <a:buNone/>
            </a:pPr>
            <a:r>
              <a:rPr lang="en-US" sz="4400" kern="0" dirty="0" smtClean="0"/>
              <a:t>Ex: </a:t>
            </a:r>
            <a:r>
              <a:rPr lang="en-US" sz="4400" kern="0" dirty="0" smtClean="0">
                <a:solidFill>
                  <a:srgbClr val="FF0000"/>
                </a:solidFill>
              </a:rPr>
              <a:t>‘anchor’:@ </a:t>
            </a:r>
            <a:r>
              <a:rPr lang="en-US" sz="4400" kern="0" dirty="0" smtClean="0">
                <a:solidFill>
                  <a:srgbClr val="0070C0"/>
                </a:solidFill>
              </a:rPr>
              <a:t>Anyt</a:t>
            </a:r>
          </a:p>
          <a:p>
            <a:pPr marL="0" indent="0">
              <a:buNone/>
            </a:pPr>
            <a:endParaRPr lang="en-US" sz="1600" kern="0" dirty="0" smtClean="0"/>
          </a:p>
          <a:p>
            <a:pPr marL="0" indent="0">
              <a:buNone/>
            </a:pPr>
            <a:endParaRPr lang="en-US" sz="3600" kern="0" dirty="0" smtClean="0"/>
          </a:p>
          <a:p>
            <a:pPr marL="0" indent="0">
              <a:buNone/>
            </a:pPr>
            <a:r>
              <a:rPr lang="en-US" sz="3600" kern="0" dirty="0" smtClean="0"/>
              <a:t>“We lowered the </a:t>
            </a:r>
            <a:r>
              <a:rPr lang="en-US" sz="3600" kern="0" dirty="0" smtClean="0">
                <a:solidFill>
                  <a:srgbClr val="FF0000"/>
                </a:solidFill>
              </a:rPr>
              <a:t>anchor</a:t>
            </a:r>
            <a:r>
              <a:rPr lang="en-US" sz="3600" kern="0" dirty="0" smtClean="0"/>
              <a:t> </a:t>
            </a:r>
            <a:r>
              <a:rPr lang="en-US" sz="3600" kern="0" dirty="0" smtClean="0">
                <a:solidFill>
                  <a:srgbClr val="0070C0"/>
                </a:solidFill>
              </a:rPr>
              <a:t>chain over the side of the ship into the ocean. </a:t>
            </a:r>
            <a:endParaRPr lang="en-US" sz="3600" kern="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Lingua Mark Constructions </a:t>
            </a:r>
            <a:r>
              <a:rPr lang="en-US" sz="4000" dirty="0" smtClean="0">
                <a:solidFill>
                  <a:schemeClr val="bg1"/>
                </a:solidFill>
              </a:rPr>
              <a:t>Wildcards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127" y="23018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20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362200" y="1524000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800" kern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14600" y="1676400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82803" y="1147762"/>
            <a:ext cx="11034803" cy="502920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3600" kern="0" dirty="0"/>
              <a:t>:! Not matching</a:t>
            </a:r>
          </a:p>
          <a:p>
            <a:pPr marL="0" indent="0">
              <a:buNone/>
            </a:pPr>
            <a:endParaRPr lang="en-US" sz="2800" kern="0" dirty="0"/>
          </a:p>
          <a:p>
            <a:pPr marL="0" indent="0">
              <a:buNone/>
            </a:pPr>
            <a:r>
              <a:rPr lang="en-US" sz="3600" kern="0" dirty="0"/>
              <a:t>:? Not matching optional construction [ ]</a:t>
            </a:r>
          </a:p>
          <a:p>
            <a:pPr marL="0" indent="0">
              <a:buNone/>
            </a:pPr>
            <a:endParaRPr lang="en-US" sz="2800" kern="0" dirty="0"/>
          </a:p>
          <a:p>
            <a:pPr marL="0" indent="0">
              <a:buNone/>
            </a:pPr>
            <a:r>
              <a:rPr lang="en-US" sz="3600" b="1" kern="0" dirty="0"/>
              <a:t>[‘Megaputer’:?] ‘</a:t>
            </a:r>
            <a:r>
              <a:rPr lang="en-US" sz="3600" b="1" kern="0" dirty="0">
                <a:solidFill>
                  <a:srgbClr val="FF0000"/>
                </a:solidFill>
              </a:rPr>
              <a:t>Intelligence’:@ </a:t>
            </a:r>
          </a:p>
          <a:p>
            <a:pPr marL="0" indent="0">
              <a:buNone/>
            </a:pPr>
            <a:endParaRPr lang="en-US" sz="2800" kern="0" dirty="0"/>
          </a:p>
          <a:p>
            <a:pPr marL="0" indent="0">
              <a:buNone/>
            </a:pPr>
            <a:r>
              <a:rPr lang="en-US" sz="3600" kern="0" dirty="0"/>
              <a:t>Matches </a:t>
            </a:r>
            <a:r>
              <a:rPr lang="en-US" sz="3600" kern="0" dirty="0">
                <a:solidFill>
                  <a:srgbClr val="FF0000"/>
                </a:solidFill>
              </a:rPr>
              <a:t>“Intelligence” </a:t>
            </a:r>
            <a:r>
              <a:rPr lang="en-US" sz="3600" kern="0" dirty="0"/>
              <a:t>but not “Megaputer Intelligence”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No Match Term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23018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7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Custom Entity Extraction Contract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042" y="-1913"/>
            <a:ext cx="878207" cy="706997"/>
          </a:xfrm>
          <a:prstGeom prst="rect">
            <a:avLst/>
          </a:prstGeom>
        </p:spPr>
      </p:pic>
      <p:pic>
        <p:nvPicPr>
          <p:cNvPr id="1026" name="Picture 2" descr="Contrac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86" y="2006930"/>
            <a:ext cx="5853567" cy="3906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824310" y="800436"/>
            <a:ext cx="81702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Custom Entities</a:t>
            </a:r>
            <a:endParaRPr lang="en-US" sz="4400" dirty="0"/>
          </a:p>
        </p:txBody>
      </p:sp>
      <p:sp>
        <p:nvSpPr>
          <p:cNvPr id="8" name="Rectangle 7"/>
          <p:cNvSpPr/>
          <p:nvPr/>
        </p:nvSpPr>
        <p:spPr>
          <a:xfrm>
            <a:off x="7825839" y="2006930"/>
            <a:ext cx="2933205" cy="760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Effective Date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7825838" y="3012516"/>
            <a:ext cx="2933205" cy="76002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Signatory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7825837" y="4205774"/>
            <a:ext cx="2933205" cy="76002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Parties Involved</a:t>
            </a:r>
            <a:endParaRPr lang="en-US" sz="2800" dirty="0"/>
          </a:p>
        </p:txBody>
      </p:sp>
      <p:cxnSp>
        <p:nvCxnSpPr>
          <p:cNvPr id="15" name="Straight Connector 14"/>
          <p:cNvCxnSpPr>
            <a:endCxn id="8" idx="1"/>
          </p:cNvCxnSpPr>
          <p:nvPr/>
        </p:nvCxnSpPr>
        <p:spPr>
          <a:xfrm flipV="1">
            <a:off x="4739640" y="2386941"/>
            <a:ext cx="3086199" cy="10055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5013960" y="3297743"/>
            <a:ext cx="2782302" cy="474794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12" idx="1"/>
          </p:cNvCxnSpPr>
          <p:nvPr/>
        </p:nvCxnSpPr>
        <p:spPr>
          <a:xfrm flipV="1">
            <a:off x="6282739" y="4585785"/>
            <a:ext cx="1543098" cy="838199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045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514600" y="1676400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800" kern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70874" y="1044459"/>
            <a:ext cx="10850252" cy="502920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It’s possible to use predefined entities in a relationship expression as well as user defined entities.</a:t>
            </a:r>
          </a:p>
          <a:p>
            <a:pPr marL="0" indent="0">
              <a:buNone/>
            </a:pPr>
            <a:endParaRPr lang="en-US" sz="2400" kern="0" dirty="0"/>
          </a:p>
          <a:p>
            <a:pPr marL="0" indent="0">
              <a:buNone/>
            </a:pPr>
            <a:r>
              <a:rPr lang="en-US" sz="2800" b="1" kern="0" dirty="0"/>
              <a:t>‘Director’ &lt;,GF(OF)&gt; </a:t>
            </a:r>
            <a:r>
              <a:rPr lang="en-US" sz="2800" b="1" kern="0" dirty="0">
                <a:solidFill>
                  <a:srgbClr val="FF0000"/>
                </a:solidFill>
              </a:rPr>
              <a:t>&lt;$Company&gt;:@ </a:t>
            </a:r>
            <a:r>
              <a:rPr lang="en-US" sz="2800" b="1" kern="0" dirty="0"/>
              <a:t>‘is’ </a:t>
            </a:r>
            <a:r>
              <a:rPr lang="en-US" sz="2800" b="1" kern="0" dirty="0">
                <a:solidFill>
                  <a:srgbClr val="00B050"/>
                </a:solidFill>
              </a:rPr>
              <a:t>&lt;$Person&gt;</a:t>
            </a:r>
          </a:p>
          <a:p>
            <a:pPr marL="0" indent="0">
              <a:buNone/>
            </a:pPr>
            <a:endParaRPr lang="en-US" sz="2400" kern="0" dirty="0"/>
          </a:p>
          <a:p>
            <a:pPr marL="0" indent="0">
              <a:buNone/>
            </a:pPr>
            <a:r>
              <a:rPr lang="en-US" sz="2800" kern="0" dirty="0"/>
              <a:t>Matches “Director of </a:t>
            </a:r>
            <a:r>
              <a:rPr lang="en-US" sz="2800" kern="0" dirty="0">
                <a:solidFill>
                  <a:srgbClr val="FF0000"/>
                </a:solidFill>
              </a:rPr>
              <a:t>Microsoft Corp. </a:t>
            </a:r>
            <a:r>
              <a:rPr lang="en-US" sz="2800" kern="0" dirty="0"/>
              <a:t>is </a:t>
            </a:r>
            <a:r>
              <a:rPr lang="en-US" sz="2800" kern="0" dirty="0">
                <a:solidFill>
                  <a:srgbClr val="00B050"/>
                </a:solidFill>
              </a:rPr>
              <a:t>Bill Gates</a:t>
            </a:r>
            <a:r>
              <a:rPr lang="en-US" sz="2800" kern="0" dirty="0"/>
              <a:t>”</a:t>
            </a:r>
          </a:p>
          <a:p>
            <a:pPr marL="0" indent="0">
              <a:buNone/>
            </a:pPr>
            <a:endParaRPr lang="en-US" sz="2400" kern="0" dirty="0"/>
          </a:p>
          <a:p>
            <a:pPr marL="0" indent="0">
              <a:buNone/>
            </a:pPr>
            <a:r>
              <a:rPr lang="en-US" sz="2800" b="1" kern="0" dirty="0">
                <a:solidFill>
                  <a:srgbClr val="00B050"/>
                </a:solidFill>
              </a:rPr>
              <a:t>&lt;$Person&gt;:@ </a:t>
            </a:r>
            <a:r>
              <a:rPr lang="en-US" sz="2800" b="1" kern="0" dirty="0"/>
              <a:t>&lt;,P(V)&gt; </a:t>
            </a:r>
            <a:r>
              <a:rPr lang="en-US" sz="2800" b="1" kern="0" dirty="0">
                <a:solidFill>
                  <a:srgbClr val="00B0F0"/>
                </a:solidFill>
              </a:rPr>
              <a:t>&lt;$Medication&gt; </a:t>
            </a:r>
            <a:r>
              <a:rPr lang="en-US" sz="2800" b="1" kern="0" dirty="0"/>
              <a:t>[&lt;,GF(OF)&gt;] </a:t>
            </a:r>
            <a:r>
              <a:rPr lang="en-US" sz="2800" b="1" kern="0" dirty="0">
                <a:solidFill>
                  <a:srgbClr val="FFC000"/>
                </a:solidFill>
              </a:rPr>
              <a:t>&lt;$Frequency&gt; </a:t>
            </a:r>
            <a:r>
              <a:rPr lang="en-US" sz="2800" b="1" kern="0" dirty="0"/>
              <a:t>Anyt</a:t>
            </a:r>
          </a:p>
          <a:p>
            <a:pPr marL="0" indent="0">
              <a:buNone/>
            </a:pPr>
            <a:endParaRPr lang="en-US" sz="2400" kern="0" dirty="0"/>
          </a:p>
          <a:p>
            <a:pPr marL="0" indent="0">
              <a:buNone/>
            </a:pPr>
            <a:r>
              <a:rPr lang="en-US" sz="2800" kern="0" dirty="0"/>
              <a:t>Matches “</a:t>
            </a:r>
            <a:r>
              <a:rPr lang="en-US" sz="2800" kern="0" dirty="0">
                <a:solidFill>
                  <a:srgbClr val="00B050"/>
                </a:solidFill>
              </a:rPr>
              <a:t>Bill</a:t>
            </a:r>
            <a:r>
              <a:rPr lang="en-US" sz="2800" kern="0" dirty="0"/>
              <a:t> takes </a:t>
            </a:r>
            <a:r>
              <a:rPr lang="en-US" sz="2800" kern="0" dirty="0">
                <a:solidFill>
                  <a:srgbClr val="00B0F0"/>
                </a:solidFill>
              </a:rPr>
              <a:t>acetaminophen</a:t>
            </a:r>
            <a:r>
              <a:rPr lang="en-US" sz="2800" kern="0" dirty="0"/>
              <a:t> </a:t>
            </a:r>
            <a:r>
              <a:rPr lang="en-US" sz="2800" kern="0" dirty="0">
                <a:solidFill>
                  <a:srgbClr val="FFC000"/>
                </a:solidFill>
              </a:rPr>
              <a:t>daily</a:t>
            </a:r>
            <a:r>
              <a:rPr lang="en-US" sz="2800" kern="0" dirty="0"/>
              <a:t> for back pain.”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Custom Entities using Entity Relationships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813" y="23018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Custom Entity Extraction Using PDL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260" y="-1913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5580" y="1913642"/>
            <a:ext cx="3460607" cy="44531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241" y="799074"/>
            <a:ext cx="11811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PDL can be combined with Lingua Mark using a taxonomy node.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5209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Custom Entity Extraction Using PDL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021" y="-16961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8914" y="1201467"/>
            <a:ext cx="9778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Step 1) Extract Dates Using Default Patterns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14" y="2512125"/>
            <a:ext cx="10471211" cy="34245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8776" y="1022200"/>
            <a:ext cx="1541146" cy="114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8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Custom Entity Extraction Using PDL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260" y="-1913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377" y="858840"/>
            <a:ext cx="11199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Step 2) Connect The Taxonomy to the Extract Terms Node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574" y="2203612"/>
            <a:ext cx="4539891" cy="35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84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PDL Expression and Lingua Mark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287" y="2076822"/>
            <a:ext cx="7591425" cy="4248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8130" y="883771"/>
            <a:ext cx="10886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Step 3) Write a PDL expression with the Entity Function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600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494" y="46039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931"/>
            <a:ext cx="12192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PDL Expression and Lingua Mark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926" y="21108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8135" y="883771"/>
            <a:ext cx="91915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Example Output</a:t>
            </a:r>
            <a:endParaRPr lang="en-US" sz="4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637" y="4436434"/>
            <a:ext cx="8324850" cy="1381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637" y="1980887"/>
            <a:ext cx="8353425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2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itle 1"/>
          <p:cNvSpPr txBox="1">
            <a:spLocks/>
          </p:cNvSpPr>
          <p:nvPr/>
        </p:nvSpPr>
        <p:spPr bwMode="auto">
          <a:xfrm>
            <a:off x="2645289" y="995363"/>
            <a:ext cx="689824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sz="6600" dirty="0">
                <a:solidFill>
                  <a:prstClr val="white"/>
                </a:solidFill>
                <a:latin typeface="NewsGoth Cn BT" panose="020B0606020202030204" pitchFamily="34" charset="0"/>
              </a:rPr>
              <a:t>Contacting Megaputer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2412" y="499110"/>
            <a:ext cx="9144000" cy="1744980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90624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3429</TotalTime>
  <Words>1148</Words>
  <Application>Microsoft Office PowerPoint</Application>
  <PresentationFormat>Widescreen</PresentationFormat>
  <Paragraphs>294</Paragraphs>
  <Slides>38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Calibri</vt:lpstr>
      <vt:lpstr>Calibri Light</vt:lpstr>
      <vt:lpstr>NewsGoth BdXCn BT</vt:lpstr>
      <vt:lpstr>NewsGoth Cn BT</vt:lpstr>
      <vt:lpstr>NewsGoth XCn BT</vt:lpstr>
      <vt:lpstr>Verdana</vt:lpstr>
      <vt:lpstr>Office Theme</vt:lpstr>
      <vt:lpstr>PolyAnalyst  Web Report Training</vt:lpstr>
      <vt:lpstr>Outline</vt:lpstr>
      <vt:lpstr>Outline</vt:lpstr>
      <vt:lpstr>Outline</vt:lpstr>
      <vt:lpstr>Outline</vt:lpstr>
      <vt:lpstr>Outline</vt:lpstr>
      <vt:lpstr>Outline</vt:lpstr>
      <vt:lpstr>PowerPoint Presentation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Outline</vt:lpstr>
      <vt:lpstr>Outline</vt:lpstr>
      <vt:lpstr>Outline</vt:lpstr>
      <vt:lpstr>Outline</vt:lpstr>
      <vt:lpstr>Outline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J. Priver</dc:creator>
  <cp:lastModifiedBy>Daniel J. Priver</cp:lastModifiedBy>
  <cp:revision>128</cp:revision>
  <dcterms:created xsi:type="dcterms:W3CDTF">2014-04-17T18:05:12Z</dcterms:created>
  <dcterms:modified xsi:type="dcterms:W3CDTF">2014-05-19T17:28:46Z</dcterms:modified>
</cp:coreProperties>
</file>