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7" r:id="rId2"/>
    <p:sldId id="270" r:id="rId3"/>
    <p:sldId id="272" r:id="rId4"/>
    <p:sldId id="273" r:id="rId5"/>
    <p:sldId id="274" r:id="rId6"/>
    <p:sldId id="275" r:id="rId7"/>
    <p:sldId id="259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B725"/>
    <a:srgbClr val="8F3232"/>
    <a:srgbClr val="BA2B28"/>
    <a:srgbClr val="1F335B"/>
    <a:srgbClr val="DC615E"/>
    <a:srgbClr val="8F9DB9"/>
    <a:srgbClr val="EF9235"/>
    <a:srgbClr val="AA1A16"/>
    <a:srgbClr val="304F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3" d="100"/>
          <a:sy n="83" d="100"/>
        </p:scale>
        <p:origin x="17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1CD1AE-CDC6-4F44-886C-F2A229DE87A8}" type="datetimeFigureOut">
              <a:rPr lang="en-US" smtClean="0"/>
              <a:t>5/15/2014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F3B420-7A9B-45DC-A931-AD25E0590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245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8055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7559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111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4886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BC227AC-FC3D-42B8-938F-49BB8AE694D2}" type="slidenum">
              <a:rPr lang="en-US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130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086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346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54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190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299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756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216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349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461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955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390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82D14-21C4-4876-B3CB-0F483F00A7A9}" type="datetimeFigureOut">
              <a:rPr lang="en-US" smtClean="0"/>
              <a:t>5/15/2014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95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0516" y="1238976"/>
            <a:ext cx="7772400" cy="2230366"/>
          </a:xfrm>
        </p:spPr>
        <p:txBody>
          <a:bodyPr>
            <a:noAutofit/>
          </a:bodyPr>
          <a:lstStyle/>
          <a:p>
            <a:r>
              <a:rPr lang="en-US" sz="8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>PolyAnalyst </a:t>
            </a:r>
            <a:r>
              <a:rPr lang="en-US" sz="6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/>
            </a:r>
            <a:br>
              <a:rPr lang="en-US" sz="6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</a:br>
            <a:r>
              <a:rPr lang="en-US" sz="54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>Web Report Training</a:t>
            </a:r>
            <a:endParaRPr lang="en-US" sz="5400" dirty="0">
              <a:solidFill>
                <a:schemeClr val="bg1"/>
              </a:solidFill>
              <a:latin typeface="NewsGoth XCn BT" panose="020B0408020202030204" pitchFamily="34" charset="0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-2838" y="6657975"/>
            <a:ext cx="1579563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700" dirty="0"/>
              <a:t>© </a:t>
            </a:r>
            <a:r>
              <a:rPr lang="en-US" sz="700" dirty="0" smtClean="0"/>
              <a:t>2014 </a:t>
            </a:r>
            <a:r>
              <a:rPr lang="en-US" sz="700" dirty="0"/>
              <a:t>Megaputer Intelligence Inc.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1591" y="5393951"/>
            <a:ext cx="2190249" cy="1264024"/>
          </a:xfrm>
          <a:prstGeom prst="rect">
            <a:avLst/>
          </a:prstGeom>
        </p:spPr>
      </p:pic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2878871" y="4539485"/>
            <a:ext cx="3415687" cy="685127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Megaputer Intelligence</a:t>
            </a:r>
          </a:p>
          <a:p>
            <a:pPr>
              <a:spcBef>
                <a:spcPts val="0"/>
              </a:spcBef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www.megaputer.com</a:t>
            </a:r>
            <a:endParaRPr lang="en-US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2838" y="621797"/>
            <a:ext cx="9161554" cy="2847545"/>
          </a:xfrm>
          <a:prstGeom prst="rect">
            <a:avLst/>
          </a:prstGeom>
          <a:solidFill>
            <a:srgbClr val="1F335B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54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Measuring the Success of an Analytical Solution</a:t>
            </a:r>
          </a:p>
        </p:txBody>
      </p:sp>
    </p:spTree>
    <p:extLst>
      <p:ext uri="{BB962C8B-B14F-4D97-AF65-F5344CB8AC3E}">
        <p14:creationId xmlns:p14="http://schemas.microsoft.com/office/powerpoint/2010/main" val="22819294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Ways to Quantify Success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55405" y="2811147"/>
            <a:ext cx="4636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1F335B"/>
                </a:solidFill>
                <a:latin typeface="Arial Black" panose="020B0A04020102020204" pitchFamily="34" charset="0"/>
              </a:rPr>
              <a:t>2</a:t>
            </a:r>
            <a:r>
              <a:rPr lang="en-US" sz="4800" dirty="0" smtClean="0">
                <a:solidFill>
                  <a:srgbClr val="1F335B"/>
                </a:solidFill>
                <a:latin typeface="Arial Black" panose="020B0A04020102020204" pitchFamily="34" charset="0"/>
              </a:rPr>
              <a:t>. Speed</a:t>
            </a:r>
            <a:endParaRPr lang="en-US" sz="4800" dirty="0">
              <a:solidFill>
                <a:srgbClr val="1F335B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55405" y="4970635"/>
            <a:ext cx="4636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1F335B"/>
                </a:solidFill>
                <a:latin typeface="Arial Black" panose="020B0A04020102020204" pitchFamily="34" charset="0"/>
              </a:rPr>
              <a:t>4</a:t>
            </a:r>
            <a:r>
              <a:rPr lang="en-US" sz="4800" dirty="0" smtClean="0">
                <a:solidFill>
                  <a:srgbClr val="1F335B"/>
                </a:solidFill>
                <a:latin typeface="Arial Black" panose="020B0A04020102020204" pitchFamily="34" charset="0"/>
              </a:rPr>
              <a:t>. Cost</a:t>
            </a:r>
          </a:p>
        </p:txBody>
      </p:sp>
      <p:sp>
        <p:nvSpPr>
          <p:cNvPr id="7" name="Rectangle 6"/>
          <p:cNvSpPr/>
          <p:nvPr/>
        </p:nvSpPr>
        <p:spPr>
          <a:xfrm>
            <a:off x="2255405" y="1731403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AutoNum type="arabicPeriod"/>
            </a:pPr>
            <a:r>
              <a:rPr lang="en-US" sz="4800" dirty="0" smtClean="0">
                <a:solidFill>
                  <a:srgbClr val="1F335B"/>
                </a:solidFill>
                <a:latin typeface="Arial Black" panose="020B0A04020102020204" pitchFamily="34" charset="0"/>
              </a:rPr>
              <a:t> Quality</a:t>
            </a:r>
            <a:endParaRPr lang="en-US" sz="4800" dirty="0">
              <a:solidFill>
                <a:srgbClr val="1F335B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55405" y="3890891"/>
            <a:ext cx="48288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1F335B"/>
                </a:solidFill>
                <a:latin typeface="Arial Black" panose="020B0A04020102020204" pitchFamily="34" charset="0"/>
              </a:rPr>
              <a:t>3. Outcome</a:t>
            </a:r>
            <a:endParaRPr lang="en-US" sz="2400" dirty="0">
              <a:solidFill>
                <a:srgbClr val="1F335B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85993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Ways to Quantify Success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255405" y="1731403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AutoNum type="arabicPeriod"/>
            </a:pPr>
            <a:r>
              <a:rPr lang="en-US" sz="4800" dirty="0" smtClean="0">
                <a:solidFill>
                  <a:srgbClr val="1F335B"/>
                </a:solidFill>
                <a:latin typeface="Arial Black" panose="020B0A04020102020204" pitchFamily="34" charset="0"/>
              </a:rPr>
              <a:t> Quality</a:t>
            </a:r>
            <a:endParaRPr lang="en-US" sz="4800" dirty="0">
              <a:solidFill>
                <a:srgbClr val="1F335B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94412" y="5403949"/>
            <a:ext cx="42939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Accountability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94412" y="2658011"/>
            <a:ext cx="42749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Consistency</a:t>
            </a:r>
          </a:p>
        </p:txBody>
      </p:sp>
      <p:sp>
        <p:nvSpPr>
          <p:cNvPr id="8" name="Rectangle 7"/>
          <p:cNvSpPr/>
          <p:nvPr/>
        </p:nvSpPr>
        <p:spPr>
          <a:xfrm>
            <a:off x="2394412" y="3173730"/>
            <a:ext cx="18800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Scope</a:t>
            </a:r>
          </a:p>
        </p:txBody>
      </p:sp>
      <p:sp>
        <p:nvSpPr>
          <p:cNvPr id="9" name="Rectangle 8"/>
          <p:cNvSpPr/>
          <p:nvPr/>
        </p:nvSpPr>
        <p:spPr>
          <a:xfrm>
            <a:off x="2394412" y="3737610"/>
            <a:ext cx="26612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Scalability</a:t>
            </a:r>
            <a:endParaRPr lang="en-US" sz="3600" dirty="0"/>
          </a:p>
        </p:txBody>
      </p:sp>
      <p:sp>
        <p:nvSpPr>
          <p:cNvPr id="13" name="Rectangle 12"/>
          <p:cNvSpPr/>
          <p:nvPr/>
        </p:nvSpPr>
        <p:spPr>
          <a:xfrm>
            <a:off x="2394412" y="4312920"/>
            <a:ext cx="24685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Accuracy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394412" y="4876800"/>
            <a:ext cx="29984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Interactivity</a:t>
            </a:r>
          </a:p>
        </p:txBody>
      </p:sp>
    </p:spTree>
    <p:extLst>
      <p:ext uri="{BB962C8B-B14F-4D97-AF65-F5344CB8AC3E}">
        <p14:creationId xmlns:p14="http://schemas.microsoft.com/office/powerpoint/2010/main" val="3289133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  <p:bldP spid="8" grpId="0"/>
      <p:bldP spid="9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Ways to Quantify Success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55405" y="2811147"/>
            <a:ext cx="4636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1F335B"/>
                </a:solidFill>
                <a:latin typeface="Arial Black" panose="020B0A04020102020204" pitchFamily="34" charset="0"/>
              </a:rPr>
              <a:t>2</a:t>
            </a:r>
            <a:r>
              <a:rPr lang="en-US" sz="4800" dirty="0" smtClean="0">
                <a:solidFill>
                  <a:srgbClr val="1F335B"/>
                </a:solidFill>
                <a:latin typeface="Arial Black" panose="020B0A04020102020204" pitchFamily="34" charset="0"/>
              </a:rPr>
              <a:t>. Speed</a:t>
            </a:r>
            <a:endParaRPr lang="en-US" sz="4800" dirty="0">
              <a:solidFill>
                <a:srgbClr val="1F335B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55405" y="1731403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AutoNum type="arabicPeriod"/>
            </a:pPr>
            <a:r>
              <a:rPr lang="en-US" sz="4800" dirty="0" smtClean="0">
                <a:solidFill>
                  <a:srgbClr val="1F335B"/>
                </a:solidFill>
                <a:latin typeface="Arial Black" panose="020B0A04020102020204" pitchFamily="34" charset="0"/>
              </a:rPr>
              <a:t> Quality</a:t>
            </a:r>
            <a:endParaRPr lang="en-US" sz="4800" dirty="0">
              <a:solidFill>
                <a:srgbClr val="1F335B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423160" y="389089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Research</a:t>
            </a:r>
            <a:endParaRPr lang="en-US" sz="3600" dirty="0"/>
          </a:p>
        </p:txBody>
      </p:sp>
      <p:sp>
        <p:nvSpPr>
          <p:cNvPr id="8" name="Rectangle 7"/>
          <p:cNvSpPr/>
          <p:nvPr/>
        </p:nvSpPr>
        <p:spPr>
          <a:xfrm>
            <a:off x="2423160" y="4537222"/>
            <a:ext cx="22903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Delivery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847998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Ways to Quantify Success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55405" y="2811147"/>
            <a:ext cx="4636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1F335B"/>
                </a:solidFill>
                <a:latin typeface="Arial Black" panose="020B0A04020102020204" pitchFamily="34" charset="0"/>
              </a:rPr>
              <a:t>2</a:t>
            </a:r>
            <a:r>
              <a:rPr lang="en-US" sz="4800" dirty="0" smtClean="0">
                <a:solidFill>
                  <a:srgbClr val="1F335B"/>
                </a:solidFill>
                <a:latin typeface="Arial Black" panose="020B0A04020102020204" pitchFamily="34" charset="0"/>
              </a:rPr>
              <a:t>. Speed</a:t>
            </a:r>
            <a:endParaRPr lang="en-US" sz="4800" dirty="0">
              <a:solidFill>
                <a:srgbClr val="1F335B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55405" y="1731403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AutoNum type="arabicPeriod"/>
            </a:pPr>
            <a:r>
              <a:rPr lang="en-US" sz="4800" dirty="0" smtClean="0">
                <a:solidFill>
                  <a:srgbClr val="1F335B"/>
                </a:solidFill>
                <a:latin typeface="Arial Black" panose="020B0A04020102020204" pitchFamily="34" charset="0"/>
              </a:rPr>
              <a:t> Quality</a:t>
            </a:r>
            <a:endParaRPr lang="en-US" sz="4800" dirty="0">
              <a:solidFill>
                <a:srgbClr val="1F335B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55405" y="3890891"/>
            <a:ext cx="48288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1F335B"/>
                </a:solidFill>
                <a:latin typeface="Arial Black" panose="020B0A04020102020204" pitchFamily="34" charset="0"/>
              </a:rPr>
              <a:t>3. Outcome</a:t>
            </a:r>
            <a:endParaRPr lang="en-US" sz="2400" dirty="0">
              <a:solidFill>
                <a:srgbClr val="1F335B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443659" y="4970635"/>
            <a:ext cx="401680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Improvements </a:t>
            </a:r>
            <a:r>
              <a:rPr lang="en-US" sz="3600" dirty="0"/>
              <a:t>in</a:t>
            </a:r>
            <a:r>
              <a:rPr lang="en-US" dirty="0" smtClean="0">
                <a:solidFill>
                  <a:srgbClr val="1F335B"/>
                </a:solidFill>
                <a:latin typeface="Arial Black" panose="020B0A04020102020204" pitchFamily="34" charset="0"/>
              </a:rPr>
              <a:t> 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 smtClean="0"/>
              <a:t>Monitored</a:t>
            </a:r>
            <a:r>
              <a:rPr lang="en-US" dirty="0" smtClean="0">
                <a:solidFill>
                  <a:srgbClr val="1F335B"/>
                </a:solidFill>
                <a:latin typeface="Arial Black" panose="020B0A04020102020204" pitchFamily="34" charset="0"/>
              </a:rPr>
              <a:t> </a:t>
            </a:r>
            <a:r>
              <a:rPr lang="en-US" sz="3600" dirty="0"/>
              <a:t>Areas</a:t>
            </a:r>
          </a:p>
        </p:txBody>
      </p:sp>
    </p:spTree>
    <p:extLst>
      <p:ext uri="{BB962C8B-B14F-4D97-AF65-F5344CB8AC3E}">
        <p14:creationId xmlns:p14="http://schemas.microsoft.com/office/powerpoint/2010/main" val="3171984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Ways to Quantify Success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55405" y="2811147"/>
            <a:ext cx="4636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1F335B"/>
                </a:solidFill>
                <a:latin typeface="Arial Black" panose="020B0A04020102020204" pitchFamily="34" charset="0"/>
              </a:rPr>
              <a:t>2</a:t>
            </a:r>
            <a:r>
              <a:rPr lang="en-US" sz="4800" dirty="0" smtClean="0">
                <a:solidFill>
                  <a:srgbClr val="1F335B"/>
                </a:solidFill>
                <a:latin typeface="Arial Black" panose="020B0A04020102020204" pitchFamily="34" charset="0"/>
              </a:rPr>
              <a:t>. Speed</a:t>
            </a:r>
            <a:endParaRPr lang="en-US" sz="4800" dirty="0">
              <a:solidFill>
                <a:srgbClr val="1F335B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55405" y="4970635"/>
            <a:ext cx="4636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smtClean="0">
                <a:solidFill>
                  <a:srgbClr val="1F335B"/>
                </a:solidFill>
                <a:latin typeface="Arial Black" panose="020B0A04020102020204" pitchFamily="34" charset="0"/>
              </a:rPr>
              <a:t>4. Cost</a:t>
            </a:r>
            <a:endParaRPr lang="en-US" sz="4800" dirty="0" smtClean="0">
              <a:solidFill>
                <a:srgbClr val="1F335B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55405" y="1731403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AutoNum type="arabicPeriod"/>
            </a:pPr>
            <a:r>
              <a:rPr lang="en-US" sz="4800" dirty="0" smtClean="0">
                <a:solidFill>
                  <a:srgbClr val="1F335B"/>
                </a:solidFill>
                <a:latin typeface="Arial Black" panose="020B0A04020102020204" pitchFamily="34" charset="0"/>
              </a:rPr>
              <a:t> Quality</a:t>
            </a:r>
            <a:endParaRPr lang="en-US" sz="4800" dirty="0">
              <a:solidFill>
                <a:srgbClr val="1F335B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55405" y="3890891"/>
            <a:ext cx="48288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1F335B"/>
                </a:solidFill>
                <a:latin typeface="Arial Black" panose="020B0A04020102020204" pitchFamily="34" charset="0"/>
              </a:rPr>
              <a:t>3. Outcome</a:t>
            </a:r>
            <a:endParaRPr lang="en-US" sz="2400" dirty="0">
              <a:solidFill>
                <a:srgbClr val="1F335B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498243" y="5155301"/>
            <a:ext cx="19194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direct</a:t>
            </a:r>
            <a:r>
              <a:rPr lang="en-US" dirty="0">
                <a:solidFill>
                  <a:srgbClr val="1F335B"/>
                </a:solidFill>
                <a:latin typeface="Arial Black" panose="020B0A04020102020204" pitchFamily="34" charset="0"/>
              </a:rPr>
              <a:t>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498243" y="5711311"/>
            <a:ext cx="23198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analysts</a:t>
            </a:r>
          </a:p>
        </p:txBody>
      </p:sp>
      <p:sp>
        <p:nvSpPr>
          <p:cNvPr id="9" name="Rectangle 8"/>
          <p:cNvSpPr/>
          <p:nvPr/>
        </p:nvSpPr>
        <p:spPr>
          <a:xfrm>
            <a:off x="5498243" y="6304864"/>
            <a:ext cx="34338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Infrastructure</a:t>
            </a:r>
          </a:p>
        </p:txBody>
      </p:sp>
    </p:spTree>
    <p:extLst>
      <p:ext uri="{BB962C8B-B14F-4D97-AF65-F5344CB8AC3E}">
        <p14:creationId xmlns:p14="http://schemas.microsoft.com/office/powerpoint/2010/main" val="2290526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Title 1"/>
          <p:cNvSpPr txBox="1">
            <a:spLocks/>
          </p:cNvSpPr>
          <p:nvPr/>
        </p:nvSpPr>
        <p:spPr bwMode="auto">
          <a:xfrm>
            <a:off x="1121288" y="995362"/>
            <a:ext cx="6898247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6600" dirty="0">
                <a:solidFill>
                  <a:prstClr val="white"/>
                </a:solidFill>
                <a:latin typeface="NewsGoth Cn BT" panose="020B0606020202030204" pitchFamily="34" charset="0"/>
              </a:rPr>
              <a:t>Contacting Megaputer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1591" y="1253714"/>
            <a:ext cx="9144000" cy="1744980"/>
          </a:xfrm>
          <a:prstGeom prst="rect">
            <a:avLst/>
          </a:prstGeom>
          <a:solidFill>
            <a:srgbClr val="1F335B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54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Discussion</a:t>
            </a:r>
            <a:endParaRPr lang="en-US" sz="54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00401" y="393710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600" dirty="0">
                <a:solidFill>
                  <a:srgbClr val="1F335B"/>
                </a:solidFill>
                <a:latin typeface="Arial Black" panose="020B0A04020102020204" pitchFamily="34" charset="0"/>
              </a:rPr>
              <a:t>42% </a:t>
            </a:r>
            <a:r>
              <a:rPr lang="en-US" sz="3600" dirty="0" smtClean="0">
                <a:solidFill>
                  <a:srgbClr val="1F335B"/>
                </a:solidFill>
                <a:latin typeface="Arial Black" panose="020B0A04020102020204" pitchFamily="34" charset="0"/>
              </a:rPr>
              <a:t>saving</a:t>
            </a:r>
            <a:endParaRPr lang="en-US" sz="3600" dirty="0">
              <a:solidFill>
                <a:srgbClr val="1F335B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02051" y="4990006"/>
            <a:ext cx="46226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1F335B"/>
                </a:solidFill>
                <a:latin typeface="Arial Black" panose="020B0A04020102020204" pitchFamily="34" charset="0"/>
              </a:rPr>
              <a:t>Profitable</a:t>
            </a:r>
            <a:r>
              <a:rPr lang="en-US" dirty="0">
                <a:solidFill>
                  <a:srgbClr val="1F335B"/>
                </a:solidFill>
                <a:latin typeface="Arial Black" panose="020B0A04020102020204" pitchFamily="34" charset="0"/>
              </a:rPr>
              <a:t> </a:t>
            </a:r>
            <a:r>
              <a:rPr lang="en-US" sz="3600" dirty="0">
                <a:solidFill>
                  <a:srgbClr val="1F335B"/>
                </a:solidFill>
                <a:latin typeface="Arial Black" panose="020B0A04020102020204" pitchFamily="34" charset="0"/>
              </a:rPr>
              <a:t>at</a:t>
            </a:r>
            <a:r>
              <a:rPr lang="en-US" dirty="0">
                <a:solidFill>
                  <a:srgbClr val="1F335B"/>
                </a:solidFill>
                <a:latin typeface="Arial Black" panose="020B0A04020102020204" pitchFamily="34" charset="0"/>
              </a:rPr>
              <a:t> </a:t>
            </a:r>
            <a:r>
              <a:rPr lang="en-US" sz="3600" dirty="0">
                <a:solidFill>
                  <a:srgbClr val="1F335B"/>
                </a:solidFill>
                <a:latin typeface="Arial Black" panose="020B0A04020102020204" pitchFamily="34" charset="0"/>
              </a:rPr>
              <a:t>50K</a:t>
            </a:r>
            <a:r>
              <a:rPr lang="en-US" sz="3600" dirty="0">
                <a:solidFill>
                  <a:srgbClr val="1F335B"/>
                </a:solidFill>
                <a:latin typeface="Arial Black" panose="020B0A04020102020204" pitchFamily="34" charset="0"/>
              </a:rPr>
              <a:t>+</a:t>
            </a:r>
            <a:endParaRPr lang="en-US" sz="3600" dirty="0">
              <a:solidFill>
                <a:srgbClr val="1F335B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1239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735</TotalTime>
  <Words>108</Words>
  <Application>Microsoft Office PowerPoint</Application>
  <PresentationFormat>On-screen Show (4:3)</PresentationFormat>
  <Paragraphs>51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Arial</vt:lpstr>
      <vt:lpstr>Arial Black</vt:lpstr>
      <vt:lpstr>Calibri</vt:lpstr>
      <vt:lpstr>Calibri Light</vt:lpstr>
      <vt:lpstr>NewsGoth BdXCn BT</vt:lpstr>
      <vt:lpstr>NewsGoth Cn BT</vt:lpstr>
      <vt:lpstr>NewsGoth XCn BT</vt:lpstr>
      <vt:lpstr>Verdana</vt:lpstr>
      <vt:lpstr>Office Theme</vt:lpstr>
      <vt:lpstr>PolyAnalyst  Web Report Training</vt:lpstr>
      <vt:lpstr>Outline</vt:lpstr>
      <vt:lpstr>Outline</vt:lpstr>
      <vt:lpstr>Outline</vt:lpstr>
      <vt:lpstr>Outline</vt:lpstr>
      <vt:lpstr>Outline</vt:lpstr>
      <vt:lpstr>PowerPoint Presentation</vt:lpstr>
    </vt:vector>
  </TitlesOfParts>
  <Company>Windows User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PolyAnalyst  Web Report Training</dc:title>
  <dc:creator>Casey E. Casto</dc:creator>
  <cp:lastModifiedBy>Pavel Anaschenko</cp:lastModifiedBy>
  <cp:revision>38</cp:revision>
  <dcterms:created xsi:type="dcterms:W3CDTF">2013-10-03T20:50:08Z</dcterms:created>
  <dcterms:modified xsi:type="dcterms:W3CDTF">2014-05-15T05:33:48Z</dcterms:modified>
</cp:coreProperties>
</file>