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79"/>
  </p:notesMasterIdLst>
  <p:handoutMasterIdLst>
    <p:handoutMasterId r:id="rId80"/>
  </p:handoutMasterIdLst>
  <p:sldIdLst>
    <p:sldId id="403" r:id="rId3"/>
    <p:sldId id="316" r:id="rId4"/>
    <p:sldId id="318" r:id="rId5"/>
    <p:sldId id="319" r:id="rId6"/>
    <p:sldId id="321" r:id="rId7"/>
    <p:sldId id="427" r:id="rId8"/>
    <p:sldId id="368" r:id="rId9"/>
    <p:sldId id="314" r:id="rId10"/>
    <p:sldId id="259" r:id="rId11"/>
    <p:sldId id="322" r:id="rId12"/>
    <p:sldId id="324" r:id="rId13"/>
    <p:sldId id="440" r:id="rId14"/>
    <p:sldId id="441" r:id="rId15"/>
    <p:sldId id="442" r:id="rId16"/>
    <p:sldId id="443" r:id="rId17"/>
    <p:sldId id="431" r:id="rId18"/>
    <p:sldId id="436" r:id="rId19"/>
    <p:sldId id="435" r:id="rId20"/>
    <p:sldId id="311" r:id="rId21"/>
    <p:sldId id="428" r:id="rId22"/>
    <p:sldId id="429" r:id="rId23"/>
    <p:sldId id="430" r:id="rId24"/>
    <p:sldId id="432" r:id="rId25"/>
    <p:sldId id="268" r:id="rId26"/>
    <p:sldId id="326" r:id="rId27"/>
    <p:sldId id="373" r:id="rId28"/>
    <p:sldId id="425" r:id="rId29"/>
    <p:sldId id="433" r:id="rId30"/>
    <p:sldId id="269" r:id="rId31"/>
    <p:sldId id="327" r:id="rId32"/>
    <p:sldId id="434" r:id="rId33"/>
    <p:sldId id="270" r:id="rId34"/>
    <p:sldId id="406" r:id="rId35"/>
    <p:sldId id="375" r:id="rId36"/>
    <p:sldId id="410" r:id="rId37"/>
    <p:sldId id="384" r:id="rId38"/>
    <p:sldId id="385" r:id="rId39"/>
    <p:sldId id="438" r:id="rId40"/>
    <p:sldId id="344" r:id="rId41"/>
    <p:sldId id="365" r:id="rId42"/>
    <p:sldId id="408" r:id="rId43"/>
    <p:sldId id="409" r:id="rId44"/>
    <p:sldId id="357" r:id="rId45"/>
    <p:sldId id="343" r:id="rId46"/>
    <p:sldId id="358" r:id="rId47"/>
    <p:sldId id="329" r:id="rId48"/>
    <p:sldId id="386" r:id="rId49"/>
    <p:sldId id="412" r:id="rId50"/>
    <p:sldId id="377" r:id="rId51"/>
    <p:sldId id="439" r:id="rId52"/>
    <p:sldId id="380" r:id="rId53"/>
    <p:sldId id="413" r:id="rId54"/>
    <p:sldId id="352" r:id="rId55"/>
    <p:sldId id="414" r:id="rId56"/>
    <p:sldId id="415" r:id="rId57"/>
    <p:sldId id="417" r:id="rId58"/>
    <p:sldId id="416" r:id="rId59"/>
    <p:sldId id="418" r:id="rId60"/>
    <p:sldId id="419" r:id="rId61"/>
    <p:sldId id="420" r:id="rId62"/>
    <p:sldId id="298" r:id="rId63"/>
    <p:sldId id="422" r:id="rId64"/>
    <p:sldId id="334" r:id="rId65"/>
    <p:sldId id="391" r:id="rId66"/>
    <p:sldId id="393" r:id="rId67"/>
    <p:sldId id="394" r:id="rId68"/>
    <p:sldId id="395" r:id="rId69"/>
    <p:sldId id="397" r:id="rId70"/>
    <p:sldId id="398" r:id="rId71"/>
    <p:sldId id="399" r:id="rId72"/>
    <p:sldId id="353" r:id="rId73"/>
    <p:sldId id="367" r:id="rId74"/>
    <p:sldId id="354" r:id="rId75"/>
    <p:sldId id="424" r:id="rId76"/>
    <p:sldId id="437" r:id="rId77"/>
    <p:sldId id="407" r:id="rId78"/>
  </p:sldIdLst>
  <p:sldSz cx="9144000" cy="6858000" type="screen4x3"/>
  <p:notesSz cx="6858000" cy="9144000"/>
  <p:embeddedFontLst>
    <p:embeddedFont>
      <p:font typeface="NewsGoth XCn BT" panose="020B0408020202030204"/>
      <p:regular r:id="rId81"/>
    </p:embeddedFont>
    <p:embeddedFont>
      <p:font typeface="Calibri Light" panose="020F0302020204030204" pitchFamily="34" charset="0"/>
      <p:regular r:id="rId82"/>
      <p:italic r:id="rId83"/>
    </p:embeddedFont>
    <p:embeddedFont>
      <p:font typeface="NewsGoth BdXCn BT" panose="020B0608020202050204"/>
      <p:regular r:id="rId84"/>
    </p:embeddedFont>
    <p:embeddedFont>
      <p:font typeface="SimSun" panose="02010600030101010101" pitchFamily="2" charset="-122"/>
      <p:regular r:id="rId85"/>
    </p:embeddedFont>
    <p:embeddedFont>
      <p:font typeface="NewsGoth Cn BT" panose="020B0506020202030204" pitchFamily="34" charset="0"/>
      <p:regular r:id="rId86"/>
    </p:embeddedFont>
    <p:embeddedFont>
      <p:font typeface="Calibri" panose="020F0502020204030204" pitchFamily="34" charset="0"/>
      <p:regular r:id="rId87"/>
      <p:bold r:id="rId88"/>
      <p:italic r:id="rId89"/>
      <p:boldItalic r:id="rId90"/>
    </p:embeddedFont>
    <p:embeddedFont>
      <p:font typeface="Arial Black" panose="020B0A04020102020204" pitchFamily="34" charset="0"/>
      <p:bold r:id="rId91"/>
    </p:embeddedFont>
    <p:embeddedFont>
      <p:font typeface="MingLiU_HKSCS-ExtB" panose="02020500000000000000" pitchFamily="18" charset="-120"/>
      <p:regular r:id="rId92"/>
    </p:embeddedFont>
    <p:embeddedFont>
      <p:font typeface="Arial Narrow" panose="020B0606020202030204" pitchFamily="34" charset="0"/>
      <p:regular r:id="rId93"/>
      <p:bold r:id="rId94"/>
      <p:italic r:id="rId95"/>
      <p:boldItalic r:id="rId9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9E5"/>
    <a:srgbClr val="1F335B"/>
    <a:srgbClr val="E5C125"/>
    <a:srgbClr val="AA1A16"/>
    <a:srgbClr val="DEB126"/>
    <a:srgbClr val="8F3232"/>
    <a:srgbClr val="CDD5E5"/>
    <a:srgbClr val="94A5C8"/>
    <a:srgbClr val="6D8DCD"/>
    <a:srgbClr val="2623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4660"/>
  </p:normalViewPr>
  <p:slideViewPr>
    <p:cSldViewPr>
      <p:cViewPr varScale="1">
        <p:scale>
          <a:sx n="92" d="100"/>
          <a:sy n="92" d="100"/>
        </p:scale>
        <p:origin x="49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97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87" Type="http://schemas.openxmlformats.org/officeDocument/2006/relationships/font" Target="fonts/font7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font" Target="fonts/font2.fntdata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openxmlformats.org/officeDocument/2006/relationships/font" Target="fonts/font13.fntdata"/><Relationship Id="rId98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Grammar &amp; Spelling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579542140565758E-2"/>
          <c:y val="0.19602024178795832"/>
          <c:w val="0.91842045785943427"/>
          <c:h val="0.64986174263428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Charged Off</c:v>
                </c:pt>
              </c:strCache>
            </c:strRef>
          </c:tx>
          <c:spPr>
            <a:solidFill>
              <a:srgbClr val="1F335B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47.81</c:v>
                </c:pt>
                <c:pt idx="1">
                  <c:v>58.66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Fully Paid</c:v>
                </c:pt>
              </c:strCache>
            </c:strRef>
          </c:tx>
          <c:spPr>
            <a:solidFill>
              <a:srgbClr val="E5C12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52.19</c:v>
                </c:pt>
                <c:pt idx="1">
                  <c:v>41.34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77659520"/>
        <c:axId val="177659912"/>
      </c:barChart>
      <c:catAx>
        <c:axId val="17765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200">
                <a:latin typeface="Arial Black" panose="020B0A04020102020204" pitchFamily="34" charset="0"/>
              </a:defRPr>
            </a:pPr>
            <a:endParaRPr lang="en-US"/>
          </a:p>
        </c:txPr>
        <c:crossAx val="177659912"/>
        <c:crosses val="autoZero"/>
        <c:auto val="1"/>
        <c:lblAlgn val="ctr"/>
        <c:lblOffset val="100"/>
        <c:noMultiLvlLbl val="0"/>
      </c:catAx>
      <c:valAx>
        <c:axId val="1776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7765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>
                <a:latin typeface="Arial Narrow" panose="020B060602020203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685926411976282"/>
          <c:y val="0.10741430048516663"/>
          <c:w val="0.38680762126956353"/>
          <c:h val="8.457647339537102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Arial Narrow" panose="020B0606020202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Yanone Kaffeesatz Light" panose="02000000000000000000" pitchFamily="50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Grammar &amp; Spelling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579542140565758E-2"/>
          <c:y val="0.19602024178795832"/>
          <c:w val="0.91842045785943427"/>
          <c:h val="0.64986174263428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Charged Off</c:v>
                </c:pt>
              </c:strCache>
            </c:strRef>
          </c:tx>
          <c:spPr>
            <a:solidFill>
              <a:srgbClr val="1F335B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47.81</c:v>
                </c:pt>
                <c:pt idx="1">
                  <c:v>58.66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Fully Paid</c:v>
                </c:pt>
              </c:strCache>
            </c:strRef>
          </c:tx>
          <c:spPr>
            <a:solidFill>
              <a:srgbClr val="E5C12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52.19</c:v>
                </c:pt>
                <c:pt idx="1">
                  <c:v>41.34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534976568"/>
        <c:axId val="534980096"/>
      </c:barChart>
      <c:catAx>
        <c:axId val="53497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200">
                <a:latin typeface="Arial Black" panose="020B0A04020102020204" pitchFamily="34" charset="0"/>
              </a:defRPr>
            </a:pPr>
            <a:endParaRPr lang="en-US"/>
          </a:p>
        </c:txPr>
        <c:crossAx val="534980096"/>
        <c:crosses val="autoZero"/>
        <c:auto val="1"/>
        <c:lblAlgn val="ctr"/>
        <c:lblOffset val="100"/>
        <c:noMultiLvlLbl val="0"/>
      </c:catAx>
      <c:valAx>
        <c:axId val="5349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3497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>
                <a:latin typeface="Arial Narrow" panose="020B060602020203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685926411976282"/>
          <c:y val="0.10741430048516663"/>
          <c:w val="0.38680762126956353"/>
          <c:h val="8.457647339537102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Arial Narrow" panose="020B0606020202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Yanone Kaffeesatz Light" panose="02000000000000000000" pitchFamily="50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Grammar &amp; Spelling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579542140565758E-2"/>
          <c:y val="0.19602024178795832"/>
          <c:w val="0.91842045785943427"/>
          <c:h val="0.64986174263428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Charged Off</c:v>
                </c:pt>
              </c:strCache>
            </c:strRef>
          </c:tx>
          <c:spPr>
            <a:solidFill>
              <a:srgbClr val="1F335B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47.81</c:v>
                </c:pt>
                <c:pt idx="1">
                  <c:v>58.66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Fully Paid</c:v>
                </c:pt>
              </c:strCache>
            </c:strRef>
          </c:tx>
          <c:spPr>
            <a:solidFill>
              <a:srgbClr val="E5C12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52.19</c:v>
                </c:pt>
                <c:pt idx="1">
                  <c:v>41.34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534981272"/>
        <c:axId val="534971472"/>
      </c:barChart>
      <c:catAx>
        <c:axId val="53498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200">
                <a:latin typeface="Arial Black" panose="020B0A04020102020204" pitchFamily="34" charset="0"/>
              </a:defRPr>
            </a:pPr>
            <a:endParaRPr lang="en-US"/>
          </a:p>
        </c:txPr>
        <c:crossAx val="534971472"/>
        <c:crosses val="autoZero"/>
        <c:auto val="1"/>
        <c:lblAlgn val="ctr"/>
        <c:lblOffset val="100"/>
        <c:noMultiLvlLbl val="0"/>
      </c:catAx>
      <c:valAx>
        <c:axId val="53497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3498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>
                <a:latin typeface="Arial Narrow" panose="020B060602020203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685926411976282"/>
          <c:y val="0.10741430048516663"/>
          <c:w val="0.38680762126956353"/>
          <c:h val="8.457647339537102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Arial Narrow" panose="020B0606020202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Yanone Kaffeesatz Light" panose="02000000000000000000" pitchFamily="50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Grammar &amp; Spelling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579542140565758E-2"/>
          <c:y val="0.19602024178795832"/>
          <c:w val="0.91842045785943427"/>
          <c:h val="0.64986174263428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Charged Off</c:v>
                </c:pt>
              </c:strCache>
            </c:strRef>
          </c:tx>
          <c:spPr>
            <a:solidFill>
              <a:srgbClr val="1F335B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47.81</c:v>
                </c:pt>
                <c:pt idx="1">
                  <c:v>58.66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Fully Paid</c:v>
                </c:pt>
              </c:strCache>
            </c:strRef>
          </c:tx>
          <c:spPr>
            <a:solidFill>
              <a:srgbClr val="E5C12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 Errors</c:v>
                </c:pt>
                <c:pt idx="1">
                  <c:v>1-4 Errors</c:v>
                </c:pt>
                <c:pt idx="2">
                  <c:v>5+ Errors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52.19</c:v>
                </c:pt>
                <c:pt idx="1">
                  <c:v>41.34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581205104"/>
        <c:axId val="581209808"/>
      </c:barChart>
      <c:catAx>
        <c:axId val="58120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200">
                <a:latin typeface="Arial Black" panose="020B0A04020102020204" pitchFamily="34" charset="0"/>
              </a:defRPr>
            </a:pPr>
            <a:endParaRPr lang="en-US"/>
          </a:p>
        </c:txPr>
        <c:crossAx val="581209808"/>
        <c:crosses val="autoZero"/>
        <c:auto val="1"/>
        <c:lblAlgn val="ctr"/>
        <c:lblOffset val="100"/>
        <c:noMultiLvlLbl val="0"/>
      </c:catAx>
      <c:valAx>
        <c:axId val="58120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8120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>
                <a:latin typeface="Arial Narrow" panose="020B060602020203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685926411976282"/>
          <c:y val="0.10741430048516663"/>
          <c:w val="0.38680762126956353"/>
          <c:h val="8.457647339537102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Arial Narrow" panose="020B0606020202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Yanone Kaffeesatz Light" panose="02000000000000000000" pitchFamily="50" charset="0"/>
        </a:defRPr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065B6-47A1-4C43-AD34-ABB80BC35D4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B8433-124C-4ECD-88B6-D69CEC8B82EF}">
      <dgm:prSet phldrT="[Text]" custT="1"/>
      <dgm:spPr/>
      <dgm:t>
        <a:bodyPr/>
        <a:lstStyle/>
        <a:p>
          <a:pPr algn="ctr"/>
          <a:r>
            <a:rPr lang="en-US" sz="3200" b="1" dirty="0">
              <a:latin typeface="Arial Narrow" panose="020B0606020202030204" pitchFamily="34" charset="0"/>
              <a:cs typeface="Times New Roman" pitchFamily="18" charset="0"/>
            </a:rPr>
            <a:t>Healthcare</a:t>
          </a:r>
        </a:p>
      </dgm:t>
    </dgm:pt>
    <dgm:pt modelId="{CEDD032B-CD92-46DB-90ED-79782B5FFDC2}" type="parTrans" cxnId="{E9169AD0-4048-4493-8E4D-06540B89156D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3284ABB8-558C-480B-A304-B262FC31A0E3}" type="sibTrans" cxnId="{E9169AD0-4048-4493-8E4D-06540B89156D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88D7FD42-B95B-4A35-A725-3D5A07C8527B}">
      <dgm:prSet phldrT="[Text]" custT="1"/>
      <dgm:spPr/>
      <dgm:t>
        <a:bodyPr/>
        <a:lstStyle/>
        <a:p>
          <a:pPr algn="ctr"/>
          <a:r>
            <a:rPr lang="en-US" sz="3000" b="1" dirty="0">
              <a:latin typeface="Arial Narrow" panose="020B0606020202030204" pitchFamily="34" charset="0"/>
              <a:cs typeface="Arial" panose="020B0604020202020204" pitchFamily="34" charset="0"/>
            </a:rPr>
            <a:t>Doctor's Offices</a:t>
          </a:r>
        </a:p>
      </dgm:t>
    </dgm:pt>
    <dgm:pt modelId="{83C51F05-E02F-420A-849D-5BFE66AD4BD8}" type="parTrans" cxnId="{60266600-3A85-4A03-BB95-1459F3A86612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92D94714-EEF2-4DD5-BC7B-F779931332AF}" type="sibTrans" cxnId="{60266600-3A85-4A03-BB95-1459F3A86612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2453CD92-FF5B-4E9B-801F-79DD99F169C7}">
      <dgm:prSet phldrT="[Text]" custT="1"/>
      <dgm:spPr/>
      <dgm:t>
        <a:bodyPr/>
        <a:lstStyle/>
        <a:p>
          <a:pPr algn="ctr"/>
          <a:r>
            <a:rPr lang="en-US" sz="3000" b="1" dirty="0">
              <a:latin typeface="Arial Narrow" panose="020B0606020202030204" pitchFamily="34" charset="0"/>
              <a:cs typeface="Arial" panose="020B0604020202020204" pitchFamily="34" charset="0"/>
            </a:rPr>
            <a:t>Vision</a:t>
          </a:r>
        </a:p>
      </dgm:t>
    </dgm:pt>
    <dgm:pt modelId="{55A4F7F5-43CC-43C2-A697-1EEFEB62C692}" type="parTrans" cxnId="{66CBEDEF-56EC-48C4-A75A-F3565F52217E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63C34488-4F3F-4352-BBF3-B47B8455B8FF}" type="sibTrans" cxnId="{66CBEDEF-56EC-48C4-A75A-F3565F52217E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11D270FB-7FEC-486D-9E17-72D35A0E336C}">
      <dgm:prSet phldrT="[Text]" custT="1"/>
      <dgm:spPr/>
      <dgm:t>
        <a:bodyPr/>
        <a:lstStyle/>
        <a:p>
          <a:pPr algn="ctr"/>
          <a:r>
            <a:rPr lang="en-US" sz="2200" dirty="0">
              <a:latin typeface="Arial Narrow" panose="020B0606020202030204" pitchFamily="34" charset="0"/>
              <a:cs typeface="Arial" pitchFamily="34" charset="0"/>
            </a:rPr>
            <a:t>Brown </a:t>
          </a:r>
          <a:r>
            <a:rPr lang="en-US" sz="2200" dirty="0" smtClean="0">
              <a:latin typeface="Arial Narrow" panose="020B0606020202030204" pitchFamily="34" charset="0"/>
              <a:cs typeface="Arial" pitchFamily="34" charset="0"/>
            </a:rPr>
            <a:t>&amp; </a:t>
          </a:r>
          <a:r>
            <a:rPr lang="en-US" sz="2200" dirty="0" err="1">
              <a:latin typeface="Arial Narrow" panose="020B0606020202030204" pitchFamily="34" charset="0"/>
              <a:cs typeface="Arial" pitchFamily="34" charset="0"/>
            </a:rPr>
            <a:t>Toland</a:t>
          </a:r>
          <a:r>
            <a:rPr lang="en-US" sz="2200" dirty="0"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Physicians</a:t>
          </a:r>
        </a:p>
      </dgm:t>
    </dgm:pt>
    <dgm:pt modelId="{719B0A90-8688-41ED-8593-8B74961E9AB2}" type="parTrans" cxnId="{B147137E-4315-4249-9F1D-7FE0869BEFBD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C5B5716C-3A10-47FA-A008-AD8A620DA003}" type="sibTrans" cxnId="{B147137E-4315-4249-9F1D-7FE0869BEFBD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291C17B6-8FF9-4E12-BD26-AA87F2A3EE0A}">
      <dgm:prSet phldrT="[Text]" custT="1"/>
      <dgm:spPr/>
      <dgm:t>
        <a:bodyPr/>
        <a:lstStyle/>
        <a:p>
          <a:pPr algn="ctr"/>
          <a:r>
            <a:rPr lang="en-US" sz="2200" dirty="0" err="1">
              <a:latin typeface="Arial Narrow" panose="020B0606020202030204" pitchFamily="34" charset="0"/>
              <a:cs typeface="Arial" pitchFamily="34" charset="0"/>
            </a:rPr>
            <a:t>Haug</a:t>
          </a:r>
          <a:r>
            <a:rPr lang="en-US" sz="2200" dirty="0"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Optometry</a:t>
          </a:r>
        </a:p>
      </dgm:t>
    </dgm:pt>
    <dgm:pt modelId="{190D8010-8472-4A83-B3CE-F9E5B9170C2F}" type="parTrans" cxnId="{374BCB7B-0CEE-4E9D-988D-AC0343ED3C27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53A89698-10BB-4EC1-9318-EF032015EEDD}" type="sibTrans" cxnId="{374BCB7B-0CEE-4E9D-988D-AC0343ED3C27}">
      <dgm:prSet/>
      <dgm:spPr/>
      <dgm:t>
        <a:bodyPr/>
        <a:lstStyle/>
        <a:p>
          <a:pPr algn="ctr"/>
          <a:endParaRPr lang="en-US" sz="2000">
            <a:latin typeface="Yanone Kaffeesatz Light" panose="02000000000000000000" pitchFamily="50" charset="0"/>
          </a:endParaRPr>
        </a:p>
      </dgm:t>
    </dgm:pt>
    <dgm:pt modelId="{E04E5039-C22F-42EE-9422-68401E45BF35}">
      <dgm:prSet phldrT="[Text]" custT="1"/>
      <dgm:spPr/>
      <dgm:t>
        <a:bodyPr/>
        <a:lstStyle/>
        <a:p>
          <a:pPr algn="ctr"/>
          <a:r>
            <a:rPr lang="en-US" sz="22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Dr.</a:t>
          </a:r>
          <a:r>
            <a:rPr lang="en-US" sz="2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Farenbloom</a:t>
          </a:r>
          <a:endParaRPr lang="en-US" sz="2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  <a:cs typeface="Arial" pitchFamily="34" charset="0"/>
          </a:endParaRPr>
        </a:p>
      </dgm:t>
    </dgm:pt>
    <dgm:pt modelId="{3293B30E-2B58-44CB-828D-31EB6482D0CF}" type="parTrans" cxnId="{270FFCA5-EEDB-4596-A587-5150F9552B9F}">
      <dgm:prSet/>
      <dgm:spPr/>
      <dgm:t>
        <a:bodyPr/>
        <a:lstStyle/>
        <a:p>
          <a:endParaRPr lang="en-US" sz="2000">
            <a:latin typeface="Yanone Kaffeesatz Light" panose="02000000000000000000" pitchFamily="50" charset="0"/>
          </a:endParaRPr>
        </a:p>
      </dgm:t>
    </dgm:pt>
    <dgm:pt modelId="{8BFF5F8C-E971-4067-A1A0-3152141C5E46}" type="sibTrans" cxnId="{270FFCA5-EEDB-4596-A587-5150F9552B9F}">
      <dgm:prSet/>
      <dgm:spPr/>
      <dgm:t>
        <a:bodyPr/>
        <a:lstStyle/>
        <a:p>
          <a:endParaRPr lang="en-US" sz="2000">
            <a:latin typeface="Yanone Kaffeesatz Light" panose="02000000000000000000" pitchFamily="50" charset="0"/>
          </a:endParaRPr>
        </a:p>
      </dgm:t>
    </dgm:pt>
    <dgm:pt modelId="{BF8E873F-E3E7-401A-B1D2-66C8EA96B2EE}">
      <dgm:prSet phldrT="[Text]" custT="1"/>
      <dgm:spPr/>
      <dgm:t>
        <a:bodyPr/>
        <a:lstStyle/>
        <a:p>
          <a:pPr algn="ctr"/>
          <a:r>
            <a:rPr lang="en-US" sz="2200" dirty="0" err="1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Magruder</a:t>
          </a:r>
          <a:r>
            <a:rPr lang="en-US" sz="2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Eye </a:t>
          </a:r>
          <a:r>
            <a:rPr lang="en-US" sz="2200" dirty="0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Institute</a:t>
          </a:r>
          <a:endParaRPr lang="en-US" sz="2200" dirty="0">
            <a:solidFill>
              <a:schemeClr val="tx1"/>
            </a:solidFill>
            <a:latin typeface="Arial Narrow" panose="020B0606020202030204" pitchFamily="34" charset="0"/>
            <a:cs typeface="Arial" pitchFamily="34" charset="0"/>
          </a:endParaRPr>
        </a:p>
      </dgm:t>
    </dgm:pt>
    <dgm:pt modelId="{6C3DC18E-479B-4F1D-A981-8411DE8BDB78}" type="parTrans" cxnId="{6B55AC5D-1198-42C7-8E70-B53F86C48E82}">
      <dgm:prSet/>
      <dgm:spPr/>
      <dgm:t>
        <a:bodyPr/>
        <a:lstStyle/>
        <a:p>
          <a:endParaRPr lang="en-US" sz="2000">
            <a:latin typeface="Yanone Kaffeesatz Light" panose="02000000000000000000" pitchFamily="50" charset="0"/>
          </a:endParaRPr>
        </a:p>
      </dgm:t>
    </dgm:pt>
    <dgm:pt modelId="{C0A5FD6E-2FDC-4BEF-8EB5-67CF8A59E0B1}" type="sibTrans" cxnId="{6B55AC5D-1198-42C7-8E70-B53F86C48E82}">
      <dgm:prSet/>
      <dgm:spPr/>
      <dgm:t>
        <a:bodyPr/>
        <a:lstStyle/>
        <a:p>
          <a:endParaRPr lang="en-US" sz="2000">
            <a:latin typeface="Yanone Kaffeesatz Light" panose="02000000000000000000" pitchFamily="50" charset="0"/>
          </a:endParaRPr>
        </a:p>
      </dgm:t>
    </dgm:pt>
    <dgm:pt modelId="{762F45DC-BB15-4C4D-99BC-5221EB23A60B}" type="pres">
      <dgm:prSet presAssocID="{966065B6-47A1-4C43-AD34-ABB80BC35D4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ACA0702-708D-46D5-B9B8-B91DB89CFF82}" type="pres">
      <dgm:prSet presAssocID="{5E9B8433-124C-4ECD-88B6-D69CEC8B82EF}" presName="thickLine" presStyleLbl="alignNode1" presStyleIdx="0" presStyleCnt="1" custLinFactNeighborX="680"/>
      <dgm:spPr>
        <a:ln>
          <a:solidFill>
            <a:srgbClr val="1F335B"/>
          </a:solidFill>
        </a:ln>
      </dgm:spPr>
      <dgm:t>
        <a:bodyPr/>
        <a:lstStyle/>
        <a:p>
          <a:endParaRPr lang="en-US"/>
        </a:p>
      </dgm:t>
    </dgm:pt>
    <dgm:pt modelId="{E277E1CB-64AC-4841-8C12-FEB34A4DF206}" type="pres">
      <dgm:prSet presAssocID="{5E9B8433-124C-4ECD-88B6-D69CEC8B82EF}" presName="horz1" presStyleCnt="0"/>
      <dgm:spPr/>
    </dgm:pt>
    <dgm:pt modelId="{E7179748-6C20-44EA-BE05-9606111297FA}" type="pres">
      <dgm:prSet presAssocID="{5E9B8433-124C-4ECD-88B6-D69CEC8B82EF}" presName="tx1" presStyleLbl="revTx" presStyleIdx="0" presStyleCnt="7" custScaleX="210127"/>
      <dgm:spPr/>
      <dgm:t>
        <a:bodyPr/>
        <a:lstStyle/>
        <a:p>
          <a:endParaRPr lang="en-US"/>
        </a:p>
      </dgm:t>
    </dgm:pt>
    <dgm:pt modelId="{759F6CAC-638E-4B51-BF59-6E0442B8C1BA}" type="pres">
      <dgm:prSet presAssocID="{5E9B8433-124C-4ECD-88B6-D69CEC8B82EF}" presName="vert1" presStyleCnt="0"/>
      <dgm:spPr/>
    </dgm:pt>
    <dgm:pt modelId="{F443893A-ECB1-4B79-869C-1681B28E69D7}" type="pres">
      <dgm:prSet presAssocID="{88D7FD42-B95B-4A35-A725-3D5A07C8527B}" presName="vertSpace2a" presStyleCnt="0"/>
      <dgm:spPr/>
    </dgm:pt>
    <dgm:pt modelId="{C036816C-F27F-4F92-A3C8-887C772EC888}" type="pres">
      <dgm:prSet presAssocID="{88D7FD42-B95B-4A35-A725-3D5A07C8527B}" presName="horz2" presStyleCnt="0"/>
      <dgm:spPr/>
    </dgm:pt>
    <dgm:pt modelId="{65E5E6C8-FA8B-4A97-A389-25EDF6857DCB}" type="pres">
      <dgm:prSet presAssocID="{88D7FD42-B95B-4A35-A725-3D5A07C8527B}" presName="horzSpace2" presStyleCnt="0"/>
      <dgm:spPr/>
    </dgm:pt>
    <dgm:pt modelId="{474A75DC-4015-4471-B17E-F6E5CB0C9BC8}" type="pres">
      <dgm:prSet presAssocID="{88D7FD42-B95B-4A35-A725-3D5A07C8527B}" presName="tx2" presStyleLbl="revTx" presStyleIdx="1" presStyleCnt="7" custScaleX="92639" custLinFactNeighborX="3473" custLinFactNeighborY="-5156"/>
      <dgm:spPr/>
      <dgm:t>
        <a:bodyPr/>
        <a:lstStyle/>
        <a:p>
          <a:endParaRPr lang="en-US"/>
        </a:p>
      </dgm:t>
    </dgm:pt>
    <dgm:pt modelId="{AD392675-4D5C-47A9-AA98-233CAF66DC4E}" type="pres">
      <dgm:prSet presAssocID="{88D7FD42-B95B-4A35-A725-3D5A07C8527B}" presName="vert2" presStyleCnt="0"/>
      <dgm:spPr/>
    </dgm:pt>
    <dgm:pt modelId="{6C7D067B-D744-4933-8BA7-26CA1F2BBEB9}" type="pres">
      <dgm:prSet presAssocID="{11D270FB-7FEC-486D-9E17-72D35A0E336C}" presName="horz3" presStyleCnt="0"/>
      <dgm:spPr/>
    </dgm:pt>
    <dgm:pt modelId="{54A54E31-5DF1-40D7-A336-37EE247E520E}" type="pres">
      <dgm:prSet presAssocID="{11D270FB-7FEC-486D-9E17-72D35A0E336C}" presName="horzSpace3" presStyleCnt="0"/>
      <dgm:spPr/>
    </dgm:pt>
    <dgm:pt modelId="{B7B92D40-D3BE-458D-918E-99C0FE9F91A3}" type="pres">
      <dgm:prSet presAssocID="{11D270FB-7FEC-486D-9E17-72D35A0E336C}" presName="tx3" presStyleLbl="revTx" presStyleIdx="2" presStyleCnt="7" custLinFactNeighborX="47773" custLinFactNeighborY="-5156"/>
      <dgm:spPr/>
      <dgm:t>
        <a:bodyPr/>
        <a:lstStyle/>
        <a:p>
          <a:endParaRPr lang="en-US"/>
        </a:p>
      </dgm:t>
    </dgm:pt>
    <dgm:pt modelId="{3E411F7C-C731-4F29-83F0-805E7AAE6777}" type="pres">
      <dgm:prSet presAssocID="{11D270FB-7FEC-486D-9E17-72D35A0E336C}" presName="vert3" presStyleCnt="0"/>
      <dgm:spPr/>
    </dgm:pt>
    <dgm:pt modelId="{86AEE589-0133-42BE-8A61-2B66D30BDAB2}" type="pres">
      <dgm:prSet presAssocID="{C5B5716C-3A10-47FA-A008-AD8A620DA003}" presName="thinLine3" presStyleLbl="callout" presStyleIdx="0" presStyleCnt="4"/>
      <dgm:spPr/>
    </dgm:pt>
    <dgm:pt modelId="{1B71C154-38AB-45FB-9EF9-0686CAED6E17}" type="pres">
      <dgm:prSet presAssocID="{E04E5039-C22F-42EE-9422-68401E45BF35}" presName="horz3" presStyleCnt="0"/>
      <dgm:spPr/>
    </dgm:pt>
    <dgm:pt modelId="{1F84922B-6ABE-4F8A-9DE7-73503C147EBF}" type="pres">
      <dgm:prSet presAssocID="{E04E5039-C22F-42EE-9422-68401E45BF35}" presName="horzSpace3" presStyleCnt="0"/>
      <dgm:spPr/>
    </dgm:pt>
    <dgm:pt modelId="{E69FF207-E710-42E5-95D0-6E6634D36BDD}" type="pres">
      <dgm:prSet presAssocID="{E04E5039-C22F-42EE-9422-68401E45BF35}" presName="tx3" presStyleLbl="revTx" presStyleIdx="3" presStyleCnt="7" custScaleY="69194"/>
      <dgm:spPr/>
      <dgm:t>
        <a:bodyPr/>
        <a:lstStyle/>
        <a:p>
          <a:endParaRPr lang="en-US"/>
        </a:p>
      </dgm:t>
    </dgm:pt>
    <dgm:pt modelId="{41472050-70CA-4D7C-BF77-4943B67EAE01}" type="pres">
      <dgm:prSet presAssocID="{E04E5039-C22F-42EE-9422-68401E45BF35}" presName="vert3" presStyleCnt="0"/>
      <dgm:spPr/>
    </dgm:pt>
    <dgm:pt modelId="{739E09DA-D940-4A9F-922F-3053F7DB166A}" type="pres">
      <dgm:prSet presAssocID="{88D7FD42-B95B-4A35-A725-3D5A07C8527B}" presName="thinLine2b" presStyleLbl="callout" presStyleIdx="1" presStyleCnt="4"/>
      <dgm:spPr/>
    </dgm:pt>
    <dgm:pt modelId="{F4D3C96D-95D3-49AB-B157-62EC11FC58EE}" type="pres">
      <dgm:prSet presAssocID="{88D7FD42-B95B-4A35-A725-3D5A07C8527B}" presName="vertSpace2b" presStyleCnt="0"/>
      <dgm:spPr/>
    </dgm:pt>
    <dgm:pt modelId="{50CBAE9A-D752-4120-97FA-2660AF37B87A}" type="pres">
      <dgm:prSet presAssocID="{2453CD92-FF5B-4E9B-801F-79DD99F169C7}" presName="horz2" presStyleCnt="0"/>
      <dgm:spPr/>
    </dgm:pt>
    <dgm:pt modelId="{A7052AB6-A1BC-4179-BCA6-9EA56E7D58B2}" type="pres">
      <dgm:prSet presAssocID="{2453CD92-FF5B-4E9B-801F-79DD99F169C7}" presName="horzSpace2" presStyleCnt="0"/>
      <dgm:spPr/>
    </dgm:pt>
    <dgm:pt modelId="{3B623E3D-8BC8-4B04-B1CE-6B91BF5FD9A8}" type="pres">
      <dgm:prSet presAssocID="{2453CD92-FF5B-4E9B-801F-79DD99F169C7}" presName="tx2" presStyleLbl="revTx" presStyleIdx="4" presStyleCnt="7" custScaleX="74751" custLinFactNeighborX="13043" custLinFactNeighborY="-6758"/>
      <dgm:spPr/>
      <dgm:t>
        <a:bodyPr/>
        <a:lstStyle/>
        <a:p>
          <a:endParaRPr lang="en-US"/>
        </a:p>
      </dgm:t>
    </dgm:pt>
    <dgm:pt modelId="{80448ADF-7099-425E-9A31-75FCF8DF9837}" type="pres">
      <dgm:prSet presAssocID="{2453CD92-FF5B-4E9B-801F-79DD99F169C7}" presName="vert2" presStyleCnt="0"/>
      <dgm:spPr/>
    </dgm:pt>
    <dgm:pt modelId="{8714E4B3-0C5D-4D0F-B43C-9FD3B061E700}" type="pres">
      <dgm:prSet presAssocID="{291C17B6-8FF9-4E12-BD26-AA87F2A3EE0A}" presName="horz3" presStyleCnt="0"/>
      <dgm:spPr/>
    </dgm:pt>
    <dgm:pt modelId="{1705B288-B3D3-4B7D-9FB6-839A515ABF37}" type="pres">
      <dgm:prSet presAssocID="{291C17B6-8FF9-4E12-BD26-AA87F2A3EE0A}" presName="horzSpace3" presStyleCnt="0"/>
      <dgm:spPr/>
    </dgm:pt>
    <dgm:pt modelId="{2E4C18B7-E0CF-4998-B0AE-118C99876D15}" type="pres">
      <dgm:prSet presAssocID="{291C17B6-8FF9-4E12-BD26-AA87F2A3EE0A}" presName="tx3" presStyleLbl="revTx" presStyleIdx="5" presStyleCnt="7" custLinFactNeighborX="52704" custLinFactNeighborY="-251"/>
      <dgm:spPr/>
      <dgm:t>
        <a:bodyPr/>
        <a:lstStyle/>
        <a:p>
          <a:endParaRPr lang="en-US"/>
        </a:p>
      </dgm:t>
    </dgm:pt>
    <dgm:pt modelId="{F105C14E-EC8A-4665-8DCD-3D9E821D61F6}" type="pres">
      <dgm:prSet presAssocID="{291C17B6-8FF9-4E12-BD26-AA87F2A3EE0A}" presName="vert3" presStyleCnt="0"/>
      <dgm:spPr/>
    </dgm:pt>
    <dgm:pt modelId="{1EE0D6D9-99E9-4D49-86CF-91C64BF588AE}" type="pres">
      <dgm:prSet presAssocID="{53A89698-10BB-4EC1-9318-EF032015EEDD}" presName="thinLine3" presStyleLbl="callout" presStyleIdx="2" presStyleCnt="4" custLinFactNeighborX="16782"/>
      <dgm:spPr/>
    </dgm:pt>
    <dgm:pt modelId="{6AA5F9F0-3084-457C-B77F-3011A78701E2}" type="pres">
      <dgm:prSet presAssocID="{BF8E873F-E3E7-401A-B1D2-66C8EA96B2EE}" presName="horz3" presStyleCnt="0"/>
      <dgm:spPr/>
    </dgm:pt>
    <dgm:pt modelId="{8D63CC8B-B226-49E8-8641-3122745F9441}" type="pres">
      <dgm:prSet presAssocID="{BF8E873F-E3E7-401A-B1D2-66C8EA96B2EE}" presName="horzSpace3" presStyleCnt="0"/>
      <dgm:spPr/>
    </dgm:pt>
    <dgm:pt modelId="{426EC39E-9EDE-40ED-B733-E1889365E972}" type="pres">
      <dgm:prSet presAssocID="{BF8E873F-E3E7-401A-B1D2-66C8EA96B2EE}" presName="tx3" presStyleLbl="revTx" presStyleIdx="6" presStyleCnt="7" custLinFactNeighborX="22335"/>
      <dgm:spPr/>
      <dgm:t>
        <a:bodyPr/>
        <a:lstStyle/>
        <a:p>
          <a:endParaRPr lang="en-US"/>
        </a:p>
      </dgm:t>
    </dgm:pt>
    <dgm:pt modelId="{306C53EA-370C-4BE0-A934-7E6015121C77}" type="pres">
      <dgm:prSet presAssocID="{BF8E873F-E3E7-401A-B1D2-66C8EA96B2EE}" presName="vert3" presStyleCnt="0"/>
      <dgm:spPr/>
    </dgm:pt>
    <dgm:pt modelId="{8B7260D9-8D25-42F0-AC87-8BC9C9902B9F}" type="pres">
      <dgm:prSet presAssocID="{2453CD92-FF5B-4E9B-801F-79DD99F169C7}" presName="thinLine2b" presStyleLbl="callout" presStyleIdx="3" presStyleCnt="4"/>
      <dgm:spPr/>
    </dgm:pt>
    <dgm:pt modelId="{E176A485-33EB-435E-AD1D-04B0963985DE}" type="pres">
      <dgm:prSet presAssocID="{2453CD92-FF5B-4E9B-801F-79DD99F169C7}" presName="vertSpace2b" presStyleCnt="0"/>
      <dgm:spPr/>
    </dgm:pt>
  </dgm:ptLst>
  <dgm:cxnLst>
    <dgm:cxn modelId="{096B288C-5CE2-479A-A616-799FDBFEF129}" type="presOf" srcId="{88D7FD42-B95B-4A35-A725-3D5A07C8527B}" destId="{474A75DC-4015-4471-B17E-F6E5CB0C9BC8}" srcOrd="0" destOrd="0" presId="urn:microsoft.com/office/officeart/2008/layout/LinedList"/>
    <dgm:cxn modelId="{7D441C09-978E-4ED6-AED4-77E89C31CEEC}" type="presOf" srcId="{BF8E873F-E3E7-401A-B1D2-66C8EA96B2EE}" destId="{426EC39E-9EDE-40ED-B733-E1889365E972}" srcOrd="0" destOrd="0" presId="urn:microsoft.com/office/officeart/2008/layout/LinedList"/>
    <dgm:cxn modelId="{521D0C3E-2CA0-42CE-B3FD-80C557D237AE}" type="presOf" srcId="{291C17B6-8FF9-4E12-BD26-AA87F2A3EE0A}" destId="{2E4C18B7-E0CF-4998-B0AE-118C99876D15}" srcOrd="0" destOrd="0" presId="urn:microsoft.com/office/officeart/2008/layout/LinedList"/>
    <dgm:cxn modelId="{C688DACA-8C1C-4A2D-92A5-1D238A4196D8}" type="presOf" srcId="{2453CD92-FF5B-4E9B-801F-79DD99F169C7}" destId="{3B623E3D-8BC8-4B04-B1CE-6B91BF5FD9A8}" srcOrd="0" destOrd="0" presId="urn:microsoft.com/office/officeart/2008/layout/LinedList"/>
    <dgm:cxn modelId="{270FFCA5-EEDB-4596-A587-5150F9552B9F}" srcId="{88D7FD42-B95B-4A35-A725-3D5A07C8527B}" destId="{E04E5039-C22F-42EE-9422-68401E45BF35}" srcOrd="1" destOrd="0" parTransId="{3293B30E-2B58-44CB-828D-31EB6482D0CF}" sibTransId="{8BFF5F8C-E971-4067-A1A0-3152141C5E46}"/>
    <dgm:cxn modelId="{E9169AD0-4048-4493-8E4D-06540B89156D}" srcId="{966065B6-47A1-4C43-AD34-ABB80BC35D4D}" destId="{5E9B8433-124C-4ECD-88B6-D69CEC8B82EF}" srcOrd="0" destOrd="0" parTransId="{CEDD032B-CD92-46DB-90ED-79782B5FFDC2}" sibTransId="{3284ABB8-558C-480B-A304-B262FC31A0E3}"/>
    <dgm:cxn modelId="{6B55AC5D-1198-42C7-8E70-B53F86C48E82}" srcId="{2453CD92-FF5B-4E9B-801F-79DD99F169C7}" destId="{BF8E873F-E3E7-401A-B1D2-66C8EA96B2EE}" srcOrd="1" destOrd="0" parTransId="{6C3DC18E-479B-4F1D-A981-8411DE8BDB78}" sibTransId="{C0A5FD6E-2FDC-4BEF-8EB5-67CF8A59E0B1}"/>
    <dgm:cxn modelId="{FFD5EE4F-829B-4497-900D-07ACA7DB30CE}" type="presOf" srcId="{5E9B8433-124C-4ECD-88B6-D69CEC8B82EF}" destId="{E7179748-6C20-44EA-BE05-9606111297FA}" srcOrd="0" destOrd="0" presId="urn:microsoft.com/office/officeart/2008/layout/LinedList"/>
    <dgm:cxn modelId="{F569B0AB-233D-44E4-A661-694E13234ABC}" type="presOf" srcId="{11D270FB-7FEC-486D-9E17-72D35A0E336C}" destId="{B7B92D40-D3BE-458D-918E-99C0FE9F91A3}" srcOrd="0" destOrd="0" presId="urn:microsoft.com/office/officeart/2008/layout/LinedList"/>
    <dgm:cxn modelId="{0CA9CB7B-A269-47D3-BB7F-E0EE52BD6E0C}" type="presOf" srcId="{966065B6-47A1-4C43-AD34-ABB80BC35D4D}" destId="{762F45DC-BB15-4C4D-99BC-5221EB23A60B}" srcOrd="0" destOrd="0" presId="urn:microsoft.com/office/officeart/2008/layout/LinedList"/>
    <dgm:cxn modelId="{7A912217-390A-42FC-ADE3-BDE612808FE7}" type="presOf" srcId="{E04E5039-C22F-42EE-9422-68401E45BF35}" destId="{E69FF207-E710-42E5-95D0-6E6634D36BDD}" srcOrd="0" destOrd="0" presId="urn:microsoft.com/office/officeart/2008/layout/LinedList"/>
    <dgm:cxn modelId="{374BCB7B-0CEE-4E9D-988D-AC0343ED3C27}" srcId="{2453CD92-FF5B-4E9B-801F-79DD99F169C7}" destId="{291C17B6-8FF9-4E12-BD26-AA87F2A3EE0A}" srcOrd="0" destOrd="0" parTransId="{190D8010-8472-4A83-B3CE-F9E5B9170C2F}" sibTransId="{53A89698-10BB-4EC1-9318-EF032015EEDD}"/>
    <dgm:cxn modelId="{66CBEDEF-56EC-48C4-A75A-F3565F52217E}" srcId="{5E9B8433-124C-4ECD-88B6-D69CEC8B82EF}" destId="{2453CD92-FF5B-4E9B-801F-79DD99F169C7}" srcOrd="1" destOrd="0" parTransId="{55A4F7F5-43CC-43C2-A697-1EEFEB62C692}" sibTransId="{63C34488-4F3F-4352-BBF3-B47B8455B8FF}"/>
    <dgm:cxn modelId="{60266600-3A85-4A03-BB95-1459F3A86612}" srcId="{5E9B8433-124C-4ECD-88B6-D69CEC8B82EF}" destId="{88D7FD42-B95B-4A35-A725-3D5A07C8527B}" srcOrd="0" destOrd="0" parTransId="{83C51F05-E02F-420A-849D-5BFE66AD4BD8}" sibTransId="{92D94714-EEF2-4DD5-BC7B-F779931332AF}"/>
    <dgm:cxn modelId="{B147137E-4315-4249-9F1D-7FE0869BEFBD}" srcId="{88D7FD42-B95B-4A35-A725-3D5A07C8527B}" destId="{11D270FB-7FEC-486D-9E17-72D35A0E336C}" srcOrd="0" destOrd="0" parTransId="{719B0A90-8688-41ED-8593-8B74961E9AB2}" sibTransId="{C5B5716C-3A10-47FA-A008-AD8A620DA003}"/>
    <dgm:cxn modelId="{049A6057-2C74-4E72-AF02-34FDA1110D51}" type="presParOf" srcId="{762F45DC-BB15-4C4D-99BC-5221EB23A60B}" destId="{1ACA0702-708D-46D5-B9B8-B91DB89CFF82}" srcOrd="0" destOrd="0" presId="urn:microsoft.com/office/officeart/2008/layout/LinedList"/>
    <dgm:cxn modelId="{A24D66A7-4AF4-4DE7-A486-2492566C49AA}" type="presParOf" srcId="{762F45DC-BB15-4C4D-99BC-5221EB23A60B}" destId="{E277E1CB-64AC-4841-8C12-FEB34A4DF206}" srcOrd="1" destOrd="0" presId="urn:microsoft.com/office/officeart/2008/layout/LinedList"/>
    <dgm:cxn modelId="{E201490A-F0C7-4E91-AB75-1AA2DB376F02}" type="presParOf" srcId="{E277E1CB-64AC-4841-8C12-FEB34A4DF206}" destId="{E7179748-6C20-44EA-BE05-9606111297FA}" srcOrd="0" destOrd="0" presId="urn:microsoft.com/office/officeart/2008/layout/LinedList"/>
    <dgm:cxn modelId="{7C9E7F40-904F-4AB1-AB95-F9296EDDFBA7}" type="presParOf" srcId="{E277E1CB-64AC-4841-8C12-FEB34A4DF206}" destId="{759F6CAC-638E-4B51-BF59-6E0442B8C1BA}" srcOrd="1" destOrd="0" presId="urn:microsoft.com/office/officeart/2008/layout/LinedList"/>
    <dgm:cxn modelId="{14D755A6-B949-4D03-A0C1-2A3317EA72EB}" type="presParOf" srcId="{759F6CAC-638E-4B51-BF59-6E0442B8C1BA}" destId="{F443893A-ECB1-4B79-869C-1681B28E69D7}" srcOrd="0" destOrd="0" presId="urn:microsoft.com/office/officeart/2008/layout/LinedList"/>
    <dgm:cxn modelId="{BD52A37B-562B-42C8-9399-7BBE5D8BA371}" type="presParOf" srcId="{759F6CAC-638E-4B51-BF59-6E0442B8C1BA}" destId="{C036816C-F27F-4F92-A3C8-887C772EC888}" srcOrd="1" destOrd="0" presId="urn:microsoft.com/office/officeart/2008/layout/LinedList"/>
    <dgm:cxn modelId="{4FE1C329-8302-4A03-B152-659D5A3B4C52}" type="presParOf" srcId="{C036816C-F27F-4F92-A3C8-887C772EC888}" destId="{65E5E6C8-FA8B-4A97-A389-25EDF6857DCB}" srcOrd="0" destOrd="0" presId="urn:microsoft.com/office/officeart/2008/layout/LinedList"/>
    <dgm:cxn modelId="{4C4CC391-D228-4A1A-B4D1-E8D6E40AA047}" type="presParOf" srcId="{C036816C-F27F-4F92-A3C8-887C772EC888}" destId="{474A75DC-4015-4471-B17E-F6E5CB0C9BC8}" srcOrd="1" destOrd="0" presId="urn:microsoft.com/office/officeart/2008/layout/LinedList"/>
    <dgm:cxn modelId="{3724EC33-D17B-45FC-84E9-5729F44970EE}" type="presParOf" srcId="{C036816C-F27F-4F92-A3C8-887C772EC888}" destId="{AD392675-4D5C-47A9-AA98-233CAF66DC4E}" srcOrd="2" destOrd="0" presId="urn:microsoft.com/office/officeart/2008/layout/LinedList"/>
    <dgm:cxn modelId="{09001A15-D0C5-45EE-9EEC-4B3A6BDC409E}" type="presParOf" srcId="{AD392675-4D5C-47A9-AA98-233CAF66DC4E}" destId="{6C7D067B-D744-4933-8BA7-26CA1F2BBEB9}" srcOrd="0" destOrd="0" presId="urn:microsoft.com/office/officeart/2008/layout/LinedList"/>
    <dgm:cxn modelId="{F4A9CA65-B2F0-4E98-A13F-DB40065D92C4}" type="presParOf" srcId="{6C7D067B-D744-4933-8BA7-26CA1F2BBEB9}" destId="{54A54E31-5DF1-40D7-A336-37EE247E520E}" srcOrd="0" destOrd="0" presId="urn:microsoft.com/office/officeart/2008/layout/LinedList"/>
    <dgm:cxn modelId="{0D8DF19A-6C52-472D-BD19-B3CD4CDF2157}" type="presParOf" srcId="{6C7D067B-D744-4933-8BA7-26CA1F2BBEB9}" destId="{B7B92D40-D3BE-458D-918E-99C0FE9F91A3}" srcOrd="1" destOrd="0" presId="urn:microsoft.com/office/officeart/2008/layout/LinedList"/>
    <dgm:cxn modelId="{FF64FA10-D76A-4E1E-927C-B35CF781B4A7}" type="presParOf" srcId="{6C7D067B-D744-4933-8BA7-26CA1F2BBEB9}" destId="{3E411F7C-C731-4F29-83F0-805E7AAE6777}" srcOrd="2" destOrd="0" presId="urn:microsoft.com/office/officeart/2008/layout/LinedList"/>
    <dgm:cxn modelId="{8B904A84-6E1B-4EDD-89A6-7071873DE842}" type="presParOf" srcId="{AD392675-4D5C-47A9-AA98-233CAF66DC4E}" destId="{86AEE589-0133-42BE-8A61-2B66D30BDAB2}" srcOrd="1" destOrd="0" presId="urn:microsoft.com/office/officeart/2008/layout/LinedList"/>
    <dgm:cxn modelId="{607B22D0-0603-44D6-AFA7-948534AD2FCF}" type="presParOf" srcId="{AD392675-4D5C-47A9-AA98-233CAF66DC4E}" destId="{1B71C154-38AB-45FB-9EF9-0686CAED6E17}" srcOrd="2" destOrd="0" presId="urn:microsoft.com/office/officeart/2008/layout/LinedList"/>
    <dgm:cxn modelId="{31C1497A-B7FA-402F-B323-DC49FFF58928}" type="presParOf" srcId="{1B71C154-38AB-45FB-9EF9-0686CAED6E17}" destId="{1F84922B-6ABE-4F8A-9DE7-73503C147EBF}" srcOrd="0" destOrd="0" presId="urn:microsoft.com/office/officeart/2008/layout/LinedList"/>
    <dgm:cxn modelId="{4CBF55FB-D2AA-48EF-8D3E-7F6F9F272484}" type="presParOf" srcId="{1B71C154-38AB-45FB-9EF9-0686CAED6E17}" destId="{E69FF207-E710-42E5-95D0-6E6634D36BDD}" srcOrd="1" destOrd="0" presId="urn:microsoft.com/office/officeart/2008/layout/LinedList"/>
    <dgm:cxn modelId="{1701C871-449C-419A-8DB8-DF810924B8F8}" type="presParOf" srcId="{1B71C154-38AB-45FB-9EF9-0686CAED6E17}" destId="{41472050-70CA-4D7C-BF77-4943B67EAE01}" srcOrd="2" destOrd="0" presId="urn:microsoft.com/office/officeart/2008/layout/LinedList"/>
    <dgm:cxn modelId="{D4B2F648-343C-41B7-A173-310A5087F55B}" type="presParOf" srcId="{759F6CAC-638E-4B51-BF59-6E0442B8C1BA}" destId="{739E09DA-D940-4A9F-922F-3053F7DB166A}" srcOrd="2" destOrd="0" presId="urn:microsoft.com/office/officeart/2008/layout/LinedList"/>
    <dgm:cxn modelId="{845174DA-7500-4B72-ABCE-F98F07B49DC7}" type="presParOf" srcId="{759F6CAC-638E-4B51-BF59-6E0442B8C1BA}" destId="{F4D3C96D-95D3-49AB-B157-62EC11FC58EE}" srcOrd="3" destOrd="0" presId="urn:microsoft.com/office/officeart/2008/layout/LinedList"/>
    <dgm:cxn modelId="{741FF8D2-ADDE-420F-AC91-D0DD62EDFCED}" type="presParOf" srcId="{759F6CAC-638E-4B51-BF59-6E0442B8C1BA}" destId="{50CBAE9A-D752-4120-97FA-2660AF37B87A}" srcOrd="4" destOrd="0" presId="urn:microsoft.com/office/officeart/2008/layout/LinedList"/>
    <dgm:cxn modelId="{2E7F5D40-44B8-421D-B77D-002293770DF2}" type="presParOf" srcId="{50CBAE9A-D752-4120-97FA-2660AF37B87A}" destId="{A7052AB6-A1BC-4179-BCA6-9EA56E7D58B2}" srcOrd="0" destOrd="0" presId="urn:microsoft.com/office/officeart/2008/layout/LinedList"/>
    <dgm:cxn modelId="{CBC808CA-F0A6-43F3-8B64-436D743222EF}" type="presParOf" srcId="{50CBAE9A-D752-4120-97FA-2660AF37B87A}" destId="{3B623E3D-8BC8-4B04-B1CE-6B91BF5FD9A8}" srcOrd="1" destOrd="0" presId="urn:microsoft.com/office/officeart/2008/layout/LinedList"/>
    <dgm:cxn modelId="{AD6A5DD6-4526-49A9-AA51-DC066A560DD6}" type="presParOf" srcId="{50CBAE9A-D752-4120-97FA-2660AF37B87A}" destId="{80448ADF-7099-425E-9A31-75FCF8DF9837}" srcOrd="2" destOrd="0" presId="urn:microsoft.com/office/officeart/2008/layout/LinedList"/>
    <dgm:cxn modelId="{22654315-651F-4C40-8B34-1ABD06A4DDEC}" type="presParOf" srcId="{80448ADF-7099-425E-9A31-75FCF8DF9837}" destId="{8714E4B3-0C5D-4D0F-B43C-9FD3B061E700}" srcOrd="0" destOrd="0" presId="urn:microsoft.com/office/officeart/2008/layout/LinedList"/>
    <dgm:cxn modelId="{8FAE5F14-0865-415A-9427-18F82FE3F3CD}" type="presParOf" srcId="{8714E4B3-0C5D-4D0F-B43C-9FD3B061E700}" destId="{1705B288-B3D3-4B7D-9FB6-839A515ABF37}" srcOrd="0" destOrd="0" presId="urn:microsoft.com/office/officeart/2008/layout/LinedList"/>
    <dgm:cxn modelId="{4B223A3F-A3D1-46F6-BBBD-A416752F9E36}" type="presParOf" srcId="{8714E4B3-0C5D-4D0F-B43C-9FD3B061E700}" destId="{2E4C18B7-E0CF-4998-B0AE-118C99876D15}" srcOrd="1" destOrd="0" presId="urn:microsoft.com/office/officeart/2008/layout/LinedList"/>
    <dgm:cxn modelId="{D21E1224-00D9-4DAD-9C32-6C25D328BFE6}" type="presParOf" srcId="{8714E4B3-0C5D-4D0F-B43C-9FD3B061E700}" destId="{F105C14E-EC8A-4665-8DCD-3D9E821D61F6}" srcOrd="2" destOrd="0" presId="urn:microsoft.com/office/officeart/2008/layout/LinedList"/>
    <dgm:cxn modelId="{46526FA9-F74C-4830-B1C4-6684053FDA13}" type="presParOf" srcId="{80448ADF-7099-425E-9A31-75FCF8DF9837}" destId="{1EE0D6D9-99E9-4D49-86CF-91C64BF588AE}" srcOrd="1" destOrd="0" presId="urn:microsoft.com/office/officeart/2008/layout/LinedList"/>
    <dgm:cxn modelId="{483362B3-211F-4E8F-9E35-4FED95CFB49E}" type="presParOf" srcId="{80448ADF-7099-425E-9A31-75FCF8DF9837}" destId="{6AA5F9F0-3084-457C-B77F-3011A78701E2}" srcOrd="2" destOrd="0" presId="urn:microsoft.com/office/officeart/2008/layout/LinedList"/>
    <dgm:cxn modelId="{6131DA87-21E3-4D54-8F82-16DC7D094804}" type="presParOf" srcId="{6AA5F9F0-3084-457C-B77F-3011A78701E2}" destId="{8D63CC8B-B226-49E8-8641-3122745F9441}" srcOrd="0" destOrd="0" presId="urn:microsoft.com/office/officeart/2008/layout/LinedList"/>
    <dgm:cxn modelId="{B4363F1D-EEA6-4C29-BB4F-890EB0B0204A}" type="presParOf" srcId="{6AA5F9F0-3084-457C-B77F-3011A78701E2}" destId="{426EC39E-9EDE-40ED-B733-E1889365E972}" srcOrd="1" destOrd="0" presId="urn:microsoft.com/office/officeart/2008/layout/LinedList"/>
    <dgm:cxn modelId="{D062006F-076A-4BF3-9A62-52207754EA3E}" type="presParOf" srcId="{6AA5F9F0-3084-457C-B77F-3011A78701E2}" destId="{306C53EA-370C-4BE0-A934-7E6015121C77}" srcOrd="2" destOrd="0" presId="urn:microsoft.com/office/officeart/2008/layout/LinedList"/>
    <dgm:cxn modelId="{31330B94-7751-4C08-953C-9E06360A5793}" type="presParOf" srcId="{759F6CAC-638E-4B51-BF59-6E0442B8C1BA}" destId="{8B7260D9-8D25-42F0-AC87-8BC9C9902B9F}" srcOrd="5" destOrd="0" presId="urn:microsoft.com/office/officeart/2008/layout/LinedList"/>
    <dgm:cxn modelId="{59EFC494-5078-4935-91B6-37B1692467A9}" type="presParOf" srcId="{759F6CAC-638E-4B51-BF59-6E0442B8C1BA}" destId="{E176A485-33EB-435E-AD1D-04B0963985DE}" srcOrd="6" destOrd="0" presId="urn:microsoft.com/office/officeart/2008/layout/LinedList"/>
  </dgm:cxnLst>
  <dgm:bg>
    <a:solidFill>
      <a:schemeClr val="bg1"/>
    </a:solidFill>
    <a:effectLst>
      <a:outerShdw blurRad="149987" dist="250190" dir="8460000" algn="ctr" rotWithShape="0">
        <a:srgbClr val="000000">
          <a:alpha val="28000"/>
        </a:srgb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352CA4-4F9A-401C-8D65-F03CBFF45A0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93AC7C-A0A3-45ED-A351-5AD92041D5A6}">
      <dgm:prSet phldrT="[Text]" custT="1"/>
      <dgm:spPr/>
      <dgm:t>
        <a:bodyPr/>
        <a:lstStyle/>
        <a:p>
          <a:r>
            <a:rPr lang="en-US" sz="18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"car payments"</a:t>
          </a:r>
        </a:p>
      </dgm:t>
    </dgm:pt>
    <dgm:pt modelId="{EE32364C-D075-4807-8EA0-7F8587D689F9}" type="parTrans" cxnId="{1CAAEE45-81E0-47B5-9ED0-0D400CAF85E3}">
      <dgm:prSet/>
      <dgm:spPr/>
      <dgm:t>
        <a:bodyPr/>
        <a:lstStyle/>
        <a:p>
          <a:endParaRPr lang="en-US"/>
        </a:p>
      </dgm:t>
    </dgm:pt>
    <dgm:pt modelId="{C2206447-15AE-4D86-B674-06EF1A1CDE4B}" type="sibTrans" cxnId="{1CAAEE45-81E0-47B5-9ED0-0D400CAF85E3}">
      <dgm:prSet/>
      <dgm:spPr/>
      <dgm:t>
        <a:bodyPr/>
        <a:lstStyle/>
        <a:p>
          <a:endParaRPr lang="en-US"/>
        </a:p>
      </dgm:t>
    </dgm:pt>
    <dgm:pt modelId="{69D822A8-0611-4702-82BB-69D5DF7A7914}">
      <dgm:prSet phldrT="[Text]"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"I am consolidating Credit Cards and my remaining </a:t>
          </a:r>
          <a:r>
            <a:rPr lang="en-US" sz="1800" b="1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to lower my monthly payments by $400."</a:t>
          </a:r>
        </a:p>
      </dgm:t>
    </dgm:pt>
    <dgm:pt modelId="{211F7C44-4785-48EC-B84C-FC12F2DEDE64}" type="parTrans" cxnId="{92482743-3A53-4872-8330-4DE12D5DC37A}">
      <dgm:prSet/>
      <dgm:spPr/>
      <dgm:t>
        <a:bodyPr/>
        <a:lstStyle/>
        <a:p>
          <a:endParaRPr lang="en-US"/>
        </a:p>
      </dgm:t>
    </dgm:pt>
    <dgm:pt modelId="{05036ED3-CAAE-406C-ABF7-F43DBA3F1544}" type="sibTrans" cxnId="{92482743-3A53-4872-8330-4DE12D5DC37A}">
      <dgm:prSet/>
      <dgm:spPr/>
      <dgm:t>
        <a:bodyPr/>
        <a:lstStyle/>
        <a:p>
          <a:endParaRPr lang="en-US"/>
        </a:p>
      </dgm:t>
    </dgm:pt>
    <dgm:pt modelId="{1D285BB9-9318-49D8-A622-5F6B7C566DB8}">
      <dgm:prSet phldrT="[Text]"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"I am trying to get out of a high </a:t>
          </a:r>
          <a:r>
            <a:rPr lang="en-US" sz="1800" b="1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. So I can afford to live comfortable."</a:t>
          </a:r>
        </a:p>
      </dgm:t>
    </dgm:pt>
    <dgm:pt modelId="{D0D7053A-D93D-4096-B4CC-B467E3BE4788}" type="parTrans" cxnId="{EEF85D4A-6CC8-41C2-981C-D448D207C0B6}">
      <dgm:prSet/>
      <dgm:spPr/>
      <dgm:t>
        <a:bodyPr/>
        <a:lstStyle/>
        <a:p>
          <a:endParaRPr lang="en-US"/>
        </a:p>
      </dgm:t>
    </dgm:pt>
    <dgm:pt modelId="{9D54570E-7C0C-449F-B88A-977B135877CB}" type="sibTrans" cxnId="{EEF85D4A-6CC8-41C2-981C-D448D207C0B6}">
      <dgm:prSet/>
      <dgm:spPr/>
      <dgm:t>
        <a:bodyPr/>
        <a:lstStyle/>
        <a:p>
          <a:endParaRPr lang="en-US"/>
        </a:p>
      </dgm:t>
    </dgm:pt>
    <dgm:pt modelId="{A2478CFA-49AD-46A5-A93D-52A54B918DEB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"My rent is low, </a:t>
          </a:r>
          <a:r>
            <a:rPr lang="en-US" sz="1800" b="1" dirty="0">
              <a:solidFill>
                <a:srgbClr val="FF0000"/>
              </a:solidFill>
              <a:latin typeface="+mn-lt"/>
              <a:cs typeface="Arial" pitchFamily="34" charset="0"/>
            </a:rPr>
            <a:t>no</a:t>
          </a:r>
          <a:r>
            <a:rPr lang="en-US" sz="1800" b="1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</a:t>
          </a:r>
          <a:r>
            <a:rPr lang="en-US" sz="1800" b="1" dirty="0">
              <a:solidFill>
                <a:srgbClr val="0033CC"/>
              </a:solidFill>
              <a:latin typeface="+mn-lt"/>
              <a:cs typeface="Arial" pitchFamily="34" charset="0"/>
            </a:rPr>
            <a:t>car payments</a:t>
          </a:r>
          <a:r>
            <a:rPr lang="en-US" sz="1800" b="1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</a:t>
          </a:r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- low insurance."</a:t>
          </a:r>
        </a:p>
      </dgm:t>
    </dgm:pt>
    <dgm:pt modelId="{FC9D5FB6-DFC2-4C26-BA38-A4CB1CC237A0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"These funds will be used to purchase a reliable vehicle to replace my husband's car. I have already paid off two </a:t>
          </a:r>
          <a:r>
            <a:rPr lang="en-US" sz="1800" b="0" dirty="0" err="1">
              <a:solidFill>
                <a:sysClr val="windowText" lastClr="000000"/>
              </a:solidFill>
              <a:latin typeface="+mn-lt"/>
              <a:cs typeface="Arial" pitchFamily="34" charset="0"/>
            </a:rPr>
            <a:t>infiniti</a:t>
          </a:r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G35s since I started at my job over 9 years ago and currently have </a:t>
          </a:r>
          <a:r>
            <a:rPr lang="en-US" sz="1800" b="1" dirty="0">
              <a:solidFill>
                <a:srgbClr val="FF0000"/>
              </a:solidFill>
              <a:latin typeface="+mn-lt"/>
              <a:cs typeface="Arial" pitchFamily="34" charset="0"/>
            </a:rPr>
            <a:t>no </a:t>
          </a:r>
          <a:r>
            <a:rPr lang="en-US" sz="1800" b="1" dirty="0">
              <a:solidFill>
                <a:srgbClr val="0033CC"/>
              </a:solidFill>
              <a:latin typeface="+mn-lt"/>
              <a:cs typeface="Arial" pitchFamily="34" charset="0"/>
            </a:rPr>
            <a:t>car payment</a:t>
          </a:r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."</a:t>
          </a:r>
        </a:p>
      </dgm:t>
    </dgm:pt>
    <dgm:pt modelId="{E6B25B74-9F7F-492C-9200-7DCC13619BA9}">
      <dgm:prSet phldrT="[Text]" custT="1"/>
      <dgm:spPr/>
      <dgm:t>
        <a:bodyPr/>
        <a:lstStyle/>
        <a:p>
          <a:r>
            <a:rPr lang="en-US" sz="1800" b="1" dirty="0">
              <a:solidFill>
                <a:sysClr val="windowText" lastClr="000000"/>
              </a:solidFill>
            </a:rPr>
            <a:t>"no car payments"</a:t>
          </a:r>
        </a:p>
      </dgm:t>
    </dgm:pt>
    <dgm:pt modelId="{4EBB331C-A621-4B60-997B-9C3C29FD3019}" type="sibTrans" cxnId="{53572C34-CA9F-41AB-B0C6-459E12753E8B}">
      <dgm:prSet/>
      <dgm:spPr/>
      <dgm:t>
        <a:bodyPr/>
        <a:lstStyle/>
        <a:p>
          <a:endParaRPr lang="en-US"/>
        </a:p>
      </dgm:t>
    </dgm:pt>
    <dgm:pt modelId="{F16EBC4F-2A38-428C-B944-28027F365F72}" type="parTrans" cxnId="{53572C34-CA9F-41AB-B0C6-459E12753E8B}">
      <dgm:prSet/>
      <dgm:spPr/>
      <dgm:t>
        <a:bodyPr/>
        <a:lstStyle/>
        <a:p>
          <a:endParaRPr lang="en-US"/>
        </a:p>
      </dgm:t>
    </dgm:pt>
    <dgm:pt modelId="{8BA424C0-1D80-44F8-9D46-C02D800A4BF2}" type="sibTrans" cxnId="{CF13C0AB-2816-482C-8E8D-D283A69D0E3D}">
      <dgm:prSet/>
      <dgm:spPr/>
      <dgm:t>
        <a:bodyPr/>
        <a:lstStyle/>
        <a:p>
          <a:endParaRPr lang="en-US"/>
        </a:p>
      </dgm:t>
    </dgm:pt>
    <dgm:pt modelId="{870F7B7B-A7F2-4C54-875A-512802B122EE}" type="parTrans" cxnId="{CF13C0AB-2816-482C-8E8D-D283A69D0E3D}">
      <dgm:prSet/>
      <dgm:spPr/>
      <dgm:t>
        <a:bodyPr/>
        <a:lstStyle/>
        <a:p>
          <a:endParaRPr lang="en-US"/>
        </a:p>
      </dgm:t>
    </dgm:pt>
    <dgm:pt modelId="{5C83F859-F3D1-4426-89E9-A7FABD082B7D}" type="sibTrans" cxnId="{D7442077-2E4C-46A5-B277-F4EA412CFD09}">
      <dgm:prSet/>
      <dgm:spPr/>
      <dgm:t>
        <a:bodyPr/>
        <a:lstStyle/>
        <a:p>
          <a:endParaRPr lang="en-US"/>
        </a:p>
      </dgm:t>
    </dgm:pt>
    <dgm:pt modelId="{0BE892A7-021A-4F13-9B1A-A4D1A79C38E1}" type="parTrans" cxnId="{D7442077-2E4C-46A5-B277-F4EA412CFD09}">
      <dgm:prSet/>
      <dgm:spPr/>
      <dgm:t>
        <a:bodyPr/>
        <a:lstStyle/>
        <a:p>
          <a:endParaRPr lang="en-US"/>
        </a:p>
      </dgm:t>
    </dgm:pt>
    <dgm:pt modelId="{0D7E7F79-CDA6-4BF3-9683-4A438D61A2C1}" type="pres">
      <dgm:prSet presAssocID="{4A352CA4-4F9A-401C-8D65-F03CBFF45A0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3484F0A-D80B-4FEB-BDA6-D08BF71F7575}" type="pres">
      <dgm:prSet presAssocID="{1B93AC7C-A0A3-45ED-A351-5AD92041D5A6}" presName="thickLine" presStyleLbl="alignNode1" presStyleIdx="0" presStyleCnt="2"/>
      <dgm:spPr>
        <a:ln>
          <a:solidFill>
            <a:srgbClr val="1F335B"/>
          </a:solidFill>
        </a:ln>
      </dgm:spPr>
      <dgm:t>
        <a:bodyPr/>
        <a:lstStyle/>
        <a:p>
          <a:endParaRPr lang="en-US"/>
        </a:p>
      </dgm:t>
    </dgm:pt>
    <dgm:pt modelId="{8F029811-453E-4FD8-B562-A11A2DFA22FB}" type="pres">
      <dgm:prSet presAssocID="{1B93AC7C-A0A3-45ED-A351-5AD92041D5A6}" presName="horz1" presStyleCnt="0"/>
      <dgm:spPr/>
    </dgm:pt>
    <dgm:pt modelId="{0F9B4D70-B6CA-4F4E-B141-7B38A073DC66}" type="pres">
      <dgm:prSet presAssocID="{1B93AC7C-A0A3-45ED-A351-5AD92041D5A6}" presName="tx1" presStyleLbl="revTx" presStyleIdx="0" presStyleCnt="6" custScaleX="171499"/>
      <dgm:spPr/>
      <dgm:t>
        <a:bodyPr/>
        <a:lstStyle/>
        <a:p>
          <a:endParaRPr lang="en-US"/>
        </a:p>
      </dgm:t>
    </dgm:pt>
    <dgm:pt modelId="{245744A5-1097-4531-923D-A987D3284971}" type="pres">
      <dgm:prSet presAssocID="{1B93AC7C-A0A3-45ED-A351-5AD92041D5A6}" presName="vert1" presStyleCnt="0"/>
      <dgm:spPr/>
    </dgm:pt>
    <dgm:pt modelId="{97C3CD73-815E-4E1C-B9D0-B101ACFA977D}" type="pres">
      <dgm:prSet presAssocID="{69D822A8-0611-4702-82BB-69D5DF7A7914}" presName="vertSpace2a" presStyleCnt="0"/>
      <dgm:spPr/>
    </dgm:pt>
    <dgm:pt modelId="{4066F1A1-C4DB-4632-9B8E-6F0B99E279C8}" type="pres">
      <dgm:prSet presAssocID="{69D822A8-0611-4702-82BB-69D5DF7A7914}" presName="horz2" presStyleCnt="0"/>
      <dgm:spPr/>
    </dgm:pt>
    <dgm:pt modelId="{D446E937-CD68-45E5-AEBA-E9F7D0C94323}" type="pres">
      <dgm:prSet presAssocID="{69D822A8-0611-4702-82BB-69D5DF7A7914}" presName="horzSpace2" presStyleCnt="0"/>
      <dgm:spPr/>
    </dgm:pt>
    <dgm:pt modelId="{7D31C62A-B430-4620-9ED6-F54C8CDE3B93}" type="pres">
      <dgm:prSet presAssocID="{69D822A8-0611-4702-82BB-69D5DF7A7914}" presName="tx2" presStyleLbl="revTx" presStyleIdx="1" presStyleCnt="6"/>
      <dgm:spPr/>
      <dgm:t>
        <a:bodyPr/>
        <a:lstStyle/>
        <a:p>
          <a:endParaRPr lang="en-US"/>
        </a:p>
      </dgm:t>
    </dgm:pt>
    <dgm:pt modelId="{BBCD8C36-5168-433A-AFC0-5FDCA42B09E9}" type="pres">
      <dgm:prSet presAssocID="{69D822A8-0611-4702-82BB-69D5DF7A7914}" presName="vert2" presStyleCnt="0"/>
      <dgm:spPr/>
    </dgm:pt>
    <dgm:pt modelId="{C3A47E10-DD9B-4724-9D73-BA4483669C6D}" type="pres">
      <dgm:prSet presAssocID="{69D822A8-0611-4702-82BB-69D5DF7A7914}" presName="thinLine2b" presStyleLbl="callout" presStyleIdx="0" presStyleCnt="4"/>
      <dgm:spPr/>
    </dgm:pt>
    <dgm:pt modelId="{E657EF69-EACE-4F9C-8481-E7963C617148}" type="pres">
      <dgm:prSet presAssocID="{69D822A8-0611-4702-82BB-69D5DF7A7914}" presName="vertSpace2b" presStyleCnt="0"/>
      <dgm:spPr/>
    </dgm:pt>
    <dgm:pt modelId="{B99079E2-974E-493D-B205-C5BF9D1F9E02}" type="pres">
      <dgm:prSet presAssocID="{1D285BB9-9318-49D8-A622-5F6B7C566DB8}" presName="horz2" presStyleCnt="0"/>
      <dgm:spPr/>
    </dgm:pt>
    <dgm:pt modelId="{07894D3A-327B-4466-A415-B99074C1F146}" type="pres">
      <dgm:prSet presAssocID="{1D285BB9-9318-49D8-A622-5F6B7C566DB8}" presName="horzSpace2" presStyleCnt="0"/>
      <dgm:spPr/>
    </dgm:pt>
    <dgm:pt modelId="{D1C53D35-7444-4F41-B81D-5AA1079CE74B}" type="pres">
      <dgm:prSet presAssocID="{1D285BB9-9318-49D8-A622-5F6B7C566DB8}" presName="tx2" presStyleLbl="revTx" presStyleIdx="2" presStyleCnt="6" custScaleY="65715"/>
      <dgm:spPr/>
      <dgm:t>
        <a:bodyPr/>
        <a:lstStyle/>
        <a:p>
          <a:endParaRPr lang="en-US"/>
        </a:p>
      </dgm:t>
    </dgm:pt>
    <dgm:pt modelId="{8168B77A-B928-4371-8CC3-0CCA94D2C053}" type="pres">
      <dgm:prSet presAssocID="{1D285BB9-9318-49D8-A622-5F6B7C566DB8}" presName="vert2" presStyleCnt="0"/>
      <dgm:spPr/>
    </dgm:pt>
    <dgm:pt modelId="{75F22CE5-C4B8-4201-84E0-493CD9EA6A96}" type="pres">
      <dgm:prSet presAssocID="{1D285BB9-9318-49D8-A622-5F6B7C566DB8}" presName="thinLine2b" presStyleLbl="callout" presStyleIdx="1" presStyleCnt="4"/>
      <dgm:spPr/>
    </dgm:pt>
    <dgm:pt modelId="{4DDDA591-DEED-4973-A843-9C7143F2B322}" type="pres">
      <dgm:prSet presAssocID="{1D285BB9-9318-49D8-A622-5F6B7C566DB8}" presName="vertSpace2b" presStyleCnt="0"/>
      <dgm:spPr/>
    </dgm:pt>
    <dgm:pt modelId="{CBE7D0DC-F369-45C6-A1B2-09AAF3D5FCFE}" type="pres">
      <dgm:prSet presAssocID="{E6B25B74-9F7F-492C-9200-7DCC13619BA9}" presName="thickLine" presStyleLbl="alignNode1" presStyleIdx="1" presStyleCnt="2"/>
      <dgm:spPr/>
    </dgm:pt>
    <dgm:pt modelId="{4B5142CF-4152-4E0E-BE6D-C12F40FBEB4C}" type="pres">
      <dgm:prSet presAssocID="{E6B25B74-9F7F-492C-9200-7DCC13619BA9}" presName="horz1" presStyleCnt="0"/>
      <dgm:spPr/>
    </dgm:pt>
    <dgm:pt modelId="{154FB336-BBF6-4596-86DE-8DD338F0B2AA}" type="pres">
      <dgm:prSet presAssocID="{E6B25B74-9F7F-492C-9200-7DCC13619BA9}" presName="tx1" presStyleLbl="revTx" presStyleIdx="3" presStyleCnt="6" custScaleX="165307"/>
      <dgm:spPr/>
      <dgm:t>
        <a:bodyPr/>
        <a:lstStyle/>
        <a:p>
          <a:endParaRPr lang="en-US"/>
        </a:p>
      </dgm:t>
    </dgm:pt>
    <dgm:pt modelId="{BD51762C-9C0D-4659-BABF-5C9917C63D8D}" type="pres">
      <dgm:prSet presAssocID="{E6B25B74-9F7F-492C-9200-7DCC13619BA9}" presName="vert1" presStyleCnt="0"/>
      <dgm:spPr/>
    </dgm:pt>
    <dgm:pt modelId="{5AA7D78F-837D-41FA-ABA3-CA1B01E85D5D}" type="pres">
      <dgm:prSet presAssocID="{FC9D5FB6-DFC2-4C26-BA38-A4CB1CC237A0}" presName="vertSpace2a" presStyleCnt="0"/>
      <dgm:spPr/>
    </dgm:pt>
    <dgm:pt modelId="{49B14BC3-B82E-4F60-8538-CB66E5ACA6E4}" type="pres">
      <dgm:prSet presAssocID="{FC9D5FB6-DFC2-4C26-BA38-A4CB1CC237A0}" presName="horz2" presStyleCnt="0"/>
      <dgm:spPr/>
    </dgm:pt>
    <dgm:pt modelId="{334F9F3A-AA9E-4135-8689-12FC02FF8AF1}" type="pres">
      <dgm:prSet presAssocID="{FC9D5FB6-DFC2-4C26-BA38-A4CB1CC237A0}" presName="horzSpace2" presStyleCnt="0"/>
      <dgm:spPr/>
    </dgm:pt>
    <dgm:pt modelId="{75A8EC91-0339-4AF3-BC4C-E36A345A0EFD}" type="pres">
      <dgm:prSet presAssocID="{FC9D5FB6-DFC2-4C26-BA38-A4CB1CC237A0}" presName="tx2" presStyleLbl="revTx" presStyleIdx="4" presStyleCnt="6"/>
      <dgm:spPr/>
      <dgm:t>
        <a:bodyPr/>
        <a:lstStyle/>
        <a:p>
          <a:endParaRPr lang="en-US"/>
        </a:p>
      </dgm:t>
    </dgm:pt>
    <dgm:pt modelId="{080A06AF-D13A-4A2C-B663-3C6124E1A723}" type="pres">
      <dgm:prSet presAssocID="{FC9D5FB6-DFC2-4C26-BA38-A4CB1CC237A0}" presName="vert2" presStyleCnt="0"/>
      <dgm:spPr/>
    </dgm:pt>
    <dgm:pt modelId="{C16D3463-FFD0-463F-B57D-E7DB327D90F0}" type="pres">
      <dgm:prSet presAssocID="{FC9D5FB6-DFC2-4C26-BA38-A4CB1CC237A0}" presName="thinLine2b" presStyleLbl="callout" presStyleIdx="2" presStyleCnt="4" custLinFactNeighborX="182" custLinFactNeighborY="36937"/>
      <dgm:spPr/>
    </dgm:pt>
    <dgm:pt modelId="{0DB61F70-EB7C-4418-9C36-70E90E8DC532}" type="pres">
      <dgm:prSet presAssocID="{FC9D5FB6-DFC2-4C26-BA38-A4CB1CC237A0}" presName="vertSpace2b" presStyleCnt="0"/>
      <dgm:spPr/>
    </dgm:pt>
    <dgm:pt modelId="{F45E2572-257C-4696-9EAF-0E0F0C816A32}" type="pres">
      <dgm:prSet presAssocID="{A2478CFA-49AD-46A5-A93D-52A54B918DEB}" presName="horz2" presStyleCnt="0"/>
      <dgm:spPr/>
    </dgm:pt>
    <dgm:pt modelId="{2F0DF78F-C4EA-4705-BED6-235DB5632F1E}" type="pres">
      <dgm:prSet presAssocID="{A2478CFA-49AD-46A5-A93D-52A54B918DEB}" presName="horzSpace2" presStyleCnt="0"/>
      <dgm:spPr/>
    </dgm:pt>
    <dgm:pt modelId="{1F1A28C5-F282-4116-BAA4-95B7C9ABED79}" type="pres">
      <dgm:prSet presAssocID="{A2478CFA-49AD-46A5-A93D-52A54B918DEB}" presName="tx2" presStyleLbl="revTx" presStyleIdx="5" presStyleCnt="6" custScaleY="29948"/>
      <dgm:spPr/>
      <dgm:t>
        <a:bodyPr/>
        <a:lstStyle/>
        <a:p>
          <a:endParaRPr lang="en-US"/>
        </a:p>
      </dgm:t>
    </dgm:pt>
    <dgm:pt modelId="{8089C16E-C327-4FB3-82C5-D6A5D5E8CC2F}" type="pres">
      <dgm:prSet presAssocID="{A2478CFA-49AD-46A5-A93D-52A54B918DEB}" presName="vert2" presStyleCnt="0"/>
      <dgm:spPr/>
    </dgm:pt>
    <dgm:pt modelId="{A7FAC4D5-3D70-4302-B668-2B473300239C}" type="pres">
      <dgm:prSet presAssocID="{A2478CFA-49AD-46A5-A93D-52A54B918DEB}" presName="thinLine2b" presStyleLbl="callout" presStyleIdx="3" presStyleCnt="4"/>
      <dgm:spPr/>
    </dgm:pt>
    <dgm:pt modelId="{20B2D459-4F25-4ABF-B56D-ABA0594A079A}" type="pres">
      <dgm:prSet presAssocID="{A2478CFA-49AD-46A5-A93D-52A54B918DEB}" presName="vertSpace2b" presStyleCnt="0"/>
      <dgm:spPr/>
    </dgm:pt>
  </dgm:ptLst>
  <dgm:cxnLst>
    <dgm:cxn modelId="{2687BF4A-EA8E-4409-9881-626C25E1623C}" type="presOf" srcId="{E6B25B74-9F7F-492C-9200-7DCC13619BA9}" destId="{154FB336-BBF6-4596-86DE-8DD338F0B2AA}" srcOrd="0" destOrd="0" presId="urn:microsoft.com/office/officeart/2008/layout/LinedList"/>
    <dgm:cxn modelId="{53572C34-CA9F-41AB-B0C6-459E12753E8B}" srcId="{4A352CA4-4F9A-401C-8D65-F03CBFF45A0F}" destId="{E6B25B74-9F7F-492C-9200-7DCC13619BA9}" srcOrd="1" destOrd="0" parTransId="{F16EBC4F-2A38-428C-B944-28027F365F72}" sibTransId="{4EBB331C-A621-4B60-997B-9C3C29FD3019}"/>
    <dgm:cxn modelId="{86DC8FFD-A5AE-4C86-9836-DEC3DDA53CDD}" type="presOf" srcId="{4A352CA4-4F9A-401C-8D65-F03CBFF45A0F}" destId="{0D7E7F79-CDA6-4BF3-9683-4A438D61A2C1}" srcOrd="0" destOrd="0" presId="urn:microsoft.com/office/officeart/2008/layout/LinedList"/>
    <dgm:cxn modelId="{A0F0AF3E-92D4-4F00-8B45-F62A9021A87D}" type="presOf" srcId="{1D285BB9-9318-49D8-A622-5F6B7C566DB8}" destId="{D1C53D35-7444-4F41-B81D-5AA1079CE74B}" srcOrd="0" destOrd="0" presId="urn:microsoft.com/office/officeart/2008/layout/LinedList"/>
    <dgm:cxn modelId="{92482743-3A53-4872-8330-4DE12D5DC37A}" srcId="{1B93AC7C-A0A3-45ED-A351-5AD92041D5A6}" destId="{69D822A8-0611-4702-82BB-69D5DF7A7914}" srcOrd="0" destOrd="0" parTransId="{211F7C44-4785-48EC-B84C-FC12F2DEDE64}" sibTransId="{05036ED3-CAAE-406C-ABF7-F43DBA3F1544}"/>
    <dgm:cxn modelId="{EEF85D4A-6CC8-41C2-981C-D448D207C0B6}" srcId="{1B93AC7C-A0A3-45ED-A351-5AD92041D5A6}" destId="{1D285BB9-9318-49D8-A622-5F6B7C566DB8}" srcOrd="1" destOrd="0" parTransId="{D0D7053A-D93D-4096-B4CC-B467E3BE4788}" sibTransId="{9D54570E-7C0C-449F-B88A-977B135877CB}"/>
    <dgm:cxn modelId="{CF13C0AB-2816-482C-8E8D-D283A69D0E3D}" srcId="{E6B25B74-9F7F-492C-9200-7DCC13619BA9}" destId="{A2478CFA-49AD-46A5-A93D-52A54B918DEB}" srcOrd="1" destOrd="0" parTransId="{870F7B7B-A7F2-4C54-875A-512802B122EE}" sibTransId="{8BA424C0-1D80-44F8-9D46-C02D800A4BF2}"/>
    <dgm:cxn modelId="{A92754F0-5EF2-4E1C-95EF-1B3BCA6646D2}" type="presOf" srcId="{A2478CFA-49AD-46A5-A93D-52A54B918DEB}" destId="{1F1A28C5-F282-4116-BAA4-95B7C9ABED79}" srcOrd="0" destOrd="0" presId="urn:microsoft.com/office/officeart/2008/layout/LinedList"/>
    <dgm:cxn modelId="{12FB4255-A36F-4754-9C5B-2CB8FCB522F8}" type="presOf" srcId="{FC9D5FB6-DFC2-4C26-BA38-A4CB1CC237A0}" destId="{75A8EC91-0339-4AF3-BC4C-E36A345A0EFD}" srcOrd="0" destOrd="0" presId="urn:microsoft.com/office/officeart/2008/layout/LinedList"/>
    <dgm:cxn modelId="{CB1142AC-7860-45DF-A824-699A89E34BCB}" type="presOf" srcId="{1B93AC7C-A0A3-45ED-A351-5AD92041D5A6}" destId="{0F9B4D70-B6CA-4F4E-B141-7B38A073DC66}" srcOrd="0" destOrd="0" presId="urn:microsoft.com/office/officeart/2008/layout/LinedList"/>
    <dgm:cxn modelId="{D7442077-2E4C-46A5-B277-F4EA412CFD09}" srcId="{E6B25B74-9F7F-492C-9200-7DCC13619BA9}" destId="{FC9D5FB6-DFC2-4C26-BA38-A4CB1CC237A0}" srcOrd="0" destOrd="0" parTransId="{0BE892A7-021A-4F13-9B1A-A4D1A79C38E1}" sibTransId="{5C83F859-F3D1-4426-89E9-A7FABD082B7D}"/>
    <dgm:cxn modelId="{B0B2FD95-623A-467F-9A61-48CC83EDB5E4}" type="presOf" srcId="{69D822A8-0611-4702-82BB-69D5DF7A7914}" destId="{7D31C62A-B430-4620-9ED6-F54C8CDE3B93}" srcOrd="0" destOrd="0" presId="urn:microsoft.com/office/officeart/2008/layout/LinedList"/>
    <dgm:cxn modelId="{1CAAEE45-81E0-47B5-9ED0-0D400CAF85E3}" srcId="{4A352CA4-4F9A-401C-8D65-F03CBFF45A0F}" destId="{1B93AC7C-A0A3-45ED-A351-5AD92041D5A6}" srcOrd="0" destOrd="0" parTransId="{EE32364C-D075-4807-8EA0-7F8587D689F9}" sibTransId="{C2206447-15AE-4D86-B674-06EF1A1CDE4B}"/>
    <dgm:cxn modelId="{EDECF3A2-1F85-4E3F-8070-FDF1AD10E8CD}" type="presParOf" srcId="{0D7E7F79-CDA6-4BF3-9683-4A438D61A2C1}" destId="{93484F0A-D80B-4FEB-BDA6-D08BF71F7575}" srcOrd="0" destOrd="0" presId="urn:microsoft.com/office/officeart/2008/layout/LinedList"/>
    <dgm:cxn modelId="{34BED6AA-FC58-4ECD-BEEB-4D543414C181}" type="presParOf" srcId="{0D7E7F79-CDA6-4BF3-9683-4A438D61A2C1}" destId="{8F029811-453E-4FD8-B562-A11A2DFA22FB}" srcOrd="1" destOrd="0" presId="urn:microsoft.com/office/officeart/2008/layout/LinedList"/>
    <dgm:cxn modelId="{8633A564-2021-4A87-BDFB-21499E0E6689}" type="presParOf" srcId="{8F029811-453E-4FD8-B562-A11A2DFA22FB}" destId="{0F9B4D70-B6CA-4F4E-B141-7B38A073DC66}" srcOrd="0" destOrd="0" presId="urn:microsoft.com/office/officeart/2008/layout/LinedList"/>
    <dgm:cxn modelId="{69982088-9683-4C01-9D7D-25979F87DEC8}" type="presParOf" srcId="{8F029811-453E-4FD8-B562-A11A2DFA22FB}" destId="{245744A5-1097-4531-923D-A987D3284971}" srcOrd="1" destOrd="0" presId="urn:microsoft.com/office/officeart/2008/layout/LinedList"/>
    <dgm:cxn modelId="{3D5CF414-8C40-457E-A03F-9C5D024299A0}" type="presParOf" srcId="{245744A5-1097-4531-923D-A987D3284971}" destId="{97C3CD73-815E-4E1C-B9D0-B101ACFA977D}" srcOrd="0" destOrd="0" presId="urn:microsoft.com/office/officeart/2008/layout/LinedList"/>
    <dgm:cxn modelId="{B105631E-693C-4944-B3F2-A5C2C51930E2}" type="presParOf" srcId="{245744A5-1097-4531-923D-A987D3284971}" destId="{4066F1A1-C4DB-4632-9B8E-6F0B99E279C8}" srcOrd="1" destOrd="0" presId="urn:microsoft.com/office/officeart/2008/layout/LinedList"/>
    <dgm:cxn modelId="{63A1650A-C999-4A10-837D-84B04044B8E7}" type="presParOf" srcId="{4066F1A1-C4DB-4632-9B8E-6F0B99E279C8}" destId="{D446E937-CD68-45E5-AEBA-E9F7D0C94323}" srcOrd="0" destOrd="0" presId="urn:microsoft.com/office/officeart/2008/layout/LinedList"/>
    <dgm:cxn modelId="{E0E44511-CE3A-4973-95D7-8DDC5B96CAC0}" type="presParOf" srcId="{4066F1A1-C4DB-4632-9B8E-6F0B99E279C8}" destId="{7D31C62A-B430-4620-9ED6-F54C8CDE3B93}" srcOrd="1" destOrd="0" presId="urn:microsoft.com/office/officeart/2008/layout/LinedList"/>
    <dgm:cxn modelId="{A76C9E5B-27CF-42C2-80B9-EDAC8CEC8B09}" type="presParOf" srcId="{4066F1A1-C4DB-4632-9B8E-6F0B99E279C8}" destId="{BBCD8C36-5168-433A-AFC0-5FDCA42B09E9}" srcOrd="2" destOrd="0" presId="urn:microsoft.com/office/officeart/2008/layout/LinedList"/>
    <dgm:cxn modelId="{3427831F-0306-4493-80A9-68EABC2EA94A}" type="presParOf" srcId="{245744A5-1097-4531-923D-A987D3284971}" destId="{C3A47E10-DD9B-4724-9D73-BA4483669C6D}" srcOrd="2" destOrd="0" presId="urn:microsoft.com/office/officeart/2008/layout/LinedList"/>
    <dgm:cxn modelId="{1D4842CE-5E37-4EB1-B412-8FF92F94623D}" type="presParOf" srcId="{245744A5-1097-4531-923D-A987D3284971}" destId="{E657EF69-EACE-4F9C-8481-E7963C617148}" srcOrd="3" destOrd="0" presId="urn:microsoft.com/office/officeart/2008/layout/LinedList"/>
    <dgm:cxn modelId="{ECF560BC-40A1-4014-8786-7F2701F4BF8A}" type="presParOf" srcId="{245744A5-1097-4531-923D-A987D3284971}" destId="{B99079E2-974E-493D-B205-C5BF9D1F9E02}" srcOrd="4" destOrd="0" presId="urn:microsoft.com/office/officeart/2008/layout/LinedList"/>
    <dgm:cxn modelId="{08A8F1ED-CFEC-49F4-9044-084541CE3191}" type="presParOf" srcId="{B99079E2-974E-493D-B205-C5BF9D1F9E02}" destId="{07894D3A-327B-4466-A415-B99074C1F146}" srcOrd="0" destOrd="0" presId="urn:microsoft.com/office/officeart/2008/layout/LinedList"/>
    <dgm:cxn modelId="{5DFFB0E3-C8B9-4566-B01F-3A182A825C86}" type="presParOf" srcId="{B99079E2-974E-493D-B205-C5BF9D1F9E02}" destId="{D1C53D35-7444-4F41-B81D-5AA1079CE74B}" srcOrd="1" destOrd="0" presId="urn:microsoft.com/office/officeart/2008/layout/LinedList"/>
    <dgm:cxn modelId="{2060F267-6C8D-45C0-9D09-178F9524CAAB}" type="presParOf" srcId="{B99079E2-974E-493D-B205-C5BF9D1F9E02}" destId="{8168B77A-B928-4371-8CC3-0CCA94D2C053}" srcOrd="2" destOrd="0" presId="urn:microsoft.com/office/officeart/2008/layout/LinedList"/>
    <dgm:cxn modelId="{6534BEF0-44F5-42D5-BAEA-3CEFB8A437C1}" type="presParOf" srcId="{245744A5-1097-4531-923D-A987D3284971}" destId="{75F22CE5-C4B8-4201-84E0-493CD9EA6A96}" srcOrd="5" destOrd="0" presId="urn:microsoft.com/office/officeart/2008/layout/LinedList"/>
    <dgm:cxn modelId="{5CC341EC-4388-48CC-9A6E-4346D69B278C}" type="presParOf" srcId="{245744A5-1097-4531-923D-A987D3284971}" destId="{4DDDA591-DEED-4973-A843-9C7143F2B322}" srcOrd="6" destOrd="0" presId="urn:microsoft.com/office/officeart/2008/layout/LinedList"/>
    <dgm:cxn modelId="{6D7CA381-BE26-4E5E-80C8-C48A635E462F}" type="presParOf" srcId="{0D7E7F79-CDA6-4BF3-9683-4A438D61A2C1}" destId="{CBE7D0DC-F369-45C6-A1B2-09AAF3D5FCFE}" srcOrd="2" destOrd="0" presId="urn:microsoft.com/office/officeart/2008/layout/LinedList"/>
    <dgm:cxn modelId="{6A3C85CD-25CA-4EBD-BE33-932E517662AC}" type="presParOf" srcId="{0D7E7F79-CDA6-4BF3-9683-4A438D61A2C1}" destId="{4B5142CF-4152-4E0E-BE6D-C12F40FBEB4C}" srcOrd="3" destOrd="0" presId="urn:microsoft.com/office/officeart/2008/layout/LinedList"/>
    <dgm:cxn modelId="{26EB858D-5818-4463-88FF-B6BE687D5B89}" type="presParOf" srcId="{4B5142CF-4152-4E0E-BE6D-C12F40FBEB4C}" destId="{154FB336-BBF6-4596-86DE-8DD338F0B2AA}" srcOrd="0" destOrd="0" presId="urn:microsoft.com/office/officeart/2008/layout/LinedList"/>
    <dgm:cxn modelId="{6E61D577-51A0-4BB8-988D-FDCF66324242}" type="presParOf" srcId="{4B5142CF-4152-4E0E-BE6D-C12F40FBEB4C}" destId="{BD51762C-9C0D-4659-BABF-5C9917C63D8D}" srcOrd="1" destOrd="0" presId="urn:microsoft.com/office/officeart/2008/layout/LinedList"/>
    <dgm:cxn modelId="{46D6141F-1885-437E-A25F-91B7F69099AE}" type="presParOf" srcId="{BD51762C-9C0D-4659-BABF-5C9917C63D8D}" destId="{5AA7D78F-837D-41FA-ABA3-CA1B01E85D5D}" srcOrd="0" destOrd="0" presId="urn:microsoft.com/office/officeart/2008/layout/LinedList"/>
    <dgm:cxn modelId="{680BE5CF-AD1B-4F01-8082-448369928759}" type="presParOf" srcId="{BD51762C-9C0D-4659-BABF-5C9917C63D8D}" destId="{49B14BC3-B82E-4F60-8538-CB66E5ACA6E4}" srcOrd="1" destOrd="0" presId="urn:microsoft.com/office/officeart/2008/layout/LinedList"/>
    <dgm:cxn modelId="{92EFDD7F-1094-435D-BDB9-DA868E7636FE}" type="presParOf" srcId="{49B14BC3-B82E-4F60-8538-CB66E5ACA6E4}" destId="{334F9F3A-AA9E-4135-8689-12FC02FF8AF1}" srcOrd="0" destOrd="0" presId="urn:microsoft.com/office/officeart/2008/layout/LinedList"/>
    <dgm:cxn modelId="{815A3D97-663A-4850-AD35-C434B12FC957}" type="presParOf" srcId="{49B14BC3-B82E-4F60-8538-CB66E5ACA6E4}" destId="{75A8EC91-0339-4AF3-BC4C-E36A345A0EFD}" srcOrd="1" destOrd="0" presId="urn:microsoft.com/office/officeart/2008/layout/LinedList"/>
    <dgm:cxn modelId="{9F69C362-B1AD-445C-968E-9CBD48ECF11F}" type="presParOf" srcId="{49B14BC3-B82E-4F60-8538-CB66E5ACA6E4}" destId="{080A06AF-D13A-4A2C-B663-3C6124E1A723}" srcOrd="2" destOrd="0" presId="urn:microsoft.com/office/officeart/2008/layout/LinedList"/>
    <dgm:cxn modelId="{014EDEE0-693C-4487-8CF5-D7E636F07013}" type="presParOf" srcId="{BD51762C-9C0D-4659-BABF-5C9917C63D8D}" destId="{C16D3463-FFD0-463F-B57D-E7DB327D90F0}" srcOrd="2" destOrd="0" presId="urn:microsoft.com/office/officeart/2008/layout/LinedList"/>
    <dgm:cxn modelId="{E548D6B8-151A-4C32-AFB6-831A05527324}" type="presParOf" srcId="{BD51762C-9C0D-4659-BABF-5C9917C63D8D}" destId="{0DB61F70-EB7C-4418-9C36-70E90E8DC532}" srcOrd="3" destOrd="0" presId="urn:microsoft.com/office/officeart/2008/layout/LinedList"/>
    <dgm:cxn modelId="{72EFE3CB-060E-4B7A-BA7B-B4C121F35A69}" type="presParOf" srcId="{BD51762C-9C0D-4659-BABF-5C9917C63D8D}" destId="{F45E2572-257C-4696-9EAF-0E0F0C816A32}" srcOrd="4" destOrd="0" presId="urn:microsoft.com/office/officeart/2008/layout/LinedList"/>
    <dgm:cxn modelId="{8634418A-37D4-4059-AD37-64C6DEBC08EE}" type="presParOf" srcId="{F45E2572-257C-4696-9EAF-0E0F0C816A32}" destId="{2F0DF78F-C4EA-4705-BED6-235DB5632F1E}" srcOrd="0" destOrd="0" presId="urn:microsoft.com/office/officeart/2008/layout/LinedList"/>
    <dgm:cxn modelId="{077E74AA-A127-4BDE-BBA0-CD8E7FDCB5B5}" type="presParOf" srcId="{F45E2572-257C-4696-9EAF-0E0F0C816A32}" destId="{1F1A28C5-F282-4116-BAA4-95B7C9ABED79}" srcOrd="1" destOrd="0" presId="urn:microsoft.com/office/officeart/2008/layout/LinedList"/>
    <dgm:cxn modelId="{27B05E0D-BE52-4236-87F6-1A2869079CA7}" type="presParOf" srcId="{F45E2572-257C-4696-9EAF-0E0F0C816A32}" destId="{8089C16E-C327-4FB3-82C5-D6A5D5E8CC2F}" srcOrd="2" destOrd="0" presId="urn:microsoft.com/office/officeart/2008/layout/LinedList"/>
    <dgm:cxn modelId="{FEFD3F29-B13A-47E6-A847-879E51B9A717}" type="presParOf" srcId="{BD51762C-9C0D-4659-BABF-5C9917C63D8D}" destId="{A7FAC4D5-3D70-4302-B668-2B473300239C}" srcOrd="5" destOrd="0" presId="urn:microsoft.com/office/officeart/2008/layout/LinedList"/>
    <dgm:cxn modelId="{C9201871-98EE-4320-B41F-1DB1200E7B78}" type="presParOf" srcId="{BD51762C-9C0D-4659-BABF-5C9917C63D8D}" destId="{20B2D459-4F25-4ABF-B56D-ABA0594A079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352CA4-4F9A-401C-8D65-F03CBFF45A0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93AC7C-A0A3-45ED-A351-5AD92041D5A6}">
      <dgm:prSet phldrT="[Text]" custT="1"/>
      <dgm:spPr/>
      <dgm:t>
        <a:bodyPr/>
        <a:lstStyle/>
        <a:p>
          <a:r>
            <a:rPr lang="en-US" sz="18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"car payments"</a:t>
          </a:r>
        </a:p>
      </dgm:t>
    </dgm:pt>
    <dgm:pt modelId="{EE32364C-D075-4807-8EA0-7F8587D689F9}" type="parTrans" cxnId="{1CAAEE45-81E0-47B5-9ED0-0D400CAF85E3}">
      <dgm:prSet/>
      <dgm:spPr/>
      <dgm:t>
        <a:bodyPr/>
        <a:lstStyle/>
        <a:p>
          <a:endParaRPr lang="en-US"/>
        </a:p>
      </dgm:t>
    </dgm:pt>
    <dgm:pt modelId="{C2206447-15AE-4D86-B674-06EF1A1CDE4B}" type="sibTrans" cxnId="{1CAAEE45-81E0-47B5-9ED0-0D400CAF85E3}">
      <dgm:prSet/>
      <dgm:spPr/>
      <dgm:t>
        <a:bodyPr/>
        <a:lstStyle/>
        <a:p>
          <a:endParaRPr lang="en-US"/>
        </a:p>
      </dgm:t>
    </dgm:pt>
    <dgm:pt modelId="{69D822A8-0611-4702-82BB-69D5DF7A7914}">
      <dgm:prSet phldrT="[Text]"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"I am consolidating Credit Cards and my remaining </a:t>
          </a:r>
          <a:r>
            <a:rPr lang="en-US" sz="1800" b="1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to lower my monthly payments by $400."</a:t>
          </a:r>
        </a:p>
      </dgm:t>
    </dgm:pt>
    <dgm:pt modelId="{211F7C44-4785-48EC-B84C-FC12F2DEDE64}" type="parTrans" cxnId="{92482743-3A53-4872-8330-4DE12D5DC37A}">
      <dgm:prSet/>
      <dgm:spPr/>
      <dgm:t>
        <a:bodyPr/>
        <a:lstStyle/>
        <a:p>
          <a:endParaRPr lang="en-US"/>
        </a:p>
      </dgm:t>
    </dgm:pt>
    <dgm:pt modelId="{05036ED3-CAAE-406C-ABF7-F43DBA3F1544}" type="sibTrans" cxnId="{92482743-3A53-4872-8330-4DE12D5DC37A}">
      <dgm:prSet/>
      <dgm:spPr/>
      <dgm:t>
        <a:bodyPr/>
        <a:lstStyle/>
        <a:p>
          <a:endParaRPr lang="en-US"/>
        </a:p>
      </dgm:t>
    </dgm:pt>
    <dgm:pt modelId="{1D285BB9-9318-49D8-A622-5F6B7C566DB8}">
      <dgm:prSet phldrT="[Text]"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"I am trying to get out of a high </a:t>
          </a:r>
          <a:r>
            <a:rPr lang="en-US" sz="1800" b="1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. So I can afford to live comfortable."</a:t>
          </a:r>
        </a:p>
      </dgm:t>
    </dgm:pt>
    <dgm:pt modelId="{D0D7053A-D93D-4096-B4CC-B467E3BE4788}" type="parTrans" cxnId="{EEF85D4A-6CC8-41C2-981C-D448D207C0B6}">
      <dgm:prSet/>
      <dgm:spPr/>
      <dgm:t>
        <a:bodyPr/>
        <a:lstStyle/>
        <a:p>
          <a:endParaRPr lang="en-US"/>
        </a:p>
      </dgm:t>
    </dgm:pt>
    <dgm:pt modelId="{9D54570E-7C0C-449F-B88A-977B135877CB}" type="sibTrans" cxnId="{EEF85D4A-6CC8-41C2-981C-D448D207C0B6}">
      <dgm:prSet/>
      <dgm:spPr/>
      <dgm:t>
        <a:bodyPr/>
        <a:lstStyle/>
        <a:p>
          <a:endParaRPr lang="en-US"/>
        </a:p>
      </dgm:t>
    </dgm:pt>
    <dgm:pt modelId="{A2478CFA-49AD-46A5-A93D-52A54B918DEB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"My rent is low, </a:t>
          </a:r>
          <a:r>
            <a:rPr lang="en-US" sz="1800" b="1" dirty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rPr>
            <a:t>no car payments </a:t>
          </a:r>
          <a:r>
            <a:rPr lang="en-US" sz="18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low insurance."</a:t>
          </a:r>
        </a:p>
      </dgm:t>
    </dgm:pt>
    <dgm:pt modelId="{FC9D5FB6-DFC2-4C26-BA38-A4CB1CC237A0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"These funds will be used to purchase a reliable </a:t>
          </a:r>
          <a:r>
            <a:rPr lang="en-US" sz="1800" b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vehicle. </a:t>
          </a:r>
          <a:r>
            <a:rPr lang="en-US" sz="18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 have already paid off two </a:t>
          </a:r>
          <a:r>
            <a:rPr lang="en-US" sz="1800" b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cars since </a:t>
          </a:r>
          <a:r>
            <a:rPr lang="en-US" sz="18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 started at my job over 9 years ago </a:t>
          </a:r>
          <a:r>
            <a:rPr lang="en-US" sz="1800" b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and currently </a:t>
          </a:r>
          <a:r>
            <a:rPr lang="en-US" sz="1800" b="1" dirty="0" smtClean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rPr>
            <a:t>don’t have any car payments</a:t>
          </a:r>
          <a:r>
            <a:rPr lang="en-US" sz="1800" b="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."</a:t>
          </a:r>
          <a:endParaRPr lang="en-US" sz="1800" b="0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B25B74-9F7F-492C-9200-7DCC13619BA9}">
      <dgm:prSet phldrT="[Text]" custT="1"/>
      <dgm:spPr/>
      <dgm:t>
        <a:bodyPr/>
        <a:lstStyle/>
        <a:p>
          <a:r>
            <a:rPr lang="en-US" sz="18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"no car payments"</a:t>
          </a:r>
        </a:p>
      </dgm:t>
    </dgm:pt>
    <dgm:pt modelId="{4EBB331C-A621-4B60-997B-9C3C29FD3019}" type="sibTrans" cxnId="{53572C34-CA9F-41AB-B0C6-459E12753E8B}">
      <dgm:prSet/>
      <dgm:spPr/>
      <dgm:t>
        <a:bodyPr/>
        <a:lstStyle/>
        <a:p>
          <a:endParaRPr lang="en-US"/>
        </a:p>
      </dgm:t>
    </dgm:pt>
    <dgm:pt modelId="{F16EBC4F-2A38-428C-B944-28027F365F72}" type="parTrans" cxnId="{53572C34-CA9F-41AB-B0C6-459E12753E8B}">
      <dgm:prSet/>
      <dgm:spPr/>
      <dgm:t>
        <a:bodyPr/>
        <a:lstStyle/>
        <a:p>
          <a:endParaRPr lang="en-US"/>
        </a:p>
      </dgm:t>
    </dgm:pt>
    <dgm:pt modelId="{8BA424C0-1D80-44F8-9D46-C02D800A4BF2}" type="sibTrans" cxnId="{CF13C0AB-2816-482C-8E8D-D283A69D0E3D}">
      <dgm:prSet/>
      <dgm:spPr/>
      <dgm:t>
        <a:bodyPr/>
        <a:lstStyle/>
        <a:p>
          <a:endParaRPr lang="en-US"/>
        </a:p>
      </dgm:t>
    </dgm:pt>
    <dgm:pt modelId="{870F7B7B-A7F2-4C54-875A-512802B122EE}" type="parTrans" cxnId="{CF13C0AB-2816-482C-8E8D-D283A69D0E3D}">
      <dgm:prSet/>
      <dgm:spPr/>
      <dgm:t>
        <a:bodyPr/>
        <a:lstStyle/>
        <a:p>
          <a:endParaRPr lang="en-US"/>
        </a:p>
      </dgm:t>
    </dgm:pt>
    <dgm:pt modelId="{5C83F859-F3D1-4426-89E9-A7FABD082B7D}" type="sibTrans" cxnId="{D7442077-2E4C-46A5-B277-F4EA412CFD09}">
      <dgm:prSet/>
      <dgm:spPr/>
      <dgm:t>
        <a:bodyPr/>
        <a:lstStyle/>
        <a:p>
          <a:endParaRPr lang="en-US"/>
        </a:p>
      </dgm:t>
    </dgm:pt>
    <dgm:pt modelId="{0BE892A7-021A-4F13-9B1A-A4D1A79C38E1}" type="parTrans" cxnId="{D7442077-2E4C-46A5-B277-F4EA412CFD09}">
      <dgm:prSet/>
      <dgm:spPr/>
      <dgm:t>
        <a:bodyPr/>
        <a:lstStyle/>
        <a:p>
          <a:endParaRPr lang="en-US"/>
        </a:p>
      </dgm:t>
    </dgm:pt>
    <dgm:pt modelId="{0D7E7F79-CDA6-4BF3-9683-4A438D61A2C1}" type="pres">
      <dgm:prSet presAssocID="{4A352CA4-4F9A-401C-8D65-F03CBFF45A0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3484F0A-D80B-4FEB-BDA6-D08BF71F7575}" type="pres">
      <dgm:prSet presAssocID="{1B93AC7C-A0A3-45ED-A351-5AD92041D5A6}" presName="thickLine" presStyleLbl="alignNode1" presStyleIdx="0" presStyleCnt="2"/>
      <dgm:spPr>
        <a:ln>
          <a:solidFill>
            <a:srgbClr val="1F335B"/>
          </a:solidFill>
        </a:ln>
      </dgm:spPr>
      <dgm:t>
        <a:bodyPr/>
        <a:lstStyle/>
        <a:p>
          <a:endParaRPr lang="en-US"/>
        </a:p>
      </dgm:t>
    </dgm:pt>
    <dgm:pt modelId="{8F029811-453E-4FD8-B562-A11A2DFA22FB}" type="pres">
      <dgm:prSet presAssocID="{1B93AC7C-A0A3-45ED-A351-5AD92041D5A6}" presName="horz1" presStyleCnt="0"/>
      <dgm:spPr/>
    </dgm:pt>
    <dgm:pt modelId="{0F9B4D70-B6CA-4F4E-B141-7B38A073DC66}" type="pres">
      <dgm:prSet presAssocID="{1B93AC7C-A0A3-45ED-A351-5AD92041D5A6}" presName="tx1" presStyleLbl="revTx" presStyleIdx="0" presStyleCnt="6" custScaleX="171499"/>
      <dgm:spPr/>
      <dgm:t>
        <a:bodyPr/>
        <a:lstStyle/>
        <a:p>
          <a:endParaRPr lang="en-US"/>
        </a:p>
      </dgm:t>
    </dgm:pt>
    <dgm:pt modelId="{245744A5-1097-4531-923D-A987D3284971}" type="pres">
      <dgm:prSet presAssocID="{1B93AC7C-A0A3-45ED-A351-5AD92041D5A6}" presName="vert1" presStyleCnt="0"/>
      <dgm:spPr/>
    </dgm:pt>
    <dgm:pt modelId="{97C3CD73-815E-4E1C-B9D0-B101ACFA977D}" type="pres">
      <dgm:prSet presAssocID="{69D822A8-0611-4702-82BB-69D5DF7A7914}" presName="vertSpace2a" presStyleCnt="0"/>
      <dgm:spPr/>
    </dgm:pt>
    <dgm:pt modelId="{4066F1A1-C4DB-4632-9B8E-6F0B99E279C8}" type="pres">
      <dgm:prSet presAssocID="{69D822A8-0611-4702-82BB-69D5DF7A7914}" presName="horz2" presStyleCnt="0"/>
      <dgm:spPr/>
    </dgm:pt>
    <dgm:pt modelId="{D446E937-CD68-45E5-AEBA-E9F7D0C94323}" type="pres">
      <dgm:prSet presAssocID="{69D822A8-0611-4702-82BB-69D5DF7A7914}" presName="horzSpace2" presStyleCnt="0"/>
      <dgm:spPr/>
    </dgm:pt>
    <dgm:pt modelId="{7D31C62A-B430-4620-9ED6-F54C8CDE3B93}" type="pres">
      <dgm:prSet presAssocID="{69D822A8-0611-4702-82BB-69D5DF7A7914}" presName="tx2" presStyleLbl="revTx" presStyleIdx="1" presStyleCnt="6"/>
      <dgm:spPr/>
      <dgm:t>
        <a:bodyPr/>
        <a:lstStyle/>
        <a:p>
          <a:endParaRPr lang="en-US"/>
        </a:p>
      </dgm:t>
    </dgm:pt>
    <dgm:pt modelId="{BBCD8C36-5168-433A-AFC0-5FDCA42B09E9}" type="pres">
      <dgm:prSet presAssocID="{69D822A8-0611-4702-82BB-69D5DF7A7914}" presName="vert2" presStyleCnt="0"/>
      <dgm:spPr/>
    </dgm:pt>
    <dgm:pt modelId="{C3A47E10-DD9B-4724-9D73-BA4483669C6D}" type="pres">
      <dgm:prSet presAssocID="{69D822A8-0611-4702-82BB-69D5DF7A7914}" presName="thinLine2b" presStyleLbl="callout" presStyleIdx="0" presStyleCnt="4"/>
      <dgm:spPr/>
    </dgm:pt>
    <dgm:pt modelId="{E657EF69-EACE-4F9C-8481-E7963C617148}" type="pres">
      <dgm:prSet presAssocID="{69D822A8-0611-4702-82BB-69D5DF7A7914}" presName="vertSpace2b" presStyleCnt="0"/>
      <dgm:spPr/>
    </dgm:pt>
    <dgm:pt modelId="{B99079E2-974E-493D-B205-C5BF9D1F9E02}" type="pres">
      <dgm:prSet presAssocID="{1D285BB9-9318-49D8-A622-5F6B7C566DB8}" presName="horz2" presStyleCnt="0"/>
      <dgm:spPr/>
    </dgm:pt>
    <dgm:pt modelId="{07894D3A-327B-4466-A415-B99074C1F146}" type="pres">
      <dgm:prSet presAssocID="{1D285BB9-9318-49D8-A622-5F6B7C566DB8}" presName="horzSpace2" presStyleCnt="0"/>
      <dgm:spPr/>
    </dgm:pt>
    <dgm:pt modelId="{D1C53D35-7444-4F41-B81D-5AA1079CE74B}" type="pres">
      <dgm:prSet presAssocID="{1D285BB9-9318-49D8-A622-5F6B7C566DB8}" presName="tx2" presStyleLbl="revTx" presStyleIdx="2" presStyleCnt="6" custScaleY="65715"/>
      <dgm:spPr/>
      <dgm:t>
        <a:bodyPr/>
        <a:lstStyle/>
        <a:p>
          <a:endParaRPr lang="en-US"/>
        </a:p>
      </dgm:t>
    </dgm:pt>
    <dgm:pt modelId="{8168B77A-B928-4371-8CC3-0CCA94D2C053}" type="pres">
      <dgm:prSet presAssocID="{1D285BB9-9318-49D8-A622-5F6B7C566DB8}" presName="vert2" presStyleCnt="0"/>
      <dgm:spPr/>
    </dgm:pt>
    <dgm:pt modelId="{75F22CE5-C4B8-4201-84E0-493CD9EA6A96}" type="pres">
      <dgm:prSet presAssocID="{1D285BB9-9318-49D8-A622-5F6B7C566DB8}" presName="thinLine2b" presStyleLbl="callout" presStyleIdx="1" presStyleCnt="4"/>
      <dgm:spPr/>
    </dgm:pt>
    <dgm:pt modelId="{4DDDA591-DEED-4973-A843-9C7143F2B322}" type="pres">
      <dgm:prSet presAssocID="{1D285BB9-9318-49D8-A622-5F6B7C566DB8}" presName="vertSpace2b" presStyleCnt="0"/>
      <dgm:spPr/>
    </dgm:pt>
    <dgm:pt modelId="{CBE7D0DC-F369-45C6-A1B2-09AAF3D5FCFE}" type="pres">
      <dgm:prSet presAssocID="{E6B25B74-9F7F-492C-9200-7DCC13619BA9}" presName="thickLine" presStyleLbl="alignNode1" presStyleIdx="1" presStyleCnt="2" custLinFactNeighborY="-3289"/>
      <dgm:spPr>
        <a:ln>
          <a:solidFill>
            <a:srgbClr val="1F335B"/>
          </a:solidFill>
        </a:ln>
      </dgm:spPr>
      <dgm:t>
        <a:bodyPr/>
        <a:lstStyle/>
        <a:p>
          <a:endParaRPr lang="en-US"/>
        </a:p>
      </dgm:t>
    </dgm:pt>
    <dgm:pt modelId="{4B5142CF-4152-4E0E-BE6D-C12F40FBEB4C}" type="pres">
      <dgm:prSet presAssocID="{E6B25B74-9F7F-492C-9200-7DCC13619BA9}" presName="horz1" presStyleCnt="0"/>
      <dgm:spPr/>
    </dgm:pt>
    <dgm:pt modelId="{154FB336-BBF6-4596-86DE-8DD338F0B2AA}" type="pres">
      <dgm:prSet presAssocID="{E6B25B74-9F7F-492C-9200-7DCC13619BA9}" presName="tx1" presStyleLbl="revTx" presStyleIdx="3" presStyleCnt="6" custScaleX="165307"/>
      <dgm:spPr/>
      <dgm:t>
        <a:bodyPr/>
        <a:lstStyle/>
        <a:p>
          <a:endParaRPr lang="en-US"/>
        </a:p>
      </dgm:t>
    </dgm:pt>
    <dgm:pt modelId="{BD51762C-9C0D-4659-BABF-5C9917C63D8D}" type="pres">
      <dgm:prSet presAssocID="{E6B25B74-9F7F-492C-9200-7DCC13619BA9}" presName="vert1" presStyleCnt="0"/>
      <dgm:spPr/>
    </dgm:pt>
    <dgm:pt modelId="{5AA7D78F-837D-41FA-ABA3-CA1B01E85D5D}" type="pres">
      <dgm:prSet presAssocID="{FC9D5FB6-DFC2-4C26-BA38-A4CB1CC237A0}" presName="vertSpace2a" presStyleCnt="0"/>
      <dgm:spPr/>
    </dgm:pt>
    <dgm:pt modelId="{49B14BC3-B82E-4F60-8538-CB66E5ACA6E4}" type="pres">
      <dgm:prSet presAssocID="{FC9D5FB6-DFC2-4C26-BA38-A4CB1CC237A0}" presName="horz2" presStyleCnt="0"/>
      <dgm:spPr/>
    </dgm:pt>
    <dgm:pt modelId="{334F9F3A-AA9E-4135-8689-12FC02FF8AF1}" type="pres">
      <dgm:prSet presAssocID="{FC9D5FB6-DFC2-4C26-BA38-A4CB1CC237A0}" presName="horzSpace2" presStyleCnt="0"/>
      <dgm:spPr/>
    </dgm:pt>
    <dgm:pt modelId="{75A8EC91-0339-4AF3-BC4C-E36A345A0EFD}" type="pres">
      <dgm:prSet presAssocID="{FC9D5FB6-DFC2-4C26-BA38-A4CB1CC237A0}" presName="tx2" presStyleLbl="revTx" presStyleIdx="4" presStyleCnt="6"/>
      <dgm:spPr/>
      <dgm:t>
        <a:bodyPr/>
        <a:lstStyle/>
        <a:p>
          <a:endParaRPr lang="en-US"/>
        </a:p>
      </dgm:t>
    </dgm:pt>
    <dgm:pt modelId="{080A06AF-D13A-4A2C-B663-3C6124E1A723}" type="pres">
      <dgm:prSet presAssocID="{FC9D5FB6-DFC2-4C26-BA38-A4CB1CC237A0}" presName="vert2" presStyleCnt="0"/>
      <dgm:spPr/>
    </dgm:pt>
    <dgm:pt modelId="{C16D3463-FFD0-463F-B57D-E7DB327D90F0}" type="pres">
      <dgm:prSet presAssocID="{FC9D5FB6-DFC2-4C26-BA38-A4CB1CC237A0}" presName="thinLine2b" presStyleLbl="callout" presStyleIdx="2" presStyleCnt="4" custLinFactY="-284725" custLinFactNeighborX="110" custLinFactNeighborY="-300000"/>
      <dgm:spPr/>
    </dgm:pt>
    <dgm:pt modelId="{0DB61F70-EB7C-4418-9C36-70E90E8DC532}" type="pres">
      <dgm:prSet presAssocID="{FC9D5FB6-DFC2-4C26-BA38-A4CB1CC237A0}" presName="vertSpace2b" presStyleCnt="0"/>
      <dgm:spPr/>
    </dgm:pt>
    <dgm:pt modelId="{F45E2572-257C-4696-9EAF-0E0F0C816A32}" type="pres">
      <dgm:prSet presAssocID="{A2478CFA-49AD-46A5-A93D-52A54B918DEB}" presName="horz2" presStyleCnt="0"/>
      <dgm:spPr/>
    </dgm:pt>
    <dgm:pt modelId="{2F0DF78F-C4EA-4705-BED6-235DB5632F1E}" type="pres">
      <dgm:prSet presAssocID="{A2478CFA-49AD-46A5-A93D-52A54B918DEB}" presName="horzSpace2" presStyleCnt="0"/>
      <dgm:spPr/>
    </dgm:pt>
    <dgm:pt modelId="{1F1A28C5-F282-4116-BAA4-95B7C9ABED79}" type="pres">
      <dgm:prSet presAssocID="{A2478CFA-49AD-46A5-A93D-52A54B918DEB}" presName="tx2" presStyleLbl="revTx" presStyleIdx="5" presStyleCnt="6" custScaleY="29948" custLinFactNeighborY="-21783"/>
      <dgm:spPr/>
      <dgm:t>
        <a:bodyPr/>
        <a:lstStyle/>
        <a:p>
          <a:endParaRPr lang="en-US"/>
        </a:p>
      </dgm:t>
    </dgm:pt>
    <dgm:pt modelId="{8089C16E-C327-4FB3-82C5-D6A5D5E8CC2F}" type="pres">
      <dgm:prSet presAssocID="{A2478CFA-49AD-46A5-A93D-52A54B918DEB}" presName="vert2" presStyleCnt="0"/>
      <dgm:spPr/>
    </dgm:pt>
    <dgm:pt modelId="{A7FAC4D5-3D70-4302-B668-2B473300239C}" type="pres">
      <dgm:prSet presAssocID="{A2478CFA-49AD-46A5-A93D-52A54B918DEB}" presName="thinLine2b" presStyleLbl="callout" presStyleIdx="3" presStyleCnt="4"/>
      <dgm:spPr/>
    </dgm:pt>
    <dgm:pt modelId="{20B2D459-4F25-4ABF-B56D-ABA0594A079A}" type="pres">
      <dgm:prSet presAssocID="{A2478CFA-49AD-46A5-A93D-52A54B918DEB}" presName="vertSpace2b" presStyleCnt="0"/>
      <dgm:spPr/>
    </dgm:pt>
  </dgm:ptLst>
  <dgm:cxnLst>
    <dgm:cxn modelId="{61F9DAE8-678C-46BB-A3EE-5BC702DC48BE}" type="presOf" srcId="{1D285BB9-9318-49D8-A622-5F6B7C566DB8}" destId="{D1C53D35-7444-4F41-B81D-5AA1079CE74B}" srcOrd="0" destOrd="0" presId="urn:microsoft.com/office/officeart/2008/layout/LinedList"/>
    <dgm:cxn modelId="{1CAAEE45-81E0-47B5-9ED0-0D400CAF85E3}" srcId="{4A352CA4-4F9A-401C-8D65-F03CBFF45A0F}" destId="{1B93AC7C-A0A3-45ED-A351-5AD92041D5A6}" srcOrd="0" destOrd="0" parTransId="{EE32364C-D075-4807-8EA0-7F8587D689F9}" sibTransId="{C2206447-15AE-4D86-B674-06EF1A1CDE4B}"/>
    <dgm:cxn modelId="{8960FEF3-9B11-4ED4-8F58-8DCFC9B8AB2A}" type="presOf" srcId="{1B93AC7C-A0A3-45ED-A351-5AD92041D5A6}" destId="{0F9B4D70-B6CA-4F4E-B141-7B38A073DC66}" srcOrd="0" destOrd="0" presId="urn:microsoft.com/office/officeart/2008/layout/LinedList"/>
    <dgm:cxn modelId="{EEF85D4A-6CC8-41C2-981C-D448D207C0B6}" srcId="{1B93AC7C-A0A3-45ED-A351-5AD92041D5A6}" destId="{1D285BB9-9318-49D8-A622-5F6B7C566DB8}" srcOrd="1" destOrd="0" parTransId="{D0D7053A-D93D-4096-B4CC-B467E3BE4788}" sibTransId="{9D54570E-7C0C-449F-B88A-977B135877CB}"/>
    <dgm:cxn modelId="{9F9A3C2B-1DF4-44D9-BAD2-146E6D3A2CCF}" type="presOf" srcId="{4A352CA4-4F9A-401C-8D65-F03CBFF45A0F}" destId="{0D7E7F79-CDA6-4BF3-9683-4A438D61A2C1}" srcOrd="0" destOrd="0" presId="urn:microsoft.com/office/officeart/2008/layout/LinedList"/>
    <dgm:cxn modelId="{24635678-528D-4103-BDC9-8945DC3C7408}" type="presOf" srcId="{69D822A8-0611-4702-82BB-69D5DF7A7914}" destId="{7D31C62A-B430-4620-9ED6-F54C8CDE3B93}" srcOrd="0" destOrd="0" presId="urn:microsoft.com/office/officeart/2008/layout/LinedList"/>
    <dgm:cxn modelId="{3BE63878-3F20-4AE9-A5D8-F88FDCF303EF}" type="presOf" srcId="{E6B25B74-9F7F-492C-9200-7DCC13619BA9}" destId="{154FB336-BBF6-4596-86DE-8DD338F0B2AA}" srcOrd="0" destOrd="0" presId="urn:microsoft.com/office/officeart/2008/layout/LinedList"/>
    <dgm:cxn modelId="{D7442077-2E4C-46A5-B277-F4EA412CFD09}" srcId="{E6B25B74-9F7F-492C-9200-7DCC13619BA9}" destId="{FC9D5FB6-DFC2-4C26-BA38-A4CB1CC237A0}" srcOrd="0" destOrd="0" parTransId="{0BE892A7-021A-4F13-9B1A-A4D1A79C38E1}" sibTransId="{5C83F859-F3D1-4426-89E9-A7FABD082B7D}"/>
    <dgm:cxn modelId="{CF13C0AB-2816-482C-8E8D-D283A69D0E3D}" srcId="{E6B25B74-9F7F-492C-9200-7DCC13619BA9}" destId="{A2478CFA-49AD-46A5-A93D-52A54B918DEB}" srcOrd="1" destOrd="0" parTransId="{870F7B7B-A7F2-4C54-875A-512802B122EE}" sibTransId="{8BA424C0-1D80-44F8-9D46-C02D800A4BF2}"/>
    <dgm:cxn modelId="{BCB87450-204B-45D5-BF3B-6E9C324F437C}" type="presOf" srcId="{FC9D5FB6-DFC2-4C26-BA38-A4CB1CC237A0}" destId="{75A8EC91-0339-4AF3-BC4C-E36A345A0EFD}" srcOrd="0" destOrd="0" presId="urn:microsoft.com/office/officeart/2008/layout/LinedList"/>
    <dgm:cxn modelId="{53572C34-CA9F-41AB-B0C6-459E12753E8B}" srcId="{4A352CA4-4F9A-401C-8D65-F03CBFF45A0F}" destId="{E6B25B74-9F7F-492C-9200-7DCC13619BA9}" srcOrd="1" destOrd="0" parTransId="{F16EBC4F-2A38-428C-B944-28027F365F72}" sibTransId="{4EBB331C-A621-4B60-997B-9C3C29FD3019}"/>
    <dgm:cxn modelId="{92482743-3A53-4872-8330-4DE12D5DC37A}" srcId="{1B93AC7C-A0A3-45ED-A351-5AD92041D5A6}" destId="{69D822A8-0611-4702-82BB-69D5DF7A7914}" srcOrd="0" destOrd="0" parTransId="{211F7C44-4785-48EC-B84C-FC12F2DEDE64}" sibTransId="{05036ED3-CAAE-406C-ABF7-F43DBA3F1544}"/>
    <dgm:cxn modelId="{C8FEE66A-E811-4CF9-9204-076828BEABF7}" type="presOf" srcId="{A2478CFA-49AD-46A5-A93D-52A54B918DEB}" destId="{1F1A28C5-F282-4116-BAA4-95B7C9ABED79}" srcOrd="0" destOrd="0" presId="urn:microsoft.com/office/officeart/2008/layout/LinedList"/>
    <dgm:cxn modelId="{A3134CD7-6B07-4CB3-8704-60DFED89E09C}" type="presParOf" srcId="{0D7E7F79-CDA6-4BF3-9683-4A438D61A2C1}" destId="{93484F0A-D80B-4FEB-BDA6-D08BF71F7575}" srcOrd="0" destOrd="0" presId="urn:microsoft.com/office/officeart/2008/layout/LinedList"/>
    <dgm:cxn modelId="{FBDDC744-5329-4F9C-89B6-5E57E2000B7A}" type="presParOf" srcId="{0D7E7F79-CDA6-4BF3-9683-4A438D61A2C1}" destId="{8F029811-453E-4FD8-B562-A11A2DFA22FB}" srcOrd="1" destOrd="0" presId="urn:microsoft.com/office/officeart/2008/layout/LinedList"/>
    <dgm:cxn modelId="{A60E4357-E93A-4710-902D-CB7F379D60C7}" type="presParOf" srcId="{8F029811-453E-4FD8-B562-A11A2DFA22FB}" destId="{0F9B4D70-B6CA-4F4E-B141-7B38A073DC66}" srcOrd="0" destOrd="0" presId="urn:microsoft.com/office/officeart/2008/layout/LinedList"/>
    <dgm:cxn modelId="{B414036A-3E2C-48B8-A808-F313695C43AC}" type="presParOf" srcId="{8F029811-453E-4FD8-B562-A11A2DFA22FB}" destId="{245744A5-1097-4531-923D-A987D3284971}" srcOrd="1" destOrd="0" presId="urn:microsoft.com/office/officeart/2008/layout/LinedList"/>
    <dgm:cxn modelId="{132C89C3-728D-43D7-8E51-7D70FE768B66}" type="presParOf" srcId="{245744A5-1097-4531-923D-A987D3284971}" destId="{97C3CD73-815E-4E1C-B9D0-B101ACFA977D}" srcOrd="0" destOrd="0" presId="urn:microsoft.com/office/officeart/2008/layout/LinedList"/>
    <dgm:cxn modelId="{F60BFD35-49F3-48FD-B774-043301706483}" type="presParOf" srcId="{245744A5-1097-4531-923D-A987D3284971}" destId="{4066F1A1-C4DB-4632-9B8E-6F0B99E279C8}" srcOrd="1" destOrd="0" presId="urn:microsoft.com/office/officeart/2008/layout/LinedList"/>
    <dgm:cxn modelId="{C522C3E4-8B1E-4561-9EFD-F979E21BFF24}" type="presParOf" srcId="{4066F1A1-C4DB-4632-9B8E-6F0B99E279C8}" destId="{D446E937-CD68-45E5-AEBA-E9F7D0C94323}" srcOrd="0" destOrd="0" presId="urn:microsoft.com/office/officeart/2008/layout/LinedList"/>
    <dgm:cxn modelId="{0CBD8767-14B7-4E38-A3F1-A512D5489E1E}" type="presParOf" srcId="{4066F1A1-C4DB-4632-9B8E-6F0B99E279C8}" destId="{7D31C62A-B430-4620-9ED6-F54C8CDE3B93}" srcOrd="1" destOrd="0" presId="urn:microsoft.com/office/officeart/2008/layout/LinedList"/>
    <dgm:cxn modelId="{71433CC6-5DB3-4E64-98A9-96960C94C619}" type="presParOf" srcId="{4066F1A1-C4DB-4632-9B8E-6F0B99E279C8}" destId="{BBCD8C36-5168-433A-AFC0-5FDCA42B09E9}" srcOrd="2" destOrd="0" presId="urn:microsoft.com/office/officeart/2008/layout/LinedList"/>
    <dgm:cxn modelId="{E8F4DCAD-CC34-4CBC-BAE5-D5DCC4494A93}" type="presParOf" srcId="{245744A5-1097-4531-923D-A987D3284971}" destId="{C3A47E10-DD9B-4724-9D73-BA4483669C6D}" srcOrd="2" destOrd="0" presId="urn:microsoft.com/office/officeart/2008/layout/LinedList"/>
    <dgm:cxn modelId="{65D04758-F958-40DE-B85E-3D2EE9025F41}" type="presParOf" srcId="{245744A5-1097-4531-923D-A987D3284971}" destId="{E657EF69-EACE-4F9C-8481-E7963C617148}" srcOrd="3" destOrd="0" presId="urn:microsoft.com/office/officeart/2008/layout/LinedList"/>
    <dgm:cxn modelId="{DD268D2D-A6CC-446A-A0AD-BB0E5E0AD317}" type="presParOf" srcId="{245744A5-1097-4531-923D-A987D3284971}" destId="{B99079E2-974E-493D-B205-C5BF9D1F9E02}" srcOrd="4" destOrd="0" presId="urn:microsoft.com/office/officeart/2008/layout/LinedList"/>
    <dgm:cxn modelId="{604CA01C-E699-4B8A-8E1D-A08C4090B34F}" type="presParOf" srcId="{B99079E2-974E-493D-B205-C5BF9D1F9E02}" destId="{07894D3A-327B-4466-A415-B99074C1F146}" srcOrd="0" destOrd="0" presId="urn:microsoft.com/office/officeart/2008/layout/LinedList"/>
    <dgm:cxn modelId="{C8119566-70B8-4FC7-84CD-AA4FDF38762A}" type="presParOf" srcId="{B99079E2-974E-493D-B205-C5BF9D1F9E02}" destId="{D1C53D35-7444-4F41-B81D-5AA1079CE74B}" srcOrd="1" destOrd="0" presId="urn:microsoft.com/office/officeart/2008/layout/LinedList"/>
    <dgm:cxn modelId="{D22F660F-B675-48B4-8A82-F9CBC8AC098F}" type="presParOf" srcId="{B99079E2-974E-493D-B205-C5BF9D1F9E02}" destId="{8168B77A-B928-4371-8CC3-0CCA94D2C053}" srcOrd="2" destOrd="0" presId="urn:microsoft.com/office/officeart/2008/layout/LinedList"/>
    <dgm:cxn modelId="{AE3645D3-F027-4209-BA51-38FDA84CC4A3}" type="presParOf" srcId="{245744A5-1097-4531-923D-A987D3284971}" destId="{75F22CE5-C4B8-4201-84E0-493CD9EA6A96}" srcOrd="5" destOrd="0" presId="urn:microsoft.com/office/officeart/2008/layout/LinedList"/>
    <dgm:cxn modelId="{0C4DF7C0-97AE-4E91-9F7F-16CC4478584F}" type="presParOf" srcId="{245744A5-1097-4531-923D-A987D3284971}" destId="{4DDDA591-DEED-4973-A843-9C7143F2B322}" srcOrd="6" destOrd="0" presId="urn:microsoft.com/office/officeart/2008/layout/LinedList"/>
    <dgm:cxn modelId="{6C6A9899-5A5D-45A7-A47C-32F52A25DB8C}" type="presParOf" srcId="{0D7E7F79-CDA6-4BF3-9683-4A438D61A2C1}" destId="{CBE7D0DC-F369-45C6-A1B2-09AAF3D5FCFE}" srcOrd="2" destOrd="0" presId="urn:microsoft.com/office/officeart/2008/layout/LinedList"/>
    <dgm:cxn modelId="{0F9D454E-556D-49CA-BE4A-6A9DE92BCF8A}" type="presParOf" srcId="{0D7E7F79-CDA6-4BF3-9683-4A438D61A2C1}" destId="{4B5142CF-4152-4E0E-BE6D-C12F40FBEB4C}" srcOrd="3" destOrd="0" presId="urn:microsoft.com/office/officeart/2008/layout/LinedList"/>
    <dgm:cxn modelId="{0AE6DEBF-166D-4F59-9638-790DD280EAEE}" type="presParOf" srcId="{4B5142CF-4152-4E0E-BE6D-C12F40FBEB4C}" destId="{154FB336-BBF6-4596-86DE-8DD338F0B2AA}" srcOrd="0" destOrd="0" presId="urn:microsoft.com/office/officeart/2008/layout/LinedList"/>
    <dgm:cxn modelId="{ABFCB542-3D8A-454C-AE0C-F6E8260D4885}" type="presParOf" srcId="{4B5142CF-4152-4E0E-BE6D-C12F40FBEB4C}" destId="{BD51762C-9C0D-4659-BABF-5C9917C63D8D}" srcOrd="1" destOrd="0" presId="urn:microsoft.com/office/officeart/2008/layout/LinedList"/>
    <dgm:cxn modelId="{691DBA5C-CD47-4D9A-88A3-3D4685EF9E6A}" type="presParOf" srcId="{BD51762C-9C0D-4659-BABF-5C9917C63D8D}" destId="{5AA7D78F-837D-41FA-ABA3-CA1B01E85D5D}" srcOrd="0" destOrd="0" presId="urn:microsoft.com/office/officeart/2008/layout/LinedList"/>
    <dgm:cxn modelId="{0E49AD6D-7E7F-49EE-B799-D2F6C66833F8}" type="presParOf" srcId="{BD51762C-9C0D-4659-BABF-5C9917C63D8D}" destId="{49B14BC3-B82E-4F60-8538-CB66E5ACA6E4}" srcOrd="1" destOrd="0" presId="urn:microsoft.com/office/officeart/2008/layout/LinedList"/>
    <dgm:cxn modelId="{C8518931-14CF-497E-8E25-672D8DD158F9}" type="presParOf" srcId="{49B14BC3-B82E-4F60-8538-CB66E5ACA6E4}" destId="{334F9F3A-AA9E-4135-8689-12FC02FF8AF1}" srcOrd="0" destOrd="0" presId="urn:microsoft.com/office/officeart/2008/layout/LinedList"/>
    <dgm:cxn modelId="{31D6286C-2D6F-41BC-8233-B2276FA1A4D6}" type="presParOf" srcId="{49B14BC3-B82E-4F60-8538-CB66E5ACA6E4}" destId="{75A8EC91-0339-4AF3-BC4C-E36A345A0EFD}" srcOrd="1" destOrd="0" presId="urn:microsoft.com/office/officeart/2008/layout/LinedList"/>
    <dgm:cxn modelId="{6BC98AB3-4EF8-4655-AAD5-6916C0548B56}" type="presParOf" srcId="{49B14BC3-B82E-4F60-8538-CB66E5ACA6E4}" destId="{080A06AF-D13A-4A2C-B663-3C6124E1A723}" srcOrd="2" destOrd="0" presId="urn:microsoft.com/office/officeart/2008/layout/LinedList"/>
    <dgm:cxn modelId="{CDB84DE2-F78E-474B-9B0E-9029F0BBCB37}" type="presParOf" srcId="{BD51762C-9C0D-4659-BABF-5C9917C63D8D}" destId="{C16D3463-FFD0-463F-B57D-E7DB327D90F0}" srcOrd="2" destOrd="0" presId="urn:microsoft.com/office/officeart/2008/layout/LinedList"/>
    <dgm:cxn modelId="{991D1251-9106-4897-A0FF-360D355CAAC5}" type="presParOf" srcId="{BD51762C-9C0D-4659-BABF-5C9917C63D8D}" destId="{0DB61F70-EB7C-4418-9C36-70E90E8DC532}" srcOrd="3" destOrd="0" presId="urn:microsoft.com/office/officeart/2008/layout/LinedList"/>
    <dgm:cxn modelId="{13E442B1-CA67-4200-859F-99A3EE4C269F}" type="presParOf" srcId="{BD51762C-9C0D-4659-BABF-5C9917C63D8D}" destId="{F45E2572-257C-4696-9EAF-0E0F0C816A32}" srcOrd="4" destOrd="0" presId="urn:microsoft.com/office/officeart/2008/layout/LinedList"/>
    <dgm:cxn modelId="{C83CDF97-CBAD-4F9A-B50E-15AD63C89DA1}" type="presParOf" srcId="{F45E2572-257C-4696-9EAF-0E0F0C816A32}" destId="{2F0DF78F-C4EA-4705-BED6-235DB5632F1E}" srcOrd="0" destOrd="0" presId="urn:microsoft.com/office/officeart/2008/layout/LinedList"/>
    <dgm:cxn modelId="{16884376-E3CF-4089-BD95-2FCEBE6A324D}" type="presParOf" srcId="{F45E2572-257C-4696-9EAF-0E0F0C816A32}" destId="{1F1A28C5-F282-4116-BAA4-95B7C9ABED79}" srcOrd="1" destOrd="0" presId="urn:microsoft.com/office/officeart/2008/layout/LinedList"/>
    <dgm:cxn modelId="{FD7513BF-020C-426B-AFAE-2284DC5AFAF2}" type="presParOf" srcId="{F45E2572-257C-4696-9EAF-0E0F0C816A32}" destId="{8089C16E-C327-4FB3-82C5-D6A5D5E8CC2F}" srcOrd="2" destOrd="0" presId="urn:microsoft.com/office/officeart/2008/layout/LinedList"/>
    <dgm:cxn modelId="{07B5D66B-4F42-410E-8A9A-4432CEF670C7}" type="presParOf" srcId="{BD51762C-9C0D-4659-BABF-5C9917C63D8D}" destId="{A7FAC4D5-3D70-4302-B668-2B473300239C}" srcOrd="5" destOrd="0" presId="urn:microsoft.com/office/officeart/2008/layout/LinedList"/>
    <dgm:cxn modelId="{CA46EF09-595F-4F6D-A3A4-61D6992B2B46}" type="presParOf" srcId="{BD51762C-9C0D-4659-BABF-5C9917C63D8D}" destId="{20B2D459-4F25-4ABF-B56D-ABA0594A079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6065B6-47A1-4C43-AD34-ABB80BC35D4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B8433-124C-4ECD-88B6-D69CEC8B82EF}">
      <dgm:prSet phldrT="[Text]" custT="1"/>
      <dgm:spPr/>
      <dgm:t>
        <a:bodyPr/>
        <a:lstStyle/>
        <a:p>
          <a:pPr algn="l"/>
          <a:r>
            <a:rPr lang="en-US" sz="3200" b="1" dirty="0" smtClean="0">
              <a:latin typeface="Arial Narrow" panose="020B0606020202030204" pitchFamily="34" charset="0"/>
              <a:cs typeface="Times New Roman" pitchFamily="18" charset="0"/>
            </a:rPr>
            <a:t>Marital</a:t>
          </a:r>
        </a:p>
        <a:p>
          <a:pPr algn="l"/>
          <a:r>
            <a:rPr lang="en-US" sz="3200" b="1" dirty="0" smtClean="0">
              <a:latin typeface="Arial Narrow" panose="020B0606020202030204" pitchFamily="34" charset="0"/>
              <a:cs typeface="Times New Roman" pitchFamily="18" charset="0"/>
            </a:rPr>
            <a:t>Status</a:t>
          </a:r>
          <a:endParaRPr lang="en-US" sz="32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CEDD032B-CD92-46DB-90ED-79782B5FFDC2}" type="parTrans" cxnId="{E9169AD0-4048-4493-8E4D-06540B89156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3284ABB8-558C-480B-A304-B262FC31A0E3}" type="sibTrans" cxnId="{E9169AD0-4048-4493-8E4D-06540B89156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88D7FD42-B95B-4A35-A725-3D5A07C8527B}">
      <dgm:prSet phldrT="[Text]" custT="1"/>
      <dgm:spPr/>
      <dgm:t>
        <a:bodyPr/>
        <a:lstStyle/>
        <a:p>
          <a:pPr algn="ctr"/>
          <a:r>
            <a:rPr lang="en-US" sz="2600" b="1" dirty="0" smtClean="0">
              <a:latin typeface="Arial Narrow" panose="020B0606020202030204" pitchFamily="34" charset="0"/>
              <a:cs typeface="Times New Roman" pitchFamily="18" charset="0"/>
            </a:rPr>
            <a:t>Married</a:t>
          </a:r>
          <a:endParaRPr lang="en-US" sz="26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83C51F05-E02F-420A-849D-5BFE66AD4BD8}" type="parTrans" cxnId="{60266600-3A85-4A03-BB95-1459F3A86612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92D94714-EEF2-4DD5-BC7B-F779931332AF}" type="sibTrans" cxnId="{60266600-3A85-4A03-BB95-1459F3A86612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2453CD92-FF5B-4E9B-801F-79DD99F169C7}">
      <dgm:prSet phldrT="[Text]" custT="1"/>
      <dgm:spPr/>
      <dgm:t>
        <a:bodyPr/>
        <a:lstStyle/>
        <a:p>
          <a:pPr algn="ctr"/>
          <a:r>
            <a:rPr lang="en-US" sz="2600" b="1" dirty="0" smtClean="0">
              <a:latin typeface="Arial Narrow" panose="020B0606020202030204" pitchFamily="34" charset="0"/>
              <a:cs typeface="Times New Roman" pitchFamily="18" charset="0"/>
            </a:rPr>
            <a:t>Divorced</a:t>
          </a:r>
          <a:endParaRPr lang="en-US" sz="26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55A4F7F5-43CC-43C2-A697-1EEFEB62C692}" type="parTrans" cxnId="{66CBEDEF-56EC-48C4-A75A-F3565F52217E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63C34488-4F3F-4352-BBF3-B47B8455B8FF}" type="sibTrans" cxnId="{66CBEDEF-56EC-48C4-A75A-F3565F52217E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11D270FB-7FEC-486D-9E17-72D35A0E336C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"I was 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recently married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and am moving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to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San Diego, CA."</a:t>
          </a:r>
        </a:p>
      </dgm:t>
    </dgm:pt>
    <dgm:pt modelId="{719B0A90-8688-41ED-8593-8B74961E9AB2}" type="parTrans" cxnId="{B147137E-4315-4249-9F1D-7FE0869BEFB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C5B5716C-3A10-47FA-A008-AD8A620DA003}" type="sibTrans" cxnId="{B147137E-4315-4249-9F1D-7FE0869BEFBD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291C17B6-8FF9-4E12-BD26-AA87F2A3EE0A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"This loan is to cover unexpected legal fees stemming from my 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divorce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custody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 battle."</a:t>
          </a:r>
          <a:endParaRPr lang="en-US" sz="20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0D8010-8472-4A83-B3CE-F9E5B9170C2F}" type="parTrans" cxnId="{374BCB7B-0CEE-4E9D-988D-AC0343ED3C27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53A89698-10BB-4EC1-9318-EF032015EEDD}" type="sibTrans" cxnId="{374BCB7B-0CEE-4E9D-988D-AC0343ED3C27}">
      <dgm:prSet/>
      <dgm:spPr/>
      <dgm:t>
        <a:bodyPr/>
        <a:lstStyle/>
        <a:p>
          <a:pPr algn="ctr"/>
          <a:endParaRPr lang="en-US">
            <a:latin typeface="Yanone Kaffeesatz Light" panose="02000000000000000000" pitchFamily="50" charset="0"/>
          </a:endParaRPr>
        </a:p>
      </dgm:t>
    </dgm:pt>
    <dgm:pt modelId="{B6DE9AF3-B43D-4C68-AC19-A16D7ACF70E4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My husband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is in the navy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."</a:t>
          </a:r>
          <a:endParaRPr lang="en-US" sz="20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38967C-88AB-484E-BF42-2A8D40DE5141}" type="parTrans" cxnId="{DBCC3AA3-9E1B-4DF4-917F-E850C61366C0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468BE102-CB4A-401C-A403-D08516585623}" type="sibTrans" cxnId="{DBCC3AA3-9E1B-4DF4-917F-E850C61366C0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39D0B0FA-9E09-4AFE-BEF5-FD4BF0E66D4A}">
      <dgm:prSet phldrT="[Text]" custT="1"/>
      <dgm:spPr/>
      <dgm:t>
        <a:bodyPr/>
        <a:lstStyle/>
        <a:p>
          <a:pPr algn="l"/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r>
            <a: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</a:t>
          </a:r>
          <a:r>
            <a: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ex wife </a:t>
          </a:r>
          <a:r>
            <a: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rang up a lot of bills.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endParaRPr lang="en-US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CA6133-6912-4CBE-B246-9C5DEBBFCA60}" type="parTrans" cxnId="{D6E9AC47-F5EB-48D9-B226-B8308124A941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F7625CF9-1FBE-46FE-8B4B-DC1EBBBBADE3}" type="sibTrans" cxnId="{D6E9AC47-F5EB-48D9-B226-B8308124A941}">
      <dgm:prSet/>
      <dgm:spPr/>
      <dgm:t>
        <a:bodyPr/>
        <a:lstStyle/>
        <a:p>
          <a:endParaRPr lang="en-US">
            <a:latin typeface="Yanone Kaffeesatz Light" panose="02000000000000000000" pitchFamily="50" charset="0"/>
          </a:endParaRPr>
        </a:p>
      </dgm:t>
    </dgm:pt>
    <dgm:pt modelId="{762F45DC-BB15-4C4D-99BC-5221EB23A60B}" type="pres">
      <dgm:prSet presAssocID="{966065B6-47A1-4C43-AD34-ABB80BC35D4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ACA0702-708D-46D5-B9B8-B91DB89CFF82}" type="pres">
      <dgm:prSet presAssocID="{5E9B8433-124C-4ECD-88B6-D69CEC8B82EF}" presName="thickLine" presStyleLbl="alignNode1" presStyleIdx="0" presStyleCnt="1" custLinFactNeighborX="680"/>
      <dgm:spPr/>
    </dgm:pt>
    <dgm:pt modelId="{E277E1CB-64AC-4841-8C12-FEB34A4DF206}" type="pres">
      <dgm:prSet presAssocID="{5E9B8433-124C-4ECD-88B6-D69CEC8B82EF}" presName="horz1" presStyleCnt="0"/>
      <dgm:spPr/>
    </dgm:pt>
    <dgm:pt modelId="{E7179748-6C20-44EA-BE05-9606111297FA}" type="pres">
      <dgm:prSet presAssocID="{5E9B8433-124C-4ECD-88B6-D69CEC8B82EF}" presName="tx1" presStyleLbl="revTx" presStyleIdx="0" presStyleCnt="7" custScaleX="248621"/>
      <dgm:spPr/>
      <dgm:t>
        <a:bodyPr/>
        <a:lstStyle/>
        <a:p>
          <a:endParaRPr lang="en-US"/>
        </a:p>
      </dgm:t>
    </dgm:pt>
    <dgm:pt modelId="{759F6CAC-638E-4B51-BF59-6E0442B8C1BA}" type="pres">
      <dgm:prSet presAssocID="{5E9B8433-124C-4ECD-88B6-D69CEC8B82EF}" presName="vert1" presStyleCnt="0"/>
      <dgm:spPr/>
    </dgm:pt>
    <dgm:pt modelId="{F443893A-ECB1-4B79-869C-1681B28E69D7}" type="pres">
      <dgm:prSet presAssocID="{88D7FD42-B95B-4A35-A725-3D5A07C8527B}" presName="vertSpace2a" presStyleCnt="0"/>
      <dgm:spPr/>
    </dgm:pt>
    <dgm:pt modelId="{C036816C-F27F-4F92-A3C8-887C772EC888}" type="pres">
      <dgm:prSet presAssocID="{88D7FD42-B95B-4A35-A725-3D5A07C8527B}" presName="horz2" presStyleCnt="0"/>
      <dgm:spPr/>
    </dgm:pt>
    <dgm:pt modelId="{65E5E6C8-FA8B-4A97-A389-25EDF6857DCB}" type="pres">
      <dgm:prSet presAssocID="{88D7FD42-B95B-4A35-A725-3D5A07C8527B}" presName="horzSpace2" presStyleCnt="0"/>
      <dgm:spPr/>
    </dgm:pt>
    <dgm:pt modelId="{474A75DC-4015-4471-B17E-F6E5CB0C9BC8}" type="pres">
      <dgm:prSet presAssocID="{88D7FD42-B95B-4A35-A725-3D5A07C8527B}" presName="tx2" presStyleLbl="revTx" presStyleIdx="1" presStyleCnt="7" custScaleX="126545" custLinFactNeighborX="-7280" custLinFactNeighborY="2563"/>
      <dgm:spPr/>
      <dgm:t>
        <a:bodyPr/>
        <a:lstStyle/>
        <a:p>
          <a:endParaRPr lang="en-US"/>
        </a:p>
      </dgm:t>
    </dgm:pt>
    <dgm:pt modelId="{AD392675-4D5C-47A9-AA98-233CAF66DC4E}" type="pres">
      <dgm:prSet presAssocID="{88D7FD42-B95B-4A35-A725-3D5A07C8527B}" presName="vert2" presStyleCnt="0"/>
      <dgm:spPr/>
    </dgm:pt>
    <dgm:pt modelId="{6C7D067B-D744-4933-8BA7-26CA1F2BBEB9}" type="pres">
      <dgm:prSet presAssocID="{11D270FB-7FEC-486D-9E17-72D35A0E336C}" presName="horz3" presStyleCnt="0"/>
      <dgm:spPr/>
    </dgm:pt>
    <dgm:pt modelId="{54A54E31-5DF1-40D7-A336-37EE247E520E}" type="pres">
      <dgm:prSet presAssocID="{11D270FB-7FEC-486D-9E17-72D35A0E336C}" presName="horzSpace3" presStyleCnt="0"/>
      <dgm:spPr/>
    </dgm:pt>
    <dgm:pt modelId="{B7B92D40-D3BE-458D-918E-99C0FE9F91A3}" type="pres">
      <dgm:prSet presAssocID="{11D270FB-7FEC-486D-9E17-72D35A0E336C}" presName="tx3" presStyleLbl="revTx" presStyleIdx="2" presStyleCnt="7" custScaleX="250539" custLinFactNeighborX="227" custLinFactNeighborY="-5000"/>
      <dgm:spPr/>
      <dgm:t>
        <a:bodyPr/>
        <a:lstStyle/>
        <a:p>
          <a:endParaRPr lang="en-US"/>
        </a:p>
      </dgm:t>
    </dgm:pt>
    <dgm:pt modelId="{3E411F7C-C731-4F29-83F0-805E7AAE6777}" type="pres">
      <dgm:prSet presAssocID="{11D270FB-7FEC-486D-9E17-72D35A0E336C}" presName="vert3" presStyleCnt="0"/>
      <dgm:spPr/>
    </dgm:pt>
    <dgm:pt modelId="{3E85C476-0732-41C0-869E-1C1F68C6C49F}" type="pres">
      <dgm:prSet presAssocID="{C5B5716C-3A10-47FA-A008-AD8A620DA003}" presName="thinLine3" presStyleLbl="callout" presStyleIdx="0" presStyleCnt="4"/>
      <dgm:spPr/>
    </dgm:pt>
    <dgm:pt modelId="{615581DB-2EF0-4F40-A51A-932D676CE491}" type="pres">
      <dgm:prSet presAssocID="{B6DE9AF3-B43D-4C68-AC19-A16D7ACF70E4}" presName="horz3" presStyleCnt="0"/>
      <dgm:spPr/>
    </dgm:pt>
    <dgm:pt modelId="{BCFCF4CC-060E-48B4-9E4B-750241344F7D}" type="pres">
      <dgm:prSet presAssocID="{B6DE9AF3-B43D-4C68-AC19-A16D7ACF70E4}" presName="horzSpace3" presStyleCnt="0"/>
      <dgm:spPr/>
    </dgm:pt>
    <dgm:pt modelId="{06272C87-8026-4557-956C-2C0C0B1D480F}" type="pres">
      <dgm:prSet presAssocID="{B6DE9AF3-B43D-4C68-AC19-A16D7ACF70E4}" presName="tx3" presStyleLbl="revTx" presStyleIdx="3" presStyleCnt="7" custScaleX="245838"/>
      <dgm:spPr/>
      <dgm:t>
        <a:bodyPr/>
        <a:lstStyle/>
        <a:p>
          <a:endParaRPr lang="en-US"/>
        </a:p>
      </dgm:t>
    </dgm:pt>
    <dgm:pt modelId="{71EE5A54-BD73-4A23-B6E1-9078F7343671}" type="pres">
      <dgm:prSet presAssocID="{B6DE9AF3-B43D-4C68-AC19-A16D7ACF70E4}" presName="vert3" presStyleCnt="0"/>
      <dgm:spPr/>
    </dgm:pt>
    <dgm:pt modelId="{739E09DA-D940-4A9F-922F-3053F7DB166A}" type="pres">
      <dgm:prSet presAssocID="{88D7FD42-B95B-4A35-A725-3D5A07C8527B}" presName="thinLine2b" presStyleLbl="callout" presStyleIdx="1" presStyleCnt="4" custLinFactY="-179822" custLinFactNeighborX="-14516" custLinFactNeighborY="-200000"/>
      <dgm:spPr/>
    </dgm:pt>
    <dgm:pt modelId="{F4D3C96D-95D3-49AB-B157-62EC11FC58EE}" type="pres">
      <dgm:prSet presAssocID="{88D7FD42-B95B-4A35-A725-3D5A07C8527B}" presName="vertSpace2b" presStyleCnt="0"/>
      <dgm:spPr/>
    </dgm:pt>
    <dgm:pt modelId="{50CBAE9A-D752-4120-97FA-2660AF37B87A}" type="pres">
      <dgm:prSet presAssocID="{2453CD92-FF5B-4E9B-801F-79DD99F169C7}" presName="horz2" presStyleCnt="0"/>
      <dgm:spPr/>
    </dgm:pt>
    <dgm:pt modelId="{A7052AB6-A1BC-4179-BCA6-9EA56E7D58B2}" type="pres">
      <dgm:prSet presAssocID="{2453CD92-FF5B-4E9B-801F-79DD99F169C7}" presName="horzSpace2" presStyleCnt="0"/>
      <dgm:spPr/>
    </dgm:pt>
    <dgm:pt modelId="{3B623E3D-8BC8-4B04-B1CE-6B91BF5FD9A8}" type="pres">
      <dgm:prSet presAssocID="{2453CD92-FF5B-4E9B-801F-79DD99F169C7}" presName="tx2" presStyleLbl="revTx" presStyleIdx="4" presStyleCnt="7" custScaleX="133396" custLinFactNeighborX="-5988" custLinFactNeighborY="-6758"/>
      <dgm:spPr/>
      <dgm:t>
        <a:bodyPr/>
        <a:lstStyle/>
        <a:p>
          <a:endParaRPr lang="en-US"/>
        </a:p>
      </dgm:t>
    </dgm:pt>
    <dgm:pt modelId="{80448ADF-7099-425E-9A31-75FCF8DF9837}" type="pres">
      <dgm:prSet presAssocID="{2453CD92-FF5B-4E9B-801F-79DD99F169C7}" presName="vert2" presStyleCnt="0"/>
      <dgm:spPr/>
    </dgm:pt>
    <dgm:pt modelId="{8714E4B3-0C5D-4D0F-B43C-9FD3B061E700}" type="pres">
      <dgm:prSet presAssocID="{291C17B6-8FF9-4E12-BD26-AA87F2A3EE0A}" presName="horz3" presStyleCnt="0"/>
      <dgm:spPr/>
    </dgm:pt>
    <dgm:pt modelId="{1705B288-B3D3-4B7D-9FB6-839A515ABF37}" type="pres">
      <dgm:prSet presAssocID="{291C17B6-8FF9-4E12-BD26-AA87F2A3EE0A}" presName="horzSpace3" presStyleCnt="0"/>
      <dgm:spPr/>
    </dgm:pt>
    <dgm:pt modelId="{2E4C18B7-E0CF-4998-B0AE-118C99876D15}" type="pres">
      <dgm:prSet presAssocID="{291C17B6-8FF9-4E12-BD26-AA87F2A3EE0A}" presName="tx3" presStyleLbl="revTx" presStyleIdx="5" presStyleCnt="7" custScaleX="259509" custLinFactNeighborX="-7984" custLinFactNeighborY="-28828"/>
      <dgm:spPr/>
      <dgm:t>
        <a:bodyPr/>
        <a:lstStyle/>
        <a:p>
          <a:endParaRPr lang="en-US"/>
        </a:p>
      </dgm:t>
    </dgm:pt>
    <dgm:pt modelId="{F105C14E-EC8A-4665-8DCD-3D9E821D61F6}" type="pres">
      <dgm:prSet presAssocID="{291C17B6-8FF9-4E12-BD26-AA87F2A3EE0A}" presName="vert3" presStyleCnt="0"/>
      <dgm:spPr/>
    </dgm:pt>
    <dgm:pt modelId="{8640F130-F4F3-4F20-BDCA-3B89EFCE46F8}" type="pres">
      <dgm:prSet presAssocID="{53A89698-10BB-4EC1-9318-EF032015EEDD}" presName="thinLine3" presStyleLbl="callout" presStyleIdx="2" presStyleCnt="4"/>
      <dgm:spPr/>
    </dgm:pt>
    <dgm:pt modelId="{11D17B95-E4C4-40D3-97E7-B89E12D9B9F5}" type="pres">
      <dgm:prSet presAssocID="{39D0B0FA-9E09-4AFE-BEF5-FD4BF0E66D4A}" presName="horz3" presStyleCnt="0"/>
      <dgm:spPr/>
    </dgm:pt>
    <dgm:pt modelId="{5DC70B41-3750-4789-A82F-FC50F34CFA00}" type="pres">
      <dgm:prSet presAssocID="{39D0B0FA-9E09-4AFE-BEF5-FD4BF0E66D4A}" presName="horzSpace3" presStyleCnt="0"/>
      <dgm:spPr/>
    </dgm:pt>
    <dgm:pt modelId="{9CEAB01F-7945-43D2-B845-3FF78DE2B10B}" type="pres">
      <dgm:prSet presAssocID="{39D0B0FA-9E09-4AFE-BEF5-FD4BF0E66D4A}" presName="tx3" presStyleLbl="revTx" presStyleIdx="6" presStyleCnt="7" custScaleX="242286" custScaleY="68067" custLinFactNeighborY="3285"/>
      <dgm:spPr/>
      <dgm:t>
        <a:bodyPr/>
        <a:lstStyle/>
        <a:p>
          <a:endParaRPr lang="en-US"/>
        </a:p>
      </dgm:t>
    </dgm:pt>
    <dgm:pt modelId="{DD79A52F-A57B-48A1-9AD5-8B35B061BBB0}" type="pres">
      <dgm:prSet presAssocID="{39D0B0FA-9E09-4AFE-BEF5-FD4BF0E66D4A}" presName="vert3" presStyleCnt="0"/>
      <dgm:spPr/>
    </dgm:pt>
    <dgm:pt modelId="{8B7260D9-8D25-42F0-AC87-8BC9C9902B9F}" type="pres">
      <dgm:prSet presAssocID="{2453CD92-FF5B-4E9B-801F-79DD99F169C7}" presName="thinLine2b" presStyleLbl="callout" presStyleIdx="3" presStyleCnt="4" custLinFactNeighborX="-14516"/>
      <dgm:spPr/>
    </dgm:pt>
    <dgm:pt modelId="{E176A485-33EB-435E-AD1D-04B0963985DE}" type="pres">
      <dgm:prSet presAssocID="{2453CD92-FF5B-4E9B-801F-79DD99F169C7}" presName="vertSpace2b" presStyleCnt="0"/>
      <dgm:spPr/>
    </dgm:pt>
  </dgm:ptLst>
  <dgm:cxnLst>
    <dgm:cxn modelId="{F048F71E-909B-4D83-B480-F1696935F88E}" type="presOf" srcId="{291C17B6-8FF9-4E12-BD26-AA87F2A3EE0A}" destId="{2E4C18B7-E0CF-4998-B0AE-118C99876D15}" srcOrd="0" destOrd="0" presId="urn:microsoft.com/office/officeart/2008/layout/LinedList"/>
    <dgm:cxn modelId="{9CA51C49-5DA5-4ADC-BE05-4DA44B383368}" type="presOf" srcId="{39D0B0FA-9E09-4AFE-BEF5-FD4BF0E66D4A}" destId="{9CEAB01F-7945-43D2-B845-3FF78DE2B10B}" srcOrd="0" destOrd="0" presId="urn:microsoft.com/office/officeart/2008/layout/LinedList"/>
    <dgm:cxn modelId="{E9169AD0-4048-4493-8E4D-06540B89156D}" srcId="{966065B6-47A1-4C43-AD34-ABB80BC35D4D}" destId="{5E9B8433-124C-4ECD-88B6-D69CEC8B82EF}" srcOrd="0" destOrd="0" parTransId="{CEDD032B-CD92-46DB-90ED-79782B5FFDC2}" sibTransId="{3284ABB8-558C-480B-A304-B262FC31A0E3}"/>
    <dgm:cxn modelId="{F47969B0-EF6C-40F0-8E83-F15229707ABA}" type="presOf" srcId="{2453CD92-FF5B-4E9B-801F-79DD99F169C7}" destId="{3B623E3D-8BC8-4B04-B1CE-6B91BF5FD9A8}" srcOrd="0" destOrd="0" presId="urn:microsoft.com/office/officeart/2008/layout/LinedList"/>
    <dgm:cxn modelId="{E6038354-734E-4326-8D82-65446012E48C}" type="presOf" srcId="{5E9B8433-124C-4ECD-88B6-D69CEC8B82EF}" destId="{E7179748-6C20-44EA-BE05-9606111297FA}" srcOrd="0" destOrd="0" presId="urn:microsoft.com/office/officeart/2008/layout/LinedList"/>
    <dgm:cxn modelId="{FCA7F327-3DDC-4C7B-95D8-3E7C5D8E50E0}" type="presOf" srcId="{B6DE9AF3-B43D-4C68-AC19-A16D7ACF70E4}" destId="{06272C87-8026-4557-956C-2C0C0B1D480F}" srcOrd="0" destOrd="0" presId="urn:microsoft.com/office/officeart/2008/layout/LinedList"/>
    <dgm:cxn modelId="{E590B922-8A84-49ED-A781-B4612896E565}" type="presOf" srcId="{88D7FD42-B95B-4A35-A725-3D5A07C8527B}" destId="{474A75DC-4015-4471-B17E-F6E5CB0C9BC8}" srcOrd="0" destOrd="0" presId="urn:microsoft.com/office/officeart/2008/layout/LinedList"/>
    <dgm:cxn modelId="{374BCB7B-0CEE-4E9D-988D-AC0343ED3C27}" srcId="{2453CD92-FF5B-4E9B-801F-79DD99F169C7}" destId="{291C17B6-8FF9-4E12-BD26-AA87F2A3EE0A}" srcOrd="0" destOrd="0" parTransId="{190D8010-8472-4A83-B3CE-F9E5B9170C2F}" sibTransId="{53A89698-10BB-4EC1-9318-EF032015EEDD}"/>
    <dgm:cxn modelId="{66CBEDEF-56EC-48C4-A75A-F3565F52217E}" srcId="{5E9B8433-124C-4ECD-88B6-D69CEC8B82EF}" destId="{2453CD92-FF5B-4E9B-801F-79DD99F169C7}" srcOrd="1" destOrd="0" parTransId="{55A4F7F5-43CC-43C2-A697-1EEFEB62C692}" sibTransId="{63C34488-4F3F-4352-BBF3-B47B8455B8FF}"/>
    <dgm:cxn modelId="{60266600-3A85-4A03-BB95-1459F3A86612}" srcId="{5E9B8433-124C-4ECD-88B6-D69CEC8B82EF}" destId="{88D7FD42-B95B-4A35-A725-3D5A07C8527B}" srcOrd="0" destOrd="0" parTransId="{83C51F05-E02F-420A-849D-5BFE66AD4BD8}" sibTransId="{92D94714-EEF2-4DD5-BC7B-F779931332AF}"/>
    <dgm:cxn modelId="{FB193602-EE4F-4880-89F9-44EAB3C95F43}" type="presOf" srcId="{11D270FB-7FEC-486D-9E17-72D35A0E336C}" destId="{B7B92D40-D3BE-458D-918E-99C0FE9F91A3}" srcOrd="0" destOrd="0" presId="urn:microsoft.com/office/officeart/2008/layout/LinedList"/>
    <dgm:cxn modelId="{D6E9AC47-F5EB-48D9-B226-B8308124A941}" srcId="{2453CD92-FF5B-4E9B-801F-79DD99F169C7}" destId="{39D0B0FA-9E09-4AFE-BEF5-FD4BF0E66D4A}" srcOrd="1" destOrd="0" parTransId="{98CA6133-6912-4CBE-B246-9C5DEBBFCA60}" sibTransId="{F7625CF9-1FBE-46FE-8B4B-DC1EBBBBADE3}"/>
    <dgm:cxn modelId="{B147137E-4315-4249-9F1D-7FE0869BEFBD}" srcId="{88D7FD42-B95B-4A35-A725-3D5A07C8527B}" destId="{11D270FB-7FEC-486D-9E17-72D35A0E336C}" srcOrd="0" destOrd="0" parTransId="{719B0A90-8688-41ED-8593-8B74961E9AB2}" sibTransId="{C5B5716C-3A10-47FA-A008-AD8A620DA003}"/>
    <dgm:cxn modelId="{89ECF99E-9D7E-42E4-97C2-D7B1D5023AB7}" type="presOf" srcId="{966065B6-47A1-4C43-AD34-ABB80BC35D4D}" destId="{762F45DC-BB15-4C4D-99BC-5221EB23A60B}" srcOrd="0" destOrd="0" presId="urn:microsoft.com/office/officeart/2008/layout/LinedList"/>
    <dgm:cxn modelId="{DBCC3AA3-9E1B-4DF4-917F-E850C61366C0}" srcId="{88D7FD42-B95B-4A35-A725-3D5A07C8527B}" destId="{B6DE9AF3-B43D-4C68-AC19-A16D7ACF70E4}" srcOrd="1" destOrd="0" parTransId="{0438967C-88AB-484E-BF42-2A8D40DE5141}" sibTransId="{468BE102-CB4A-401C-A403-D08516585623}"/>
    <dgm:cxn modelId="{6FECFE95-0B1D-4595-BE1E-64C0F46C1962}" type="presParOf" srcId="{762F45DC-BB15-4C4D-99BC-5221EB23A60B}" destId="{1ACA0702-708D-46D5-B9B8-B91DB89CFF82}" srcOrd="0" destOrd="0" presId="urn:microsoft.com/office/officeart/2008/layout/LinedList"/>
    <dgm:cxn modelId="{1367EC24-82F7-4D08-9957-3EB3D359C189}" type="presParOf" srcId="{762F45DC-BB15-4C4D-99BC-5221EB23A60B}" destId="{E277E1CB-64AC-4841-8C12-FEB34A4DF206}" srcOrd="1" destOrd="0" presId="urn:microsoft.com/office/officeart/2008/layout/LinedList"/>
    <dgm:cxn modelId="{45799A30-0C42-40D6-803F-333BF566FF5B}" type="presParOf" srcId="{E277E1CB-64AC-4841-8C12-FEB34A4DF206}" destId="{E7179748-6C20-44EA-BE05-9606111297FA}" srcOrd="0" destOrd="0" presId="urn:microsoft.com/office/officeart/2008/layout/LinedList"/>
    <dgm:cxn modelId="{504ACAF6-EC15-441C-9A36-CEFEAA3B5811}" type="presParOf" srcId="{E277E1CB-64AC-4841-8C12-FEB34A4DF206}" destId="{759F6CAC-638E-4B51-BF59-6E0442B8C1BA}" srcOrd="1" destOrd="0" presId="urn:microsoft.com/office/officeart/2008/layout/LinedList"/>
    <dgm:cxn modelId="{83895CE5-2C2A-47F7-90FC-4806D6F2EA4D}" type="presParOf" srcId="{759F6CAC-638E-4B51-BF59-6E0442B8C1BA}" destId="{F443893A-ECB1-4B79-869C-1681B28E69D7}" srcOrd="0" destOrd="0" presId="urn:microsoft.com/office/officeart/2008/layout/LinedList"/>
    <dgm:cxn modelId="{430AABCA-AF3D-450A-98C0-5B632C7736CA}" type="presParOf" srcId="{759F6CAC-638E-4B51-BF59-6E0442B8C1BA}" destId="{C036816C-F27F-4F92-A3C8-887C772EC888}" srcOrd="1" destOrd="0" presId="urn:microsoft.com/office/officeart/2008/layout/LinedList"/>
    <dgm:cxn modelId="{399D31FB-1C5C-4C04-8E3E-3DDE785771DD}" type="presParOf" srcId="{C036816C-F27F-4F92-A3C8-887C772EC888}" destId="{65E5E6C8-FA8B-4A97-A389-25EDF6857DCB}" srcOrd="0" destOrd="0" presId="urn:microsoft.com/office/officeart/2008/layout/LinedList"/>
    <dgm:cxn modelId="{D5402BC8-67F7-4B95-9F2A-E91845FD437F}" type="presParOf" srcId="{C036816C-F27F-4F92-A3C8-887C772EC888}" destId="{474A75DC-4015-4471-B17E-F6E5CB0C9BC8}" srcOrd="1" destOrd="0" presId="urn:microsoft.com/office/officeart/2008/layout/LinedList"/>
    <dgm:cxn modelId="{B9093B95-7AAD-4164-8E43-F5F7A98AEC1F}" type="presParOf" srcId="{C036816C-F27F-4F92-A3C8-887C772EC888}" destId="{AD392675-4D5C-47A9-AA98-233CAF66DC4E}" srcOrd="2" destOrd="0" presId="urn:microsoft.com/office/officeart/2008/layout/LinedList"/>
    <dgm:cxn modelId="{DCF0DDB6-36C0-49D5-BD86-343A42D77DDF}" type="presParOf" srcId="{AD392675-4D5C-47A9-AA98-233CAF66DC4E}" destId="{6C7D067B-D744-4933-8BA7-26CA1F2BBEB9}" srcOrd="0" destOrd="0" presId="urn:microsoft.com/office/officeart/2008/layout/LinedList"/>
    <dgm:cxn modelId="{E6551CD7-B3D7-4D8D-8434-4E55E53A7540}" type="presParOf" srcId="{6C7D067B-D744-4933-8BA7-26CA1F2BBEB9}" destId="{54A54E31-5DF1-40D7-A336-37EE247E520E}" srcOrd="0" destOrd="0" presId="urn:microsoft.com/office/officeart/2008/layout/LinedList"/>
    <dgm:cxn modelId="{2EF1F54A-DECA-4B16-BB7B-FAE2E719D112}" type="presParOf" srcId="{6C7D067B-D744-4933-8BA7-26CA1F2BBEB9}" destId="{B7B92D40-D3BE-458D-918E-99C0FE9F91A3}" srcOrd="1" destOrd="0" presId="urn:microsoft.com/office/officeart/2008/layout/LinedList"/>
    <dgm:cxn modelId="{9DBDABCD-3F37-4C2F-BD5E-853313D007AC}" type="presParOf" srcId="{6C7D067B-D744-4933-8BA7-26CA1F2BBEB9}" destId="{3E411F7C-C731-4F29-83F0-805E7AAE6777}" srcOrd="2" destOrd="0" presId="urn:microsoft.com/office/officeart/2008/layout/LinedList"/>
    <dgm:cxn modelId="{51C87369-B166-47C7-B89D-0D989528A022}" type="presParOf" srcId="{AD392675-4D5C-47A9-AA98-233CAF66DC4E}" destId="{3E85C476-0732-41C0-869E-1C1F68C6C49F}" srcOrd="1" destOrd="0" presId="urn:microsoft.com/office/officeart/2008/layout/LinedList"/>
    <dgm:cxn modelId="{AF599E31-55DA-47F5-87C4-23BB49055DBE}" type="presParOf" srcId="{AD392675-4D5C-47A9-AA98-233CAF66DC4E}" destId="{615581DB-2EF0-4F40-A51A-932D676CE491}" srcOrd="2" destOrd="0" presId="urn:microsoft.com/office/officeart/2008/layout/LinedList"/>
    <dgm:cxn modelId="{38936584-3DC7-42F9-A9A1-253E6D529C3C}" type="presParOf" srcId="{615581DB-2EF0-4F40-A51A-932D676CE491}" destId="{BCFCF4CC-060E-48B4-9E4B-750241344F7D}" srcOrd="0" destOrd="0" presId="urn:microsoft.com/office/officeart/2008/layout/LinedList"/>
    <dgm:cxn modelId="{869D72A3-274D-4CFC-B101-1E1924A417E3}" type="presParOf" srcId="{615581DB-2EF0-4F40-A51A-932D676CE491}" destId="{06272C87-8026-4557-956C-2C0C0B1D480F}" srcOrd="1" destOrd="0" presId="urn:microsoft.com/office/officeart/2008/layout/LinedList"/>
    <dgm:cxn modelId="{DEA3391A-18B0-48A7-B1D9-7ED9CF4F535F}" type="presParOf" srcId="{615581DB-2EF0-4F40-A51A-932D676CE491}" destId="{71EE5A54-BD73-4A23-B6E1-9078F7343671}" srcOrd="2" destOrd="0" presId="urn:microsoft.com/office/officeart/2008/layout/LinedList"/>
    <dgm:cxn modelId="{68F4FD5F-CE0F-4D40-886F-B74CCFA8DCBE}" type="presParOf" srcId="{759F6CAC-638E-4B51-BF59-6E0442B8C1BA}" destId="{739E09DA-D940-4A9F-922F-3053F7DB166A}" srcOrd="2" destOrd="0" presId="urn:microsoft.com/office/officeart/2008/layout/LinedList"/>
    <dgm:cxn modelId="{56DB40C4-C3D6-499C-827D-4315695B22D9}" type="presParOf" srcId="{759F6CAC-638E-4B51-BF59-6E0442B8C1BA}" destId="{F4D3C96D-95D3-49AB-B157-62EC11FC58EE}" srcOrd="3" destOrd="0" presId="urn:microsoft.com/office/officeart/2008/layout/LinedList"/>
    <dgm:cxn modelId="{C439407F-51C7-4C08-A23D-CDB1132133A5}" type="presParOf" srcId="{759F6CAC-638E-4B51-BF59-6E0442B8C1BA}" destId="{50CBAE9A-D752-4120-97FA-2660AF37B87A}" srcOrd="4" destOrd="0" presId="urn:microsoft.com/office/officeart/2008/layout/LinedList"/>
    <dgm:cxn modelId="{BDAFA56B-F165-4B31-B146-E63AFDDFF422}" type="presParOf" srcId="{50CBAE9A-D752-4120-97FA-2660AF37B87A}" destId="{A7052AB6-A1BC-4179-BCA6-9EA56E7D58B2}" srcOrd="0" destOrd="0" presId="urn:microsoft.com/office/officeart/2008/layout/LinedList"/>
    <dgm:cxn modelId="{A20AED20-429C-4F51-A8ED-9B32DE57EA73}" type="presParOf" srcId="{50CBAE9A-D752-4120-97FA-2660AF37B87A}" destId="{3B623E3D-8BC8-4B04-B1CE-6B91BF5FD9A8}" srcOrd="1" destOrd="0" presId="urn:microsoft.com/office/officeart/2008/layout/LinedList"/>
    <dgm:cxn modelId="{83B0F498-4C05-460F-98E4-776843AAAB9B}" type="presParOf" srcId="{50CBAE9A-D752-4120-97FA-2660AF37B87A}" destId="{80448ADF-7099-425E-9A31-75FCF8DF9837}" srcOrd="2" destOrd="0" presId="urn:microsoft.com/office/officeart/2008/layout/LinedList"/>
    <dgm:cxn modelId="{1CF783E0-9647-4FB6-81DC-3D2487508B4C}" type="presParOf" srcId="{80448ADF-7099-425E-9A31-75FCF8DF9837}" destId="{8714E4B3-0C5D-4D0F-B43C-9FD3B061E700}" srcOrd="0" destOrd="0" presId="urn:microsoft.com/office/officeart/2008/layout/LinedList"/>
    <dgm:cxn modelId="{BA5A68D2-8164-42F8-8701-C4FB7808A578}" type="presParOf" srcId="{8714E4B3-0C5D-4D0F-B43C-9FD3B061E700}" destId="{1705B288-B3D3-4B7D-9FB6-839A515ABF37}" srcOrd="0" destOrd="0" presId="urn:microsoft.com/office/officeart/2008/layout/LinedList"/>
    <dgm:cxn modelId="{A7FEB4E2-0340-4729-94B8-C84641D179CD}" type="presParOf" srcId="{8714E4B3-0C5D-4D0F-B43C-9FD3B061E700}" destId="{2E4C18B7-E0CF-4998-B0AE-118C99876D15}" srcOrd="1" destOrd="0" presId="urn:microsoft.com/office/officeart/2008/layout/LinedList"/>
    <dgm:cxn modelId="{821D0CFA-4A8C-4561-8AE2-5BA46469D6B0}" type="presParOf" srcId="{8714E4B3-0C5D-4D0F-B43C-9FD3B061E700}" destId="{F105C14E-EC8A-4665-8DCD-3D9E821D61F6}" srcOrd="2" destOrd="0" presId="urn:microsoft.com/office/officeart/2008/layout/LinedList"/>
    <dgm:cxn modelId="{DABD2A1E-E477-4A08-8DA8-84956E117438}" type="presParOf" srcId="{80448ADF-7099-425E-9A31-75FCF8DF9837}" destId="{8640F130-F4F3-4F20-BDCA-3B89EFCE46F8}" srcOrd="1" destOrd="0" presId="urn:microsoft.com/office/officeart/2008/layout/LinedList"/>
    <dgm:cxn modelId="{D4982144-D8D9-4DE7-8420-0CB0BEBEDD93}" type="presParOf" srcId="{80448ADF-7099-425E-9A31-75FCF8DF9837}" destId="{11D17B95-E4C4-40D3-97E7-B89E12D9B9F5}" srcOrd="2" destOrd="0" presId="urn:microsoft.com/office/officeart/2008/layout/LinedList"/>
    <dgm:cxn modelId="{CE92D11E-28F4-4085-A92D-A20A8C855D62}" type="presParOf" srcId="{11D17B95-E4C4-40D3-97E7-B89E12D9B9F5}" destId="{5DC70B41-3750-4789-A82F-FC50F34CFA00}" srcOrd="0" destOrd="0" presId="urn:microsoft.com/office/officeart/2008/layout/LinedList"/>
    <dgm:cxn modelId="{78A3C150-2627-4D50-A638-CEFB78F0D632}" type="presParOf" srcId="{11D17B95-E4C4-40D3-97E7-B89E12D9B9F5}" destId="{9CEAB01F-7945-43D2-B845-3FF78DE2B10B}" srcOrd="1" destOrd="0" presId="urn:microsoft.com/office/officeart/2008/layout/LinedList"/>
    <dgm:cxn modelId="{A4485F35-AF90-4910-9D79-BE222584A737}" type="presParOf" srcId="{11D17B95-E4C4-40D3-97E7-B89E12D9B9F5}" destId="{DD79A52F-A57B-48A1-9AD5-8B35B061BBB0}" srcOrd="2" destOrd="0" presId="urn:microsoft.com/office/officeart/2008/layout/LinedList"/>
    <dgm:cxn modelId="{C30D01D1-74A4-4B28-8B8D-1A1DA0289B7E}" type="presParOf" srcId="{759F6CAC-638E-4B51-BF59-6E0442B8C1BA}" destId="{8B7260D9-8D25-42F0-AC87-8BC9C9902B9F}" srcOrd="5" destOrd="0" presId="urn:microsoft.com/office/officeart/2008/layout/LinedList"/>
    <dgm:cxn modelId="{13076143-6A9F-44F4-9E9A-8C08C1D72E0A}" type="presParOf" srcId="{759F6CAC-638E-4B51-BF59-6E0442B8C1BA}" destId="{E176A485-33EB-435E-AD1D-04B0963985DE}" srcOrd="6" destOrd="0" presId="urn:microsoft.com/office/officeart/2008/layout/LinedList"/>
  </dgm:cxnLst>
  <dgm:bg>
    <a:solidFill>
      <a:schemeClr val="bg1"/>
    </a:solidFill>
    <a:effectLst>
      <a:outerShdw blurRad="149987" dist="250190" dir="8460000" algn="ctr" rotWithShape="0">
        <a:srgbClr val="000000">
          <a:alpha val="28000"/>
        </a:srgb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14F944-884F-44CE-A74F-2A6D87FF1352}" type="doc">
      <dgm:prSet loTypeId="urn:microsoft.com/office/officeart/2005/8/layout/arrow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32670FD-1ACD-4DF2-9F72-710C631D2429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Better Identify Factors</a:t>
          </a:r>
        </a:p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Affecting Loan Default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308037AC-C448-4D93-870D-0C65B3A68F15}" type="parTrans" cxnId="{227FE52B-B725-4C9D-9A61-91A0BC74B5EB}">
      <dgm:prSet/>
      <dgm:spPr/>
      <dgm:t>
        <a:bodyPr/>
        <a:lstStyle/>
        <a:p>
          <a:endParaRPr lang="en-US"/>
        </a:p>
      </dgm:t>
    </dgm:pt>
    <dgm:pt modelId="{35F63687-DAFC-4F92-8903-2A376742AFFF}" type="sibTrans" cxnId="{227FE52B-B725-4C9D-9A61-91A0BC74B5EB}">
      <dgm:prSet/>
      <dgm:spPr/>
      <dgm:t>
        <a:bodyPr/>
        <a:lstStyle/>
        <a:p>
          <a:endParaRPr lang="en-US"/>
        </a:p>
      </dgm:t>
    </dgm:pt>
    <dgm:pt modelId="{CE648F2C-73DD-4FE2-BF71-D6DCBF7D4E2C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Improve Lending Strategies</a:t>
          </a:r>
          <a:r>
            <a:rPr lang="en-US" sz="2400" dirty="0" smtClean="0">
              <a:latin typeface="Arial Narrow" panose="020B0606020202030204" pitchFamily="34" charset="0"/>
            </a:rPr>
            <a:t>	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FB08E72A-CA85-46C3-BB1A-ABFF49032348}" type="parTrans" cxnId="{57136721-6762-4E7F-A87F-1AA4C4AC5BF8}">
      <dgm:prSet/>
      <dgm:spPr/>
      <dgm:t>
        <a:bodyPr/>
        <a:lstStyle/>
        <a:p>
          <a:endParaRPr lang="en-US"/>
        </a:p>
      </dgm:t>
    </dgm:pt>
    <dgm:pt modelId="{70673B0F-9C2D-43CA-B774-6A462E006D03}" type="sibTrans" cxnId="{57136721-6762-4E7F-A87F-1AA4C4AC5BF8}">
      <dgm:prSet/>
      <dgm:spPr/>
      <dgm:t>
        <a:bodyPr/>
        <a:lstStyle/>
        <a:p>
          <a:endParaRPr lang="en-US"/>
        </a:p>
      </dgm:t>
    </dgm:pt>
    <dgm:pt modelId="{F5618724-1A3D-496F-B1EA-FDB71190130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Increase </a:t>
          </a:r>
          <a:endParaRPr lang="en-US" sz="2400" dirty="0" smtClean="0">
            <a:latin typeface="Arial Narrow" panose="020B0606020202030204" pitchFamily="34" charset="0"/>
          </a:endParaRPr>
        </a:p>
        <a:p>
          <a:pPr>
            <a:spcAft>
              <a:spcPts val="0"/>
            </a:spcAft>
          </a:pPr>
          <a:r>
            <a:rPr lang="en-US" sz="2400" dirty="0" smtClean="0">
              <a:latin typeface="Arial Narrow" panose="020B0606020202030204" pitchFamily="34" charset="0"/>
            </a:rPr>
            <a:t>Lending Opportunity while Reducing Risk</a:t>
          </a:r>
          <a:endParaRPr lang="en-US" sz="2400" dirty="0">
            <a:latin typeface="Arial Narrow" panose="020B0606020202030204" pitchFamily="34" charset="0"/>
          </a:endParaRPr>
        </a:p>
      </dgm:t>
    </dgm:pt>
    <dgm:pt modelId="{3A4D4840-44F6-46E6-9E89-5772F6B4292B}" type="parTrans" cxnId="{01CFC0F7-065D-488F-ADD4-3289BA4387C4}">
      <dgm:prSet/>
      <dgm:spPr/>
      <dgm:t>
        <a:bodyPr/>
        <a:lstStyle/>
        <a:p>
          <a:endParaRPr lang="en-US"/>
        </a:p>
      </dgm:t>
    </dgm:pt>
    <dgm:pt modelId="{AA287A5A-6923-4AB2-B0E0-126E6F53B643}" type="sibTrans" cxnId="{01CFC0F7-065D-488F-ADD4-3289BA4387C4}">
      <dgm:prSet/>
      <dgm:spPr/>
      <dgm:t>
        <a:bodyPr/>
        <a:lstStyle/>
        <a:p>
          <a:endParaRPr lang="en-US"/>
        </a:p>
      </dgm:t>
    </dgm:pt>
    <dgm:pt modelId="{2929279D-385A-43E7-9282-396955A3519D}" type="pres">
      <dgm:prSet presAssocID="{5114F944-884F-44CE-A74F-2A6D87FF1352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3F5F07-C1E1-47D0-B87E-1150BB5D7673}" type="pres">
      <dgm:prSet presAssocID="{5114F944-884F-44CE-A74F-2A6D87FF1352}" presName="arrow" presStyleLbl="bgShp" presStyleIdx="0" presStyleCnt="1" custAng="21173595" custScaleX="85238" custScaleY="80366" custLinFactNeighborY="-10602"/>
      <dgm:spPr>
        <a:solidFill>
          <a:srgbClr val="CBC9E5"/>
        </a:solidFill>
      </dgm:spPr>
      <dgm:t>
        <a:bodyPr/>
        <a:lstStyle/>
        <a:p>
          <a:endParaRPr lang="en-US"/>
        </a:p>
      </dgm:t>
    </dgm:pt>
    <dgm:pt modelId="{6FE9F14A-78AF-4BB0-B568-C8EA036E33AF}" type="pres">
      <dgm:prSet presAssocID="{5114F944-884F-44CE-A74F-2A6D87FF1352}" presName="arrowDiagram3" presStyleCnt="0"/>
      <dgm:spPr/>
    </dgm:pt>
    <dgm:pt modelId="{C3D81944-647A-49BC-A0D6-8927AA7B7866}" type="pres">
      <dgm:prSet presAssocID="{332670FD-1ACD-4DF2-9F72-710C631D2429}" presName="bullet3a" presStyleLbl="node1" presStyleIdx="0" presStyleCnt="3" custLinFactNeighborX="92189" custLinFactNeighborY="26166"/>
      <dgm:spPr>
        <a:solidFill>
          <a:srgbClr val="1F335B"/>
        </a:solidFill>
      </dgm:spPr>
      <dgm:t>
        <a:bodyPr/>
        <a:lstStyle/>
        <a:p>
          <a:endParaRPr lang="en-US"/>
        </a:p>
      </dgm:t>
    </dgm:pt>
    <dgm:pt modelId="{1410A0B7-F4E3-4AAE-A038-CBB9F477E563}" type="pres">
      <dgm:prSet presAssocID="{332670FD-1ACD-4DF2-9F72-710C631D2429}" presName="textBox3a" presStyleLbl="revTx" presStyleIdx="0" presStyleCnt="3" custScaleX="216522" custLinFactNeighborX="68548" custLinFactNeighborY="78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BB105-F648-4551-9318-F39359CCAC60}" type="pres">
      <dgm:prSet presAssocID="{CE648F2C-73DD-4FE2-BF71-D6DCBF7D4E2C}" presName="bullet3b" presStyleLbl="node1" presStyleIdx="1" presStyleCnt="3" custLinFactNeighborX="-26360" custLinFactNeighborY="-55143"/>
      <dgm:spPr>
        <a:solidFill>
          <a:srgbClr val="1F335B"/>
        </a:solidFill>
      </dgm:spPr>
      <dgm:t>
        <a:bodyPr/>
        <a:lstStyle/>
        <a:p>
          <a:endParaRPr lang="en-US"/>
        </a:p>
      </dgm:t>
    </dgm:pt>
    <dgm:pt modelId="{BBBE2354-EDAE-4E9F-B6EA-89BC01F6385C}" type="pres">
      <dgm:prSet presAssocID="{CE648F2C-73DD-4FE2-BF71-D6DCBF7D4E2C}" presName="textBox3b" presStyleLbl="revTx" presStyleIdx="1" presStyleCnt="3" custScaleX="166174" custScaleY="49158" custLinFactNeighborX="22300" custLinFactNeighborY="-21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1A9D5-B889-478D-80E2-9441B8FE772D}" type="pres">
      <dgm:prSet presAssocID="{F5618724-1A3D-496F-B1EA-FDB711901303}" presName="bullet3c" presStyleLbl="node1" presStyleIdx="2" presStyleCnt="3" custLinFactNeighborX="-51926" custLinFactNeighborY="-84185"/>
      <dgm:spPr>
        <a:solidFill>
          <a:srgbClr val="1F335B"/>
        </a:solidFill>
      </dgm:spPr>
      <dgm:t>
        <a:bodyPr/>
        <a:lstStyle/>
        <a:p>
          <a:endParaRPr lang="en-US"/>
        </a:p>
      </dgm:t>
    </dgm:pt>
    <dgm:pt modelId="{9360F93D-37DC-4B70-81BD-DE7A0BBA5054}" type="pres">
      <dgm:prSet presAssocID="{F5618724-1A3D-496F-B1EA-FDB711901303}" presName="textBox3c" presStyleLbl="revTx" presStyleIdx="2" presStyleCnt="3" custScaleX="149141" custScaleY="18988" custLinFactNeighborX="4226" custLinFactNeighborY="-41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26C5B9-0040-4DF6-9324-3A86A9E6D07F}" type="presOf" srcId="{F5618724-1A3D-496F-B1EA-FDB711901303}" destId="{9360F93D-37DC-4B70-81BD-DE7A0BBA5054}" srcOrd="0" destOrd="0" presId="urn:microsoft.com/office/officeart/2005/8/layout/arrow2"/>
    <dgm:cxn modelId="{57136721-6762-4E7F-A87F-1AA4C4AC5BF8}" srcId="{5114F944-884F-44CE-A74F-2A6D87FF1352}" destId="{CE648F2C-73DD-4FE2-BF71-D6DCBF7D4E2C}" srcOrd="1" destOrd="0" parTransId="{FB08E72A-CA85-46C3-BB1A-ABFF49032348}" sibTransId="{70673B0F-9C2D-43CA-B774-6A462E006D03}"/>
    <dgm:cxn modelId="{D769890B-6B08-4E3C-BBAE-197FD5859F09}" type="presOf" srcId="{5114F944-884F-44CE-A74F-2A6D87FF1352}" destId="{2929279D-385A-43E7-9282-396955A3519D}" srcOrd="0" destOrd="0" presId="urn:microsoft.com/office/officeart/2005/8/layout/arrow2"/>
    <dgm:cxn modelId="{17D7DBB7-CAD7-4F34-AF8E-B34529940CA9}" type="presOf" srcId="{332670FD-1ACD-4DF2-9F72-710C631D2429}" destId="{1410A0B7-F4E3-4AAE-A038-CBB9F477E563}" srcOrd="0" destOrd="0" presId="urn:microsoft.com/office/officeart/2005/8/layout/arrow2"/>
    <dgm:cxn modelId="{227FE52B-B725-4C9D-9A61-91A0BC74B5EB}" srcId="{5114F944-884F-44CE-A74F-2A6D87FF1352}" destId="{332670FD-1ACD-4DF2-9F72-710C631D2429}" srcOrd="0" destOrd="0" parTransId="{308037AC-C448-4D93-870D-0C65B3A68F15}" sibTransId="{35F63687-DAFC-4F92-8903-2A376742AFFF}"/>
    <dgm:cxn modelId="{01CFC0F7-065D-488F-ADD4-3289BA4387C4}" srcId="{5114F944-884F-44CE-A74F-2A6D87FF1352}" destId="{F5618724-1A3D-496F-B1EA-FDB711901303}" srcOrd="2" destOrd="0" parTransId="{3A4D4840-44F6-46E6-9E89-5772F6B4292B}" sibTransId="{AA287A5A-6923-4AB2-B0E0-126E6F53B643}"/>
    <dgm:cxn modelId="{E3B60E7D-CDBA-4794-8A5A-007127BB6673}" type="presOf" srcId="{CE648F2C-73DD-4FE2-BF71-D6DCBF7D4E2C}" destId="{BBBE2354-EDAE-4E9F-B6EA-89BC01F6385C}" srcOrd="0" destOrd="0" presId="urn:microsoft.com/office/officeart/2005/8/layout/arrow2"/>
    <dgm:cxn modelId="{D5903ADF-81FE-4164-B4E4-D24DF07DC57C}" type="presParOf" srcId="{2929279D-385A-43E7-9282-396955A3519D}" destId="{6A3F5F07-C1E1-47D0-B87E-1150BB5D7673}" srcOrd="0" destOrd="0" presId="urn:microsoft.com/office/officeart/2005/8/layout/arrow2"/>
    <dgm:cxn modelId="{53CC0DEE-40C1-48FC-8FD7-5D98B2005A95}" type="presParOf" srcId="{2929279D-385A-43E7-9282-396955A3519D}" destId="{6FE9F14A-78AF-4BB0-B568-C8EA036E33AF}" srcOrd="1" destOrd="0" presId="urn:microsoft.com/office/officeart/2005/8/layout/arrow2"/>
    <dgm:cxn modelId="{5780CC93-74EC-4DCA-9EB1-A4FF4D382F2B}" type="presParOf" srcId="{6FE9F14A-78AF-4BB0-B568-C8EA036E33AF}" destId="{C3D81944-647A-49BC-A0D6-8927AA7B7866}" srcOrd="0" destOrd="0" presId="urn:microsoft.com/office/officeart/2005/8/layout/arrow2"/>
    <dgm:cxn modelId="{96A43347-D8A3-4F08-A1A0-616E52F9679A}" type="presParOf" srcId="{6FE9F14A-78AF-4BB0-B568-C8EA036E33AF}" destId="{1410A0B7-F4E3-4AAE-A038-CBB9F477E563}" srcOrd="1" destOrd="0" presId="urn:microsoft.com/office/officeart/2005/8/layout/arrow2"/>
    <dgm:cxn modelId="{FE819F46-975E-41A7-A9B8-0FE2ED7DEADB}" type="presParOf" srcId="{6FE9F14A-78AF-4BB0-B568-C8EA036E33AF}" destId="{FE9BB105-F648-4551-9318-F39359CCAC60}" srcOrd="2" destOrd="0" presId="urn:microsoft.com/office/officeart/2005/8/layout/arrow2"/>
    <dgm:cxn modelId="{24BB43DC-A820-4C1A-A657-C031B3BF4218}" type="presParOf" srcId="{6FE9F14A-78AF-4BB0-B568-C8EA036E33AF}" destId="{BBBE2354-EDAE-4E9F-B6EA-89BC01F6385C}" srcOrd="3" destOrd="0" presId="urn:microsoft.com/office/officeart/2005/8/layout/arrow2"/>
    <dgm:cxn modelId="{4CA893F4-DD52-4069-81DA-68BADF855958}" type="presParOf" srcId="{6FE9F14A-78AF-4BB0-B568-C8EA036E33AF}" destId="{88B1A9D5-B889-478D-80E2-9441B8FE772D}" srcOrd="4" destOrd="0" presId="urn:microsoft.com/office/officeart/2005/8/layout/arrow2"/>
    <dgm:cxn modelId="{C2F8775C-5D3A-40B7-BAD1-D2C95A651917}" type="presParOf" srcId="{6FE9F14A-78AF-4BB0-B568-C8EA036E33AF}" destId="{9360F93D-37DC-4B70-81BD-DE7A0BBA505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A0702-708D-46D5-B9B8-B91DB89CFF82}">
      <dsp:nvSpPr>
        <dsp:cNvPr id="0" name=""/>
        <dsp:cNvSpPr/>
      </dsp:nvSpPr>
      <dsp:spPr>
        <a:xfrm>
          <a:off x="0" y="1559"/>
          <a:ext cx="60161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F33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79748-6C20-44EA-BE05-9606111297FA}">
      <dsp:nvSpPr>
        <dsp:cNvPr id="0" name=""/>
        <dsp:cNvSpPr/>
      </dsp:nvSpPr>
      <dsp:spPr>
        <a:xfrm>
          <a:off x="0" y="1559"/>
          <a:ext cx="2071543" cy="318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latin typeface="Arial Narrow" panose="020B0606020202030204" pitchFamily="34" charset="0"/>
              <a:cs typeface="Times New Roman" pitchFamily="18" charset="0"/>
            </a:rPr>
            <a:t>Healthcare</a:t>
          </a:r>
        </a:p>
      </dsp:txBody>
      <dsp:txXfrm>
        <a:off x="0" y="1559"/>
        <a:ext cx="2071543" cy="3189999"/>
      </dsp:txXfrm>
    </dsp:sp>
    <dsp:sp modelId="{474A75DC-4015-4471-B17E-F6E5CB0C9BC8}">
      <dsp:nvSpPr>
        <dsp:cNvPr id="0" name=""/>
        <dsp:cNvSpPr/>
      </dsp:nvSpPr>
      <dsp:spPr>
        <a:xfrm>
          <a:off x="2213959" y="0"/>
          <a:ext cx="1758072" cy="148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>
              <a:latin typeface="Arial Narrow" panose="020B0606020202030204" pitchFamily="34" charset="0"/>
              <a:cs typeface="Arial" panose="020B0604020202020204" pitchFamily="34" charset="0"/>
            </a:rPr>
            <a:t>Doctor's Offices</a:t>
          </a:r>
        </a:p>
      </dsp:txBody>
      <dsp:txXfrm>
        <a:off x="2213959" y="0"/>
        <a:ext cx="1758072" cy="1482851"/>
      </dsp:txXfrm>
    </dsp:sp>
    <dsp:sp modelId="{B7B92D40-D3BE-458D-918E-99C0FE9F91A3}">
      <dsp:nvSpPr>
        <dsp:cNvPr id="0" name=""/>
        <dsp:cNvSpPr/>
      </dsp:nvSpPr>
      <dsp:spPr>
        <a:xfrm>
          <a:off x="4118403" y="30530"/>
          <a:ext cx="1897767" cy="876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Arial Narrow" panose="020B0606020202030204" pitchFamily="34" charset="0"/>
              <a:cs typeface="Arial" pitchFamily="34" charset="0"/>
            </a:rPr>
            <a:t>Brown </a:t>
          </a:r>
          <a:r>
            <a:rPr lang="en-US" sz="2200" kern="1200" dirty="0" smtClean="0">
              <a:latin typeface="Arial Narrow" panose="020B0606020202030204" pitchFamily="34" charset="0"/>
              <a:cs typeface="Arial" pitchFamily="34" charset="0"/>
            </a:rPr>
            <a:t>&amp; </a:t>
          </a:r>
          <a:r>
            <a:rPr lang="en-US" sz="2200" kern="1200" dirty="0" err="1">
              <a:latin typeface="Arial Narrow" panose="020B0606020202030204" pitchFamily="34" charset="0"/>
              <a:cs typeface="Arial" pitchFamily="34" charset="0"/>
            </a:rPr>
            <a:t>Toland</a:t>
          </a:r>
          <a:r>
            <a:rPr lang="en-US" sz="2200" kern="1200" dirty="0"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kern="12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Physicians</a:t>
          </a:r>
        </a:p>
      </dsp:txBody>
      <dsp:txXfrm>
        <a:off x="4118403" y="30530"/>
        <a:ext cx="1897767" cy="876098"/>
      </dsp:txXfrm>
    </dsp:sp>
    <dsp:sp modelId="{86AEE589-0133-42BE-8A61-2B66D30BDAB2}">
      <dsp:nvSpPr>
        <dsp:cNvPr id="0" name=""/>
        <dsp:cNvSpPr/>
      </dsp:nvSpPr>
      <dsp:spPr>
        <a:xfrm>
          <a:off x="3903554" y="951800"/>
          <a:ext cx="1897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9FF207-E710-42E5-95D0-6E6634D36BDD}">
      <dsp:nvSpPr>
        <dsp:cNvPr id="0" name=""/>
        <dsp:cNvSpPr/>
      </dsp:nvSpPr>
      <dsp:spPr>
        <a:xfrm>
          <a:off x="3977493" y="951800"/>
          <a:ext cx="1897767" cy="606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Dr.</a:t>
          </a:r>
          <a:r>
            <a:rPr lang="en-US" sz="2200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Farenbloom</a:t>
          </a:r>
          <a:endParaRPr lang="en-US" sz="2200" kern="1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  <a:cs typeface="Arial" pitchFamily="34" charset="0"/>
          </a:endParaRPr>
        </a:p>
      </dsp:txBody>
      <dsp:txXfrm>
        <a:off x="3977493" y="951800"/>
        <a:ext cx="1897767" cy="606207"/>
      </dsp:txXfrm>
    </dsp:sp>
    <dsp:sp modelId="{739E09DA-D940-4A9F-922F-3053F7DB166A}">
      <dsp:nvSpPr>
        <dsp:cNvPr id="0" name=""/>
        <dsp:cNvSpPr/>
      </dsp:nvSpPr>
      <dsp:spPr>
        <a:xfrm>
          <a:off x="2071543" y="1558553"/>
          <a:ext cx="39434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23E3D-8BC8-4B04-B1CE-6B91BF5FD9A8}">
      <dsp:nvSpPr>
        <dsp:cNvPr id="0" name=""/>
        <dsp:cNvSpPr/>
      </dsp:nvSpPr>
      <dsp:spPr>
        <a:xfrm>
          <a:off x="2402651" y="1532484"/>
          <a:ext cx="1418599" cy="148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>
              <a:latin typeface="Arial Narrow" panose="020B0606020202030204" pitchFamily="34" charset="0"/>
              <a:cs typeface="Arial" panose="020B0604020202020204" pitchFamily="34" charset="0"/>
            </a:rPr>
            <a:t>Vision</a:t>
          </a:r>
        </a:p>
      </dsp:txBody>
      <dsp:txXfrm>
        <a:off x="2402651" y="1532484"/>
        <a:ext cx="1418599" cy="1482851"/>
      </dsp:txXfrm>
    </dsp:sp>
    <dsp:sp modelId="{2E4C18B7-E0CF-4998-B0AE-118C99876D15}">
      <dsp:nvSpPr>
        <dsp:cNvPr id="0" name=""/>
        <dsp:cNvSpPr/>
      </dsp:nvSpPr>
      <dsp:spPr>
        <a:xfrm>
          <a:off x="4118403" y="1630834"/>
          <a:ext cx="1897767" cy="741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>
              <a:latin typeface="Arial Narrow" panose="020B0606020202030204" pitchFamily="34" charset="0"/>
              <a:cs typeface="Arial" pitchFamily="34" charset="0"/>
            </a:rPr>
            <a:t>Haug</a:t>
          </a:r>
          <a:r>
            <a:rPr lang="en-US" sz="2200" kern="1200" dirty="0"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kern="12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Optometry</a:t>
          </a:r>
        </a:p>
      </dsp:txBody>
      <dsp:txXfrm>
        <a:off x="4118403" y="1630834"/>
        <a:ext cx="1897767" cy="741425"/>
      </dsp:txXfrm>
    </dsp:sp>
    <dsp:sp modelId="{1EE0D6D9-99E9-4D49-86CF-91C64BF588AE}">
      <dsp:nvSpPr>
        <dsp:cNvPr id="0" name=""/>
        <dsp:cNvSpPr/>
      </dsp:nvSpPr>
      <dsp:spPr>
        <a:xfrm>
          <a:off x="3882565" y="2374121"/>
          <a:ext cx="1897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EC39E-9EDE-40ED-B733-E1889365E972}">
      <dsp:nvSpPr>
        <dsp:cNvPr id="0" name=""/>
        <dsp:cNvSpPr/>
      </dsp:nvSpPr>
      <dsp:spPr>
        <a:xfrm>
          <a:off x="4061887" y="2374121"/>
          <a:ext cx="1897767" cy="741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Magruder</a:t>
          </a:r>
          <a:r>
            <a:rPr lang="en-US" sz="2200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en-US" sz="22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Eye </a:t>
          </a:r>
          <a:r>
            <a:rPr lang="en-US" sz="2200" kern="1200" dirty="0" smtClean="0">
              <a:solidFill>
                <a:schemeClr val="tx1"/>
              </a:solidFill>
              <a:latin typeface="Arial Narrow" panose="020B0606020202030204" pitchFamily="34" charset="0"/>
              <a:cs typeface="Arial" pitchFamily="34" charset="0"/>
            </a:rPr>
            <a:t>Institute</a:t>
          </a:r>
          <a:endParaRPr lang="en-US" sz="2200" kern="1200" dirty="0">
            <a:solidFill>
              <a:schemeClr val="tx1"/>
            </a:solidFill>
            <a:latin typeface="Arial Narrow" panose="020B0606020202030204" pitchFamily="34" charset="0"/>
            <a:cs typeface="Arial" pitchFamily="34" charset="0"/>
          </a:endParaRPr>
        </a:p>
      </dsp:txBody>
      <dsp:txXfrm>
        <a:off x="4061887" y="2374121"/>
        <a:ext cx="1897767" cy="741425"/>
      </dsp:txXfrm>
    </dsp:sp>
    <dsp:sp modelId="{8B7260D9-8D25-42F0-AC87-8BC9C9902B9F}">
      <dsp:nvSpPr>
        <dsp:cNvPr id="0" name=""/>
        <dsp:cNvSpPr/>
      </dsp:nvSpPr>
      <dsp:spPr>
        <a:xfrm>
          <a:off x="2071543" y="3115547"/>
          <a:ext cx="39434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84F0A-D80B-4FEB-BDA6-D08BF71F7575}">
      <dsp:nvSpPr>
        <dsp:cNvPr id="0" name=""/>
        <dsp:cNvSpPr/>
      </dsp:nvSpPr>
      <dsp:spPr>
        <a:xfrm>
          <a:off x="0" y="0"/>
          <a:ext cx="701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F33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9B4D70-B6CA-4F4E-B141-7B38A073DC66}">
      <dsp:nvSpPr>
        <dsp:cNvPr id="0" name=""/>
        <dsp:cNvSpPr/>
      </dsp:nvSpPr>
      <dsp:spPr>
        <a:xfrm>
          <a:off x="0" y="0"/>
          <a:ext cx="2101635" cy="1981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"car payments"</a:t>
          </a:r>
        </a:p>
      </dsp:txBody>
      <dsp:txXfrm>
        <a:off x="0" y="0"/>
        <a:ext cx="2101635" cy="1981199"/>
      </dsp:txXfrm>
    </dsp:sp>
    <dsp:sp modelId="{7D31C62A-B430-4620-9ED6-F54C8CDE3B93}">
      <dsp:nvSpPr>
        <dsp:cNvPr id="0" name=""/>
        <dsp:cNvSpPr/>
      </dsp:nvSpPr>
      <dsp:spPr>
        <a:xfrm>
          <a:off x="2193544" y="54753"/>
          <a:ext cx="4809894" cy="1095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"I am consolidating Credit Cards and my remaining </a:t>
          </a:r>
          <a:r>
            <a:rPr lang="en-US" sz="1800" b="1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to lower my monthly payments by $400."</a:t>
          </a:r>
        </a:p>
      </dsp:txBody>
      <dsp:txXfrm>
        <a:off x="2193544" y="54753"/>
        <a:ext cx="4809894" cy="1095077"/>
      </dsp:txXfrm>
    </dsp:sp>
    <dsp:sp modelId="{C3A47E10-DD9B-4724-9D73-BA4483669C6D}">
      <dsp:nvSpPr>
        <dsp:cNvPr id="0" name=""/>
        <dsp:cNvSpPr/>
      </dsp:nvSpPr>
      <dsp:spPr>
        <a:xfrm>
          <a:off x="2101635" y="1149831"/>
          <a:ext cx="49018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C53D35-7444-4F41-B81D-5AA1079CE74B}">
      <dsp:nvSpPr>
        <dsp:cNvPr id="0" name=""/>
        <dsp:cNvSpPr/>
      </dsp:nvSpPr>
      <dsp:spPr>
        <a:xfrm>
          <a:off x="2193544" y="1204585"/>
          <a:ext cx="4809894" cy="719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"I am trying to get out of a high </a:t>
          </a:r>
          <a:r>
            <a:rPr lang="en-US" sz="1800" b="1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. So I can afford to live comfortable."</a:t>
          </a:r>
        </a:p>
      </dsp:txBody>
      <dsp:txXfrm>
        <a:off x="2193544" y="1204585"/>
        <a:ext cx="4809894" cy="719630"/>
      </dsp:txXfrm>
    </dsp:sp>
    <dsp:sp modelId="{75F22CE5-C4B8-4201-84E0-493CD9EA6A96}">
      <dsp:nvSpPr>
        <dsp:cNvPr id="0" name=""/>
        <dsp:cNvSpPr/>
      </dsp:nvSpPr>
      <dsp:spPr>
        <a:xfrm>
          <a:off x="2101635" y="1924215"/>
          <a:ext cx="49018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7D0DC-F369-45C6-A1B2-09AAF3D5FCFE}">
      <dsp:nvSpPr>
        <dsp:cNvPr id="0" name=""/>
        <dsp:cNvSpPr/>
      </dsp:nvSpPr>
      <dsp:spPr>
        <a:xfrm>
          <a:off x="0" y="1981199"/>
          <a:ext cx="701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4FB336-BBF6-4596-86DE-8DD338F0B2AA}">
      <dsp:nvSpPr>
        <dsp:cNvPr id="0" name=""/>
        <dsp:cNvSpPr/>
      </dsp:nvSpPr>
      <dsp:spPr>
        <a:xfrm>
          <a:off x="0" y="1981199"/>
          <a:ext cx="2048390" cy="1981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</a:rPr>
            <a:t>"no car payments"</a:t>
          </a:r>
        </a:p>
      </dsp:txBody>
      <dsp:txXfrm>
        <a:off x="0" y="1981199"/>
        <a:ext cx="2048390" cy="1981199"/>
      </dsp:txXfrm>
    </dsp:sp>
    <dsp:sp modelId="{75A8EC91-0339-4AF3-BC4C-E36A345A0EFD}">
      <dsp:nvSpPr>
        <dsp:cNvPr id="0" name=""/>
        <dsp:cNvSpPr/>
      </dsp:nvSpPr>
      <dsp:spPr>
        <a:xfrm>
          <a:off x="2141325" y="2049497"/>
          <a:ext cx="4863636" cy="1365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"These funds will be used to purchase a reliable vehicle to replace my husband's car. I have already paid off two </a:t>
          </a:r>
          <a:r>
            <a:rPr lang="en-US" sz="1800" b="0" kern="1200" dirty="0" err="1">
              <a:solidFill>
                <a:sysClr val="windowText" lastClr="000000"/>
              </a:solidFill>
              <a:latin typeface="+mn-lt"/>
              <a:cs typeface="Arial" pitchFamily="34" charset="0"/>
            </a:rPr>
            <a:t>infiniti</a:t>
          </a: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G35s since I started at my job over 9 years ago and currently have </a:t>
          </a:r>
          <a:r>
            <a:rPr lang="en-US" sz="1800" b="1" kern="1200" dirty="0">
              <a:solidFill>
                <a:srgbClr val="FF0000"/>
              </a:solidFill>
              <a:latin typeface="+mn-lt"/>
              <a:cs typeface="Arial" pitchFamily="34" charset="0"/>
            </a:rPr>
            <a:t>no </a:t>
          </a:r>
          <a:r>
            <a:rPr lang="en-US" sz="1800" b="1" kern="1200" dirty="0">
              <a:solidFill>
                <a:srgbClr val="0033CC"/>
              </a:solidFill>
              <a:latin typeface="+mn-lt"/>
              <a:cs typeface="Arial" pitchFamily="34" charset="0"/>
            </a:rPr>
            <a:t>car payment</a:t>
          </a: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."</a:t>
          </a:r>
        </a:p>
      </dsp:txBody>
      <dsp:txXfrm>
        <a:off x="2141325" y="2049497"/>
        <a:ext cx="4863636" cy="1365944"/>
      </dsp:txXfrm>
    </dsp:sp>
    <dsp:sp modelId="{C16D3463-FFD0-463F-B57D-E7DB327D90F0}">
      <dsp:nvSpPr>
        <dsp:cNvPr id="0" name=""/>
        <dsp:cNvSpPr/>
      </dsp:nvSpPr>
      <dsp:spPr>
        <a:xfrm>
          <a:off x="2053828" y="3440668"/>
          <a:ext cx="49565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A28C5-F282-4116-BAA4-95B7C9ABED79}">
      <dsp:nvSpPr>
        <dsp:cNvPr id="0" name=""/>
        <dsp:cNvSpPr/>
      </dsp:nvSpPr>
      <dsp:spPr>
        <a:xfrm>
          <a:off x="2141325" y="3483738"/>
          <a:ext cx="4863636" cy="40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"My rent is low, </a:t>
          </a:r>
          <a:r>
            <a:rPr lang="en-US" sz="1800" b="1" kern="1200" dirty="0">
              <a:solidFill>
                <a:srgbClr val="FF0000"/>
              </a:solidFill>
              <a:latin typeface="+mn-lt"/>
              <a:cs typeface="Arial" pitchFamily="34" charset="0"/>
            </a:rPr>
            <a:t>no</a:t>
          </a:r>
          <a:r>
            <a:rPr lang="en-US" sz="1800" b="1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</a:t>
          </a:r>
          <a:r>
            <a:rPr lang="en-US" sz="1800" b="1" kern="1200" dirty="0">
              <a:solidFill>
                <a:srgbClr val="0033CC"/>
              </a:solidFill>
              <a:latin typeface="+mn-lt"/>
              <a:cs typeface="Arial" pitchFamily="34" charset="0"/>
            </a:rPr>
            <a:t>car payments</a:t>
          </a:r>
          <a:r>
            <a:rPr lang="en-US" sz="1800" b="1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 </a:t>
          </a: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- low insurance."</a:t>
          </a:r>
        </a:p>
      </dsp:txBody>
      <dsp:txXfrm>
        <a:off x="2141325" y="3483738"/>
        <a:ext cx="4863636" cy="409073"/>
      </dsp:txXfrm>
    </dsp:sp>
    <dsp:sp modelId="{A7FAC4D5-3D70-4302-B668-2B473300239C}">
      <dsp:nvSpPr>
        <dsp:cNvPr id="0" name=""/>
        <dsp:cNvSpPr/>
      </dsp:nvSpPr>
      <dsp:spPr>
        <a:xfrm>
          <a:off x="2048390" y="3892812"/>
          <a:ext cx="49565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84F0A-D80B-4FEB-BDA6-D08BF71F7575}">
      <dsp:nvSpPr>
        <dsp:cNvPr id="0" name=""/>
        <dsp:cNvSpPr/>
      </dsp:nvSpPr>
      <dsp:spPr>
        <a:xfrm>
          <a:off x="0" y="0"/>
          <a:ext cx="701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F33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9B4D70-B6CA-4F4E-B141-7B38A073DC66}">
      <dsp:nvSpPr>
        <dsp:cNvPr id="0" name=""/>
        <dsp:cNvSpPr/>
      </dsp:nvSpPr>
      <dsp:spPr>
        <a:xfrm>
          <a:off x="0" y="0"/>
          <a:ext cx="2101635" cy="2139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"car payments"</a:t>
          </a:r>
        </a:p>
      </dsp:txBody>
      <dsp:txXfrm>
        <a:off x="0" y="0"/>
        <a:ext cx="2101635" cy="2139434"/>
      </dsp:txXfrm>
    </dsp:sp>
    <dsp:sp modelId="{7D31C62A-B430-4620-9ED6-F54C8CDE3B93}">
      <dsp:nvSpPr>
        <dsp:cNvPr id="0" name=""/>
        <dsp:cNvSpPr/>
      </dsp:nvSpPr>
      <dsp:spPr>
        <a:xfrm>
          <a:off x="2193544" y="59126"/>
          <a:ext cx="4809894" cy="1182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"I am consolidating Credit Cards and my remaining </a:t>
          </a:r>
          <a:r>
            <a:rPr lang="en-US" sz="1800" b="1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to lower my monthly payments by $400."</a:t>
          </a:r>
        </a:p>
      </dsp:txBody>
      <dsp:txXfrm>
        <a:off x="2193544" y="59126"/>
        <a:ext cx="4809894" cy="1182538"/>
      </dsp:txXfrm>
    </dsp:sp>
    <dsp:sp modelId="{C3A47E10-DD9B-4724-9D73-BA4483669C6D}">
      <dsp:nvSpPr>
        <dsp:cNvPr id="0" name=""/>
        <dsp:cNvSpPr/>
      </dsp:nvSpPr>
      <dsp:spPr>
        <a:xfrm>
          <a:off x="2101635" y="1241665"/>
          <a:ext cx="49018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C53D35-7444-4F41-B81D-5AA1079CE74B}">
      <dsp:nvSpPr>
        <dsp:cNvPr id="0" name=""/>
        <dsp:cNvSpPr/>
      </dsp:nvSpPr>
      <dsp:spPr>
        <a:xfrm>
          <a:off x="2193544" y="1300792"/>
          <a:ext cx="4809894" cy="777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"I am trying to get out of a high </a:t>
          </a:r>
          <a:r>
            <a:rPr lang="en-US" sz="1800" b="1" kern="1200" dirty="0">
              <a:solidFill>
                <a:srgbClr val="E5C125"/>
              </a:solidFill>
              <a:latin typeface="Arial" panose="020B0604020202020204" pitchFamily="34" charset="0"/>
              <a:cs typeface="Arial" panose="020B0604020202020204" pitchFamily="34" charset="0"/>
            </a:rPr>
            <a:t>car payment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. So I can afford to live comfortable."</a:t>
          </a:r>
        </a:p>
      </dsp:txBody>
      <dsp:txXfrm>
        <a:off x="2193544" y="1300792"/>
        <a:ext cx="4809894" cy="777105"/>
      </dsp:txXfrm>
    </dsp:sp>
    <dsp:sp modelId="{75F22CE5-C4B8-4201-84E0-493CD9EA6A96}">
      <dsp:nvSpPr>
        <dsp:cNvPr id="0" name=""/>
        <dsp:cNvSpPr/>
      </dsp:nvSpPr>
      <dsp:spPr>
        <a:xfrm>
          <a:off x="2101635" y="2077897"/>
          <a:ext cx="49018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7D0DC-F369-45C6-A1B2-09AAF3D5FCFE}">
      <dsp:nvSpPr>
        <dsp:cNvPr id="0" name=""/>
        <dsp:cNvSpPr/>
      </dsp:nvSpPr>
      <dsp:spPr>
        <a:xfrm>
          <a:off x="0" y="2069068"/>
          <a:ext cx="7010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F33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4FB336-BBF6-4596-86DE-8DD338F0B2AA}">
      <dsp:nvSpPr>
        <dsp:cNvPr id="0" name=""/>
        <dsp:cNvSpPr/>
      </dsp:nvSpPr>
      <dsp:spPr>
        <a:xfrm>
          <a:off x="0" y="2139434"/>
          <a:ext cx="2048390" cy="2139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"no car payments"</a:t>
          </a:r>
        </a:p>
      </dsp:txBody>
      <dsp:txXfrm>
        <a:off x="0" y="2139434"/>
        <a:ext cx="2048390" cy="2139434"/>
      </dsp:txXfrm>
    </dsp:sp>
    <dsp:sp modelId="{75A8EC91-0339-4AF3-BC4C-E36A345A0EFD}">
      <dsp:nvSpPr>
        <dsp:cNvPr id="0" name=""/>
        <dsp:cNvSpPr/>
      </dsp:nvSpPr>
      <dsp:spPr>
        <a:xfrm>
          <a:off x="2141325" y="2213185"/>
          <a:ext cx="4863636" cy="1475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"These funds will be used to purchase a reliable </a:t>
          </a:r>
          <a:r>
            <a:rPr lang="en-US" sz="1800" b="0" kern="12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vehicle. </a:t>
          </a:r>
          <a:r>
            <a:rPr lang="en-US" sz="1800" b="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 have already paid off two </a:t>
          </a:r>
          <a:r>
            <a:rPr lang="en-US" sz="1800" b="0" kern="12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cars since </a:t>
          </a:r>
          <a:r>
            <a:rPr lang="en-US" sz="1800" b="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 started at my job over 9 years ago </a:t>
          </a:r>
          <a:r>
            <a:rPr lang="en-US" sz="1800" b="0" kern="12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and currently </a:t>
          </a:r>
          <a:r>
            <a:rPr lang="en-US" sz="1800" b="1" kern="1200" dirty="0" smtClean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rPr>
            <a:t>don’t have any car payments</a:t>
          </a:r>
          <a:r>
            <a:rPr lang="en-US" sz="1800" b="0" kern="12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."</a:t>
          </a:r>
          <a:endParaRPr lang="en-US" sz="1800" b="0" kern="1200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41325" y="2213185"/>
        <a:ext cx="4863636" cy="1475039"/>
      </dsp:txXfrm>
    </dsp:sp>
    <dsp:sp modelId="{C16D3463-FFD0-463F-B57D-E7DB327D90F0}">
      <dsp:nvSpPr>
        <dsp:cNvPr id="0" name=""/>
        <dsp:cNvSpPr/>
      </dsp:nvSpPr>
      <dsp:spPr>
        <a:xfrm>
          <a:off x="2053828" y="3364468"/>
          <a:ext cx="49565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A28C5-F282-4116-BAA4-95B7C9ABED79}">
      <dsp:nvSpPr>
        <dsp:cNvPr id="0" name=""/>
        <dsp:cNvSpPr/>
      </dsp:nvSpPr>
      <dsp:spPr>
        <a:xfrm>
          <a:off x="2141325" y="3440669"/>
          <a:ext cx="4863636" cy="441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solidFill>
                <a:sysClr val="windowText" lastClr="000000"/>
              </a:solidFill>
              <a:latin typeface="+mn-lt"/>
              <a:cs typeface="Arial" pitchFamily="34" charset="0"/>
            </a:rPr>
            <a:t>"My rent is low, </a:t>
          </a:r>
          <a:r>
            <a:rPr lang="en-US" sz="1800" b="1" kern="1200" dirty="0">
              <a:solidFill>
                <a:srgbClr val="AA1A16"/>
              </a:solidFill>
              <a:latin typeface="Arial" panose="020B0604020202020204" pitchFamily="34" charset="0"/>
              <a:cs typeface="Arial" panose="020B0604020202020204" pitchFamily="34" charset="0"/>
            </a:rPr>
            <a:t>no car payments </a:t>
          </a:r>
          <a:r>
            <a:rPr lang="en-US" sz="1800" b="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low insurance."</a:t>
          </a:r>
        </a:p>
      </dsp:txBody>
      <dsp:txXfrm>
        <a:off x="2141325" y="3440669"/>
        <a:ext cx="4863636" cy="441744"/>
      </dsp:txXfrm>
    </dsp:sp>
    <dsp:sp modelId="{A7FAC4D5-3D70-4302-B668-2B473300239C}">
      <dsp:nvSpPr>
        <dsp:cNvPr id="0" name=""/>
        <dsp:cNvSpPr/>
      </dsp:nvSpPr>
      <dsp:spPr>
        <a:xfrm>
          <a:off x="2048390" y="4203722"/>
          <a:ext cx="49565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A0702-708D-46D5-B9B8-B91DB89CFF82}">
      <dsp:nvSpPr>
        <dsp:cNvPr id="0" name=""/>
        <dsp:cNvSpPr/>
      </dsp:nvSpPr>
      <dsp:spPr>
        <a:xfrm>
          <a:off x="0" y="2009"/>
          <a:ext cx="62026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79748-6C20-44EA-BE05-9606111297FA}">
      <dsp:nvSpPr>
        <dsp:cNvPr id="0" name=""/>
        <dsp:cNvSpPr/>
      </dsp:nvSpPr>
      <dsp:spPr>
        <a:xfrm>
          <a:off x="0" y="2009"/>
          <a:ext cx="1510491" cy="4110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Arial Narrow" panose="020B0606020202030204" pitchFamily="34" charset="0"/>
              <a:cs typeface="Times New Roman" pitchFamily="18" charset="0"/>
            </a:rPr>
            <a:t>Marital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Arial Narrow" panose="020B0606020202030204" pitchFamily="34" charset="0"/>
              <a:cs typeface="Times New Roman" pitchFamily="18" charset="0"/>
            </a:rPr>
            <a:t>Status</a:t>
          </a:r>
          <a:endParaRPr lang="en-US" sz="32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0" y="2009"/>
        <a:ext cx="1510491" cy="4110781"/>
      </dsp:txXfrm>
    </dsp:sp>
    <dsp:sp modelId="{474A75DC-4015-4471-B17E-F6E5CB0C9BC8}">
      <dsp:nvSpPr>
        <dsp:cNvPr id="0" name=""/>
        <dsp:cNvSpPr/>
      </dsp:nvSpPr>
      <dsp:spPr>
        <a:xfrm>
          <a:off x="1339426" y="146528"/>
          <a:ext cx="1479980" cy="1910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 Narrow" panose="020B0606020202030204" pitchFamily="34" charset="0"/>
              <a:cs typeface="Times New Roman" pitchFamily="18" charset="0"/>
            </a:rPr>
            <a:t>Married</a:t>
          </a:r>
          <a:endParaRPr lang="en-US" sz="26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1339426" y="146528"/>
        <a:ext cx="1479980" cy="1910871"/>
      </dsp:txXfrm>
    </dsp:sp>
    <dsp:sp modelId="{B7B92D40-D3BE-458D-918E-99C0FE9F91A3}">
      <dsp:nvSpPr>
        <dsp:cNvPr id="0" name=""/>
        <dsp:cNvSpPr/>
      </dsp:nvSpPr>
      <dsp:spPr>
        <a:xfrm>
          <a:off x="3084258" y="49780"/>
          <a:ext cx="2930126" cy="955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"I was </a:t>
          </a:r>
          <a:r>
            <a:rPr lang="en-US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recently married 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and am moving 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to 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San Diego, CA."</a:t>
          </a:r>
        </a:p>
      </dsp:txBody>
      <dsp:txXfrm>
        <a:off x="3084258" y="49780"/>
        <a:ext cx="2930126" cy="955435"/>
      </dsp:txXfrm>
    </dsp:sp>
    <dsp:sp modelId="{3E85C476-0732-41C0-869E-1C1F68C6C49F}">
      <dsp:nvSpPr>
        <dsp:cNvPr id="0" name=""/>
        <dsp:cNvSpPr/>
      </dsp:nvSpPr>
      <dsp:spPr>
        <a:xfrm>
          <a:off x="3036037" y="1052988"/>
          <a:ext cx="11695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72C87-8026-4557-956C-2C0C0B1D480F}">
      <dsp:nvSpPr>
        <dsp:cNvPr id="0" name=""/>
        <dsp:cNvSpPr/>
      </dsp:nvSpPr>
      <dsp:spPr>
        <a:xfrm>
          <a:off x="3081604" y="1052988"/>
          <a:ext cx="2875147" cy="955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r>
            <a:rPr lang="en-US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My husband 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is in the navy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."</a:t>
          </a:r>
          <a:endParaRPr lang="en-US" sz="2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81604" y="1052988"/>
        <a:ext cx="2875147" cy="955435"/>
      </dsp:txXfrm>
    </dsp:sp>
    <dsp:sp modelId="{739E09DA-D940-4A9F-922F-3053F7DB166A}">
      <dsp:nvSpPr>
        <dsp:cNvPr id="0" name=""/>
        <dsp:cNvSpPr/>
      </dsp:nvSpPr>
      <dsp:spPr>
        <a:xfrm>
          <a:off x="1157724" y="1752600"/>
          <a:ext cx="2430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23E3D-8BC8-4B04-B1CE-6B91BF5FD9A8}">
      <dsp:nvSpPr>
        <dsp:cNvPr id="0" name=""/>
        <dsp:cNvSpPr/>
      </dsp:nvSpPr>
      <dsp:spPr>
        <a:xfrm>
          <a:off x="1371590" y="1974830"/>
          <a:ext cx="1560105" cy="1910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Arial Narrow" panose="020B0606020202030204" pitchFamily="34" charset="0"/>
              <a:cs typeface="Times New Roman" pitchFamily="18" charset="0"/>
            </a:rPr>
            <a:t>Divorced</a:t>
          </a:r>
          <a:endParaRPr lang="en-US" sz="26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1371590" y="1974830"/>
        <a:ext cx="1560105" cy="1910871"/>
      </dsp:txXfrm>
    </dsp:sp>
    <dsp:sp modelId="{2E4C18B7-E0CF-4998-B0AE-118C99876D15}">
      <dsp:nvSpPr>
        <dsp:cNvPr id="0" name=""/>
        <dsp:cNvSpPr/>
      </dsp:nvSpPr>
      <dsp:spPr>
        <a:xfrm>
          <a:off x="3068353" y="1776672"/>
          <a:ext cx="3035033" cy="113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"This loan is to cover unexpected legal fees stemming from my </a:t>
          </a:r>
          <a:r>
            <a:rPr lang="en-US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divorce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en-US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custody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 battle."</a:t>
          </a:r>
          <a:endParaRPr lang="en-US" sz="20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68353" y="1776672"/>
        <a:ext cx="3035033" cy="1135336"/>
      </dsp:txXfrm>
    </dsp:sp>
    <dsp:sp modelId="{8640F130-F4F3-4F20-BDCA-3B89EFCE46F8}">
      <dsp:nvSpPr>
        <dsp:cNvPr id="0" name=""/>
        <dsp:cNvSpPr/>
      </dsp:nvSpPr>
      <dsp:spPr>
        <a:xfrm>
          <a:off x="3116162" y="3239303"/>
          <a:ext cx="11695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AB01F-7945-43D2-B845-3FF78DE2B10B}">
      <dsp:nvSpPr>
        <dsp:cNvPr id="0" name=""/>
        <dsp:cNvSpPr/>
      </dsp:nvSpPr>
      <dsp:spPr>
        <a:xfrm>
          <a:off x="3161728" y="3276599"/>
          <a:ext cx="2833605" cy="772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r>
            <a:rPr lang="en-US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</a:t>
          </a:r>
          <a:r>
            <a:rPr lang="en-US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ex wife </a:t>
          </a:r>
          <a:r>
            <a:rPr lang="en-US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rang up a lot of bills.</a:t>
          </a: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"</a:t>
          </a:r>
          <a:endParaRPr lang="en-US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728" y="3276599"/>
        <a:ext cx="2833605" cy="772789"/>
      </dsp:txXfrm>
    </dsp:sp>
    <dsp:sp modelId="{8B7260D9-8D25-42F0-AC87-8BC9C9902B9F}">
      <dsp:nvSpPr>
        <dsp:cNvPr id="0" name=""/>
        <dsp:cNvSpPr/>
      </dsp:nvSpPr>
      <dsp:spPr>
        <a:xfrm>
          <a:off x="1157724" y="4014838"/>
          <a:ext cx="2430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F5F07-C1E1-47D0-B87E-1150BB5D7673}">
      <dsp:nvSpPr>
        <dsp:cNvPr id="0" name=""/>
        <dsp:cNvSpPr/>
      </dsp:nvSpPr>
      <dsp:spPr>
        <a:xfrm rot="21173595">
          <a:off x="683509" y="357497"/>
          <a:ext cx="6495135" cy="3827430"/>
        </a:xfrm>
        <a:prstGeom prst="swooshArrow">
          <a:avLst>
            <a:gd name="adj1" fmla="val 25000"/>
            <a:gd name="adj2" fmla="val 25000"/>
          </a:avLst>
        </a:prstGeom>
        <a:solidFill>
          <a:srgbClr val="CBC9E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81944-647A-49BC-A0D6-8927AA7B7866}">
      <dsp:nvSpPr>
        <dsp:cNvPr id="0" name=""/>
        <dsp:cNvSpPr/>
      </dsp:nvSpPr>
      <dsp:spPr>
        <a:xfrm>
          <a:off x="1271462" y="3733800"/>
          <a:ext cx="198120" cy="198120"/>
        </a:xfrm>
        <a:prstGeom prst="ellipse">
          <a:avLst/>
        </a:prstGeom>
        <a:solidFill>
          <a:srgbClr val="1F33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0A0B7-F4E3-4AAE-A038-CBB9F477E563}">
      <dsp:nvSpPr>
        <dsp:cNvPr id="0" name=""/>
        <dsp:cNvSpPr/>
      </dsp:nvSpPr>
      <dsp:spPr>
        <a:xfrm>
          <a:off x="1370519" y="3888582"/>
          <a:ext cx="3844261" cy="1376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>
              <a:latin typeface="Arial Narrow" panose="020B0606020202030204" pitchFamily="34" charset="0"/>
            </a:rPr>
            <a:t>Better Identify Factors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>
              <a:latin typeface="Arial Narrow" panose="020B0606020202030204" pitchFamily="34" charset="0"/>
            </a:rPr>
            <a:t>Affecting Loan Default</a:t>
          </a:r>
          <a:endParaRPr lang="en-US" sz="2400" kern="1200" dirty="0">
            <a:latin typeface="Arial Narrow" panose="020B0606020202030204" pitchFamily="34" charset="0"/>
          </a:endParaRPr>
        </a:p>
      </dsp:txBody>
      <dsp:txXfrm>
        <a:off x="1370519" y="3888582"/>
        <a:ext cx="3844261" cy="1376362"/>
      </dsp:txXfrm>
    </dsp:sp>
    <dsp:sp modelId="{FE9BB105-F648-4551-9318-F39359CCAC60}">
      <dsp:nvSpPr>
        <dsp:cNvPr id="0" name=""/>
        <dsp:cNvSpPr/>
      </dsp:nvSpPr>
      <dsp:spPr>
        <a:xfrm>
          <a:off x="2743202" y="2190023"/>
          <a:ext cx="358140" cy="358140"/>
        </a:xfrm>
        <a:prstGeom prst="ellipse">
          <a:avLst/>
        </a:prstGeom>
        <a:solidFill>
          <a:srgbClr val="1F33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BE2354-EDAE-4E9F-B6EA-89BC01F6385C}">
      <dsp:nvSpPr>
        <dsp:cNvPr id="0" name=""/>
        <dsp:cNvSpPr/>
      </dsp:nvSpPr>
      <dsp:spPr>
        <a:xfrm>
          <a:off x="2819405" y="2667002"/>
          <a:ext cx="3038990" cy="127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7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>
              <a:latin typeface="Arial Narrow" panose="020B0606020202030204" pitchFamily="34" charset="0"/>
            </a:rPr>
            <a:t>Improve Lending Strategies</a:t>
          </a:r>
          <a:r>
            <a:rPr lang="en-US" sz="2400" kern="1200" dirty="0" smtClean="0">
              <a:latin typeface="Arial Narrow" panose="020B0606020202030204" pitchFamily="34" charset="0"/>
            </a:rPr>
            <a:t>	</a:t>
          </a:r>
          <a:endParaRPr lang="en-US" sz="2400" kern="1200" dirty="0">
            <a:latin typeface="Arial Narrow" panose="020B0606020202030204" pitchFamily="34" charset="0"/>
          </a:endParaRPr>
        </a:p>
      </dsp:txBody>
      <dsp:txXfrm>
        <a:off x="2819405" y="2667002"/>
        <a:ext cx="3038990" cy="1273585"/>
      </dsp:txXfrm>
    </dsp:sp>
    <dsp:sp modelId="{88B1A9D5-B889-478D-80E2-9441B8FE772D}">
      <dsp:nvSpPr>
        <dsp:cNvPr id="0" name=""/>
        <dsp:cNvSpPr/>
      </dsp:nvSpPr>
      <dsp:spPr>
        <a:xfrm>
          <a:off x="4683538" y="1182826"/>
          <a:ext cx="495300" cy="495300"/>
        </a:xfrm>
        <a:prstGeom prst="ellipse">
          <a:avLst/>
        </a:prstGeom>
        <a:solidFill>
          <a:srgbClr val="1F33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0F93D-37DC-4B70-81BD-DE7A0BBA5054}">
      <dsp:nvSpPr>
        <dsp:cNvPr id="0" name=""/>
        <dsp:cNvSpPr/>
      </dsp:nvSpPr>
      <dsp:spPr>
        <a:xfrm>
          <a:off x="4816317" y="1809910"/>
          <a:ext cx="2727490" cy="62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449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>
              <a:latin typeface="Arial Narrow" panose="020B0606020202030204" pitchFamily="34" charset="0"/>
            </a:rPr>
            <a:t>Increase </a:t>
          </a:r>
          <a:endParaRPr lang="en-US" sz="2400" kern="1200" dirty="0" smtClean="0">
            <a:latin typeface="Arial Narrow" panose="020B0606020202030204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>
              <a:latin typeface="Arial Narrow" panose="020B0606020202030204" pitchFamily="34" charset="0"/>
            </a:rPr>
            <a:t>Lending Opportunity while Reducing Risk</a:t>
          </a:r>
          <a:endParaRPr lang="en-US" sz="2400" kern="1200" dirty="0">
            <a:latin typeface="Arial Narrow" panose="020B0606020202030204" pitchFamily="34" charset="0"/>
          </a:endParaRPr>
        </a:p>
      </dsp:txBody>
      <dsp:txXfrm>
        <a:off x="4816317" y="1809910"/>
        <a:ext cx="2727490" cy="628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0.40741</cdr:x>
      <cdr:y>0.26761</cdr:y>
    </cdr:from>
    <cdr:to>
      <cdr:x>0.73148</cdr:x>
      <cdr:y>0.98592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3352800" y="1447800"/>
          <a:ext cx="2667000" cy="3886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67059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>
            <a:solidFill>
              <a:prstClr val="white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0.07407</cdr:x>
      <cdr:y>0.26094</cdr:y>
    </cdr:from>
    <cdr:to>
      <cdr:x>0.39814</cdr:x>
      <cdr:y>0.97924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09600" y="1411711"/>
          <a:ext cx="2666967" cy="3886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67059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>
            <a:solidFill>
              <a:prstClr val="white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0.07407</cdr:x>
      <cdr:y>0.26094</cdr:y>
    </cdr:from>
    <cdr:to>
      <cdr:x>0.39814</cdr:x>
      <cdr:y>0.97924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09600" y="1411711"/>
          <a:ext cx="2666967" cy="38862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67059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>
            <a:solidFill>
              <a:prstClr val="white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25906-4C8D-4BD4-B83E-A341D91E706B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34CBC-17E5-409D-AA60-D4170E2D5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68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5BAC7-3C3E-4E31-BA48-D3875565EC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CD79A-0C4F-48E1-B35B-6BCB9BC1F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31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4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5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30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69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53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42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87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40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08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3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67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44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35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44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31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B3B1A-C100-40EF-A700-24DE8641478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13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99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08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45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8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84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Improvement in accuracy which is equivalent</a:t>
            </a:r>
            <a:r>
              <a:rPr lang="en-US" baseline="0" dirty="0" smtClean="0"/>
              <a:t> 2% in predicting new loans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CD79A-0C4F-48E1-B35B-6BCB9BC1F96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8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76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0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6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6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4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0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2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3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3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2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07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3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04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01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61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619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57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58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334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76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79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0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95D0-FAB1-4A10-8429-4184EF6B0F19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84102-E933-4499-BFEF-0846475A0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92905-0E06-4E27-9C67-108B889DB3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0AABE-4AA5-43F9-B79B-38B249B4E5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3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>
                <a:solidFill>
                  <a:prstClr val="black"/>
                </a:solidFill>
              </a:rPr>
              <a:t>© </a:t>
            </a:r>
            <a:r>
              <a:rPr lang="en-US" sz="700" dirty="0" smtClean="0">
                <a:solidFill>
                  <a:prstClr val="black"/>
                </a:solidFill>
              </a:rPr>
              <a:t>2014 </a:t>
            </a:r>
            <a:r>
              <a:rPr lang="en-US" sz="700" dirty="0">
                <a:solidFill>
                  <a:prstClr val="black"/>
                </a:solidFill>
              </a:rPr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3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Mining for </a:t>
            </a:r>
          </a:p>
          <a:p>
            <a:pPr algn="ctr"/>
            <a:r>
              <a:rPr lang="en-US" sz="53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Financial Loan Applications</a:t>
            </a:r>
            <a:endParaRPr lang="en-US" sz="4800" b="1" dirty="0" smtClean="0">
              <a:solidFill>
                <a:prstClr val="white">
                  <a:lumMod val="95000"/>
                </a:prst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2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40" y="-69668"/>
            <a:ext cx="9505080" cy="7003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80540" y="3891171"/>
            <a:ext cx="9505080" cy="2281029"/>
          </a:xfrm>
          <a:prstGeom prst="rect">
            <a:avLst/>
          </a:prstGeom>
          <a:solidFill>
            <a:schemeClr val="tx1">
              <a:lumMod val="85000"/>
              <a:lumOff val="15000"/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142402" y="3968974"/>
            <a:ext cx="951500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Lending </a:t>
            </a:r>
            <a:r>
              <a:rPr lang="en-US" sz="6600" b="1" dirty="0">
                <a:solidFill>
                  <a:schemeClr val="bg1"/>
                </a:solidFill>
                <a:latin typeface="Arial Narrow" panose="020B0606020202030204" pitchFamily="34" charset="0"/>
              </a:rPr>
              <a:t>Services i</a:t>
            </a:r>
            <a:r>
              <a:rPr lang="en-US" sz="6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 </a:t>
            </a:r>
            <a:r>
              <a:rPr lang="en-US" sz="6600" b="1" dirty="0">
                <a:solidFill>
                  <a:schemeClr val="bg1"/>
                </a:solidFill>
                <a:latin typeface="Arial Narrow" panose="020B0606020202030204" pitchFamily="34" charset="0"/>
              </a:rPr>
              <a:t>a </a:t>
            </a:r>
            <a:endParaRPr lang="en-US" sz="66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Multi-Trillion Dollar Industry</a:t>
            </a:r>
            <a:endParaRPr lang="en-US" sz="6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0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30"/>
          <a:stretch/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44450" y="2209800"/>
            <a:ext cx="9188450" cy="3276600"/>
          </a:xfrm>
          <a:prstGeom prst="rect">
            <a:avLst/>
          </a:prstGeom>
          <a:solidFill>
            <a:srgbClr val="1A1742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44450" y="2552343"/>
            <a:ext cx="918845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Traditional loan default models rely only on structured </a:t>
            </a:r>
            <a:r>
              <a:rPr lang="en-US" sz="5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attributes, </a:t>
            </a:r>
            <a:r>
              <a:rPr lang="en-US" sz="5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completely </a:t>
            </a:r>
            <a:r>
              <a:rPr lang="en-US" sz="5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ignoring </a:t>
            </a:r>
            <a:r>
              <a:rPr lang="en-US" sz="5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free-form text</a:t>
            </a:r>
            <a:endParaRPr lang="en-US" sz="5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2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3" b="36678"/>
          <a:stretch/>
        </p:blipFill>
        <p:spPr>
          <a:xfrm>
            <a:off x="-133349" y="0"/>
            <a:ext cx="927734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2400" y="2286000"/>
            <a:ext cx="9296400" cy="3276600"/>
          </a:xfrm>
          <a:prstGeom prst="rect">
            <a:avLst/>
          </a:prstGeom>
          <a:solidFill>
            <a:srgbClr val="1A1742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5662" y="2424648"/>
            <a:ext cx="84326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We can extract </a:t>
            </a:r>
            <a:r>
              <a:rPr lang="en-US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attributes from </a:t>
            </a:r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text </a:t>
            </a:r>
            <a:r>
              <a:rPr lang="en-US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to </a:t>
            </a:r>
            <a:r>
              <a:rPr lang="en-US" sz="5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augment risk models and improve accuracy</a:t>
            </a:r>
            <a:endParaRPr lang="en-US" sz="5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228600" y="97023"/>
            <a:ext cx="6019800" cy="687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the same?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20777"/>
              </p:ext>
            </p:extLst>
          </p:nvPr>
        </p:nvGraphicFramePr>
        <p:xfrm>
          <a:off x="232229" y="920219"/>
          <a:ext cx="3653972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3972"/>
              </a:tblGrid>
              <a:tr h="28956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NewsGoth BdXCn BT" panose="020B0608020202050204" pitchFamily="34" charset="0"/>
                        </a:rPr>
                        <a:t>Borrower</a:t>
                      </a:r>
                      <a:r>
                        <a:rPr lang="en-US" sz="2800" b="0" baseline="0" dirty="0" smtClean="0">
                          <a:latin typeface="NewsGoth BdXCn BT" panose="020B0608020202050204" pitchFamily="34" charset="0"/>
                        </a:rPr>
                        <a:t> A</a:t>
                      </a:r>
                      <a:endParaRPr lang="en-US" sz="2000" b="0" dirty="0">
                        <a:latin typeface="NewsGoth BdXCn BT" panose="020B0608020202050204" pitchFamily="34" charset="0"/>
                      </a:endParaRPr>
                    </a:p>
                  </a:txBody>
                  <a:tcPr>
                    <a:solidFill>
                      <a:srgbClr val="1F335B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Income $89,000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Debt to Income Ratio: 6.9%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FICO Range: 755-759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Derogatory Public Records: 0</a:t>
                      </a: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Loan Grade: B2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APR: 13.00%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23"/>
              </p:ext>
            </p:extLst>
          </p:nvPr>
        </p:nvGraphicFramePr>
        <p:xfrm>
          <a:off x="5257800" y="929640"/>
          <a:ext cx="3657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486952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NewsGoth BdXCn BT" panose="020B0608020202050204" pitchFamily="34" charset="0"/>
                        </a:rPr>
                        <a:t>Borrower</a:t>
                      </a:r>
                      <a:r>
                        <a:rPr lang="en-US" sz="2800" b="0" baseline="0" dirty="0" smtClean="0">
                          <a:latin typeface="NewsGoth BdXCn BT" panose="020B0608020202050204" pitchFamily="34" charset="0"/>
                        </a:rPr>
                        <a:t> B</a:t>
                      </a:r>
                      <a:endParaRPr lang="en-US" sz="2000" b="0" dirty="0">
                        <a:latin typeface="NewsGoth BdXCn BT" panose="020B0608020202050204" pitchFamily="34" charset="0"/>
                      </a:endParaRPr>
                    </a:p>
                  </a:txBody>
                  <a:tcPr>
                    <a:solidFill>
                      <a:srgbClr val="1F335B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Income $80,000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Debt to Income Ratio: 6.0%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FICO Range: 755-759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Derogatory Public Records: 0</a:t>
                      </a: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Loan Grade: B2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APR: 13.72%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Are they the same?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8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228600" y="97023"/>
            <a:ext cx="6019800" cy="687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the same?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20777"/>
              </p:ext>
            </p:extLst>
          </p:nvPr>
        </p:nvGraphicFramePr>
        <p:xfrm>
          <a:off x="232229" y="920219"/>
          <a:ext cx="3653972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3972"/>
              </a:tblGrid>
              <a:tr h="28956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NewsGoth BdXCn BT" panose="020B0608020202050204" pitchFamily="34" charset="0"/>
                        </a:rPr>
                        <a:t>Borrower</a:t>
                      </a:r>
                      <a:r>
                        <a:rPr lang="en-US" sz="2800" b="0" baseline="0" dirty="0" smtClean="0">
                          <a:latin typeface="NewsGoth BdXCn BT" panose="020B0608020202050204" pitchFamily="34" charset="0"/>
                        </a:rPr>
                        <a:t> A</a:t>
                      </a:r>
                      <a:endParaRPr lang="en-US" sz="2000" b="0" dirty="0">
                        <a:latin typeface="NewsGoth BdXCn BT" panose="020B0608020202050204" pitchFamily="34" charset="0"/>
                      </a:endParaRPr>
                    </a:p>
                  </a:txBody>
                  <a:tcPr>
                    <a:solidFill>
                      <a:srgbClr val="1F335B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Income $89,000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Debt to Income Ratio: 6.9%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FICO Range: 755-759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Derogatory Public Records: 0</a:t>
                      </a: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Loan Grade: B2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APR: 13.00%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23"/>
              </p:ext>
            </p:extLst>
          </p:nvPr>
        </p:nvGraphicFramePr>
        <p:xfrm>
          <a:off x="5257800" y="929640"/>
          <a:ext cx="3657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486952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NewsGoth BdXCn BT" panose="020B0608020202050204" pitchFamily="34" charset="0"/>
                        </a:rPr>
                        <a:t>Borrower</a:t>
                      </a:r>
                      <a:r>
                        <a:rPr lang="en-US" sz="2800" b="0" baseline="0" dirty="0" smtClean="0">
                          <a:latin typeface="NewsGoth BdXCn BT" panose="020B0608020202050204" pitchFamily="34" charset="0"/>
                        </a:rPr>
                        <a:t> B</a:t>
                      </a:r>
                      <a:endParaRPr lang="en-US" sz="2000" b="0" dirty="0">
                        <a:latin typeface="NewsGoth BdXCn BT" panose="020B0608020202050204" pitchFamily="34" charset="0"/>
                      </a:endParaRPr>
                    </a:p>
                  </a:txBody>
                  <a:tcPr>
                    <a:solidFill>
                      <a:srgbClr val="1F335B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Income $80,000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Debt to Income Ratio: 6.0%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FICO Range: 755-759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Derogatory Public Records: 0</a:t>
                      </a: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Loan Grade: B2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A6A2D0"/>
                    </a:solidFill>
                  </a:tcPr>
                </a:tc>
              </a:tr>
              <a:tr h="30775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Yanone Kaffeesatz Light" panose="02000000000000000000" pitchFamily="50" charset="0"/>
                        </a:rPr>
                        <a:t>APR: 13.72%</a:t>
                      </a:r>
                      <a:endParaRPr lang="en-US" sz="2000" dirty="0">
                        <a:latin typeface="Yanone Kaffeesatz Light" panose="02000000000000000000" pitchFamily="50" charset="0"/>
                      </a:endParaRPr>
                    </a:p>
                  </a:txBody>
                  <a:tcPr>
                    <a:solidFill>
                      <a:srgbClr val="CBC9E5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Are they the same?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790" y="4343400"/>
            <a:ext cx="9145790" cy="2393255"/>
          </a:xfrm>
          <a:prstGeom prst="rect">
            <a:avLst/>
          </a:prstGeom>
          <a:solidFill>
            <a:srgbClr val="CBC9E5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2945" y="4441163"/>
            <a:ext cx="8686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Traditional methods place these borrowers on equal terms…</a:t>
            </a:r>
            <a:endParaRPr lang="en-US" sz="5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52900" y="2209800"/>
            <a:ext cx="838200" cy="427794"/>
            <a:chOff x="4114800" y="2925006"/>
            <a:chExt cx="838200" cy="427794"/>
          </a:xfrm>
        </p:grpSpPr>
        <p:sp>
          <p:nvSpPr>
            <p:cNvPr id="12" name="Rectangle 11"/>
            <p:cNvSpPr/>
            <p:nvPr/>
          </p:nvSpPr>
          <p:spPr>
            <a:xfrm>
              <a:off x="4114800" y="2925006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14800" y="3200400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605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228600" y="97023"/>
            <a:ext cx="6019800" cy="75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Yanone Kaffeesatz Light" panose="02000000000000000000" pitchFamily="50" charset="0"/>
              </a:rPr>
              <a:t>Are they the same?</a:t>
            </a:r>
            <a:endParaRPr lang="en-US" sz="3200" b="1" dirty="0">
              <a:solidFill>
                <a:schemeClr val="bg1"/>
              </a:solidFill>
              <a:latin typeface="Yanone Kaffeesatz Light" panose="02000000000000000000" pitchFamily="50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27500" y="2368019"/>
            <a:ext cx="838200" cy="427794"/>
            <a:chOff x="4114800" y="2925006"/>
            <a:chExt cx="838200" cy="427794"/>
          </a:xfrm>
        </p:grpSpPr>
        <p:sp>
          <p:nvSpPr>
            <p:cNvPr id="4" name="Rectangle 3"/>
            <p:cNvSpPr/>
            <p:nvPr/>
          </p:nvSpPr>
          <p:spPr>
            <a:xfrm>
              <a:off x="4114800" y="2925006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14800" y="3200400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-1790" y="1111945"/>
            <a:ext cx="9145790" cy="2393255"/>
          </a:xfrm>
          <a:prstGeom prst="rect">
            <a:avLst/>
          </a:prstGeom>
          <a:solidFill>
            <a:srgbClr val="CBC9E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42945" y="1209708"/>
            <a:ext cx="868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Arial Narrow" panose="020B0606020202030204" pitchFamily="34" charset="0"/>
              </a:rPr>
              <a:t>…but Text Analysis can reveal the differences between them.</a:t>
            </a:r>
            <a:endParaRPr lang="en-US" sz="5400" dirty="0">
              <a:latin typeface="Arial Narrow" panose="020B0606020202030204" pitchFamily="34" charset="0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384866" y="3893656"/>
            <a:ext cx="3657600" cy="1976833"/>
          </a:xfrm>
          <a:prstGeom prst="wedgeRectCallout">
            <a:avLst>
              <a:gd name="adj1" fmla="val -38275"/>
              <a:gd name="adj2" fmla="val 68561"/>
            </a:avLst>
          </a:prstGeom>
          <a:solidFill>
            <a:srgbClr val="CBC9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Desire to borrow 15K to help a family member. 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debt other than mortgage. Have more than adequate resources 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 payment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5105400" y="3893656"/>
            <a:ext cx="3657600" cy="1976833"/>
          </a:xfrm>
          <a:prstGeom prst="wedgeRectCallout">
            <a:avLst>
              <a:gd name="adj1" fmla="val 38114"/>
              <a:gd name="adj2" fmla="val 73058"/>
            </a:avLst>
          </a:prstGeom>
          <a:solidFill>
            <a:srgbClr val="CBC9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I really need your help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promise that </a:t>
            </a:r>
            <a:r>
              <a:rPr lang="en-US" sz="1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pay my loan payment on time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can't even have a good vacation with all this debt and stress</a:t>
            </a:r>
            <a:r>
              <a:rPr lang="en-US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154833" y="4554659"/>
            <a:ext cx="838200" cy="427794"/>
            <a:chOff x="4114800" y="2925006"/>
            <a:chExt cx="838200" cy="427794"/>
          </a:xfrm>
        </p:grpSpPr>
        <p:sp>
          <p:nvSpPr>
            <p:cNvPr id="36" name="Rectangle 35"/>
            <p:cNvSpPr/>
            <p:nvPr/>
          </p:nvSpPr>
          <p:spPr>
            <a:xfrm>
              <a:off x="4114800" y="2925006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114800" y="3200400"/>
              <a:ext cx="838200" cy="152400"/>
            </a:xfrm>
            <a:prstGeom prst="rect">
              <a:avLst/>
            </a:prstGeom>
            <a:solidFill>
              <a:srgbClr val="DEB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 rot="7794473">
            <a:off x="4154834" y="4718983"/>
            <a:ext cx="838200" cy="79114"/>
          </a:xfrm>
          <a:prstGeom prst="rect">
            <a:avLst/>
          </a:prstGeom>
          <a:solidFill>
            <a:srgbClr val="DEB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" y="5675041"/>
            <a:ext cx="552450" cy="916259"/>
          </a:xfrm>
          <a:prstGeom prst="rect">
            <a:avLst/>
          </a:prstGeom>
        </p:spPr>
      </p:pic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0" y="6324600"/>
            <a:ext cx="1676400" cy="533400"/>
          </a:xfrm>
          <a:prstGeom prst="rect">
            <a:avLst/>
          </a:prstGeom>
          <a:solidFill>
            <a:srgbClr val="1F335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Borrower A</a:t>
            </a:r>
            <a:endParaRPr lang="en-US" sz="2800" dirty="0">
              <a:solidFill>
                <a:schemeClr val="bg1"/>
              </a:solidFill>
              <a:latin typeface="NewsGoth BdXCn BT" panose="020B060802020205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36278" y="5683223"/>
            <a:ext cx="558968" cy="927068"/>
          </a:xfrm>
          <a:prstGeom prst="rect">
            <a:avLst/>
          </a:prstGeom>
        </p:spPr>
      </p:pic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496290" y="6324600"/>
            <a:ext cx="1678190" cy="533400"/>
          </a:xfrm>
          <a:prstGeom prst="rect">
            <a:avLst/>
          </a:prstGeom>
          <a:solidFill>
            <a:srgbClr val="1F335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Borrower B</a:t>
            </a:r>
            <a:endParaRPr lang="en-US" sz="2800" dirty="0">
              <a:solidFill>
                <a:schemeClr val="bg1"/>
              </a:solidFill>
              <a:latin typeface="NewsGoth BdXCn BT" panose="020B060802020205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Are they the same?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1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an_defa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7055497" cy="493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Leaving Information on the Table</a:t>
            </a:r>
            <a:endParaRPr lang="en-US" sz="36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0" y="838200"/>
            <a:ext cx="9144000" cy="6096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2287889"/>
            <a:ext cx="9144000" cy="3274711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0579" y="2477229"/>
            <a:ext cx="868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 Narrow" panose="020B0606020202030204" pitchFamily="34" charset="0"/>
              </a:rPr>
              <a:t>Analyzed roughly </a:t>
            </a:r>
            <a:r>
              <a:rPr lang="en-US" sz="5400" b="1" dirty="0" smtClean="0">
                <a:latin typeface="Arial Narrow" panose="020B0606020202030204" pitchFamily="34" charset="0"/>
              </a:rPr>
              <a:t>100,000</a:t>
            </a:r>
          </a:p>
          <a:p>
            <a:pPr algn="ctr"/>
            <a:r>
              <a:rPr lang="en-US" sz="5400" b="1" dirty="0" smtClean="0">
                <a:latin typeface="Arial Narrow" panose="020B0606020202030204" pitchFamily="34" charset="0"/>
              </a:rPr>
              <a:t> </a:t>
            </a:r>
            <a:r>
              <a:rPr lang="en-US" sz="5400" b="1" dirty="0" smtClean="0">
                <a:latin typeface="Arial Narrow" panose="020B0606020202030204" pitchFamily="34" charset="0"/>
              </a:rPr>
              <a:t>Real Loan Applications from a </a:t>
            </a:r>
            <a:endParaRPr lang="en-US" sz="54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en-US" sz="5400" b="1" dirty="0" smtClean="0">
                <a:latin typeface="Arial Narrow" panose="020B0606020202030204" pitchFamily="34" charset="0"/>
              </a:rPr>
              <a:t>Personal </a:t>
            </a:r>
            <a:r>
              <a:rPr lang="en-US" sz="5400" b="1" dirty="0" smtClean="0">
                <a:latin typeface="Arial Narrow" panose="020B0606020202030204" pitchFamily="34" charset="0"/>
              </a:rPr>
              <a:t>Loan </a:t>
            </a:r>
            <a:r>
              <a:rPr lang="en-US" sz="5400" b="1" dirty="0" smtClean="0">
                <a:latin typeface="Arial Narrow" panose="020B0606020202030204" pitchFamily="34" charset="0"/>
              </a:rPr>
              <a:t>Organization</a:t>
            </a:r>
            <a:endParaRPr lang="en-US" sz="5400" b="1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Case Study Data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8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5"/>
          <p:cNvSpPr txBox="1">
            <a:spLocks/>
          </p:cNvSpPr>
          <p:nvPr/>
        </p:nvSpPr>
        <p:spPr>
          <a:xfrm>
            <a:off x="5248866" y="2057400"/>
            <a:ext cx="3733404" cy="44735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Number of Grammar Errors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Employment Industry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Sentiment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Keywords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Loan Purpose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Marital Status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Children?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Job Stability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Collateral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Attitude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etc…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9" name="Text Placeholder 3"/>
          <p:cNvSpPr>
            <a:spLocks noGrp="1"/>
          </p:cNvSpPr>
          <p:nvPr>
            <p:ph type="body" idx="1"/>
          </p:nvPr>
        </p:nvSpPr>
        <p:spPr>
          <a:xfrm>
            <a:off x="150812" y="1006305"/>
            <a:ext cx="4354196" cy="670095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Structured Attributes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20" name="Content Placeholder 2"/>
          <p:cNvSpPr>
            <a:spLocks noGrp="1"/>
          </p:cNvSpPr>
          <p:nvPr>
            <p:ph sz="half" idx="2"/>
          </p:nvPr>
        </p:nvSpPr>
        <p:spPr>
          <a:xfrm>
            <a:off x="600665" y="2057400"/>
            <a:ext cx="3886200" cy="472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Demographic Data</a:t>
            </a:r>
          </a:p>
          <a:p>
            <a:pPr lvl="1"/>
            <a:r>
              <a:rPr lang="en-US" sz="2200" dirty="0">
                <a:latin typeface="Arial Narrow" panose="020B0606020202030204" pitchFamily="34" charset="0"/>
              </a:rPr>
              <a:t>C</a:t>
            </a:r>
            <a:r>
              <a:rPr lang="en-US" sz="2200" dirty="0" smtClean="0">
                <a:latin typeface="Arial Narrow" panose="020B0606020202030204" pitchFamily="34" charset="0"/>
              </a:rPr>
              <a:t>ity, State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Employment Data</a:t>
            </a:r>
          </a:p>
          <a:p>
            <a:pPr lvl="1"/>
            <a:r>
              <a:rPr lang="en-US" sz="2200" dirty="0">
                <a:latin typeface="Arial Narrow" panose="020B0606020202030204" pitchFamily="34" charset="0"/>
              </a:rPr>
              <a:t>E</a:t>
            </a:r>
            <a:r>
              <a:rPr lang="en-US" sz="2200" dirty="0" smtClean="0">
                <a:latin typeface="Arial Narrow" panose="020B0606020202030204" pitchFamily="34" charset="0"/>
              </a:rPr>
              <a:t>mployment Length, Income</a:t>
            </a: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Credit History Data</a:t>
            </a:r>
          </a:p>
          <a:p>
            <a:pPr lvl="1"/>
            <a:r>
              <a:rPr lang="en-US" sz="2200" dirty="0" smtClean="0">
                <a:latin typeface="Arial Narrow" panose="020B0606020202030204" pitchFamily="34" charset="0"/>
              </a:rPr>
              <a:t>FICO score, Debt-to-income </a:t>
            </a:r>
            <a:r>
              <a:rPr lang="en-US" sz="2200" dirty="0">
                <a:latin typeface="Arial Narrow" panose="020B0606020202030204" pitchFamily="34" charset="0"/>
              </a:rPr>
              <a:t>R</a:t>
            </a:r>
            <a:r>
              <a:rPr lang="en-US" sz="2200" dirty="0" smtClean="0">
                <a:latin typeface="Arial Narrow" panose="020B0606020202030204" pitchFamily="34" charset="0"/>
              </a:rPr>
              <a:t>atio, Delinquencies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Loan Data</a:t>
            </a:r>
          </a:p>
          <a:p>
            <a:pPr lvl="1"/>
            <a:r>
              <a:rPr lang="en-US" sz="2200" dirty="0">
                <a:latin typeface="Arial Narrow" panose="020B0606020202030204" pitchFamily="34" charset="0"/>
              </a:rPr>
              <a:t>L</a:t>
            </a:r>
            <a:r>
              <a:rPr lang="en-US" sz="2200" dirty="0" smtClean="0">
                <a:latin typeface="Arial Narrow" panose="020B0606020202030204" pitchFamily="34" charset="0"/>
              </a:rPr>
              <a:t>oan Amount, Term, Grade, APR</a:t>
            </a:r>
          </a:p>
          <a:p>
            <a:endParaRPr lang="en-US" sz="2800" dirty="0">
              <a:latin typeface="Yanone Kaffeesatz Light" panose="02000000000000000000" pitchFamily="50" charset="0"/>
            </a:endParaRPr>
          </a:p>
          <a:p>
            <a:endParaRPr lang="en-US" sz="2800" dirty="0">
              <a:latin typeface="Yanone Kaffeesatz Light" panose="02000000000000000000" pitchFamily="50" charset="0"/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1010" y="998394"/>
            <a:ext cx="4355906" cy="670095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Extracted from Text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19" y="1522520"/>
            <a:ext cx="3406837" cy="583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961" y="165738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41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5007007" y="1668489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352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969808" y="1662037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(393)</a:t>
            </a:r>
            <a:endParaRPr lang="en-US" sz="1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4435280" y="1503830"/>
            <a:ext cx="4270248" cy="623466"/>
          </a:xfrm>
          <a:prstGeom prst="rect">
            <a:avLst/>
          </a:prstGeom>
        </p:spPr>
      </p:pic>
      <p:sp>
        <p:nvSpPr>
          <p:cNvPr id="2" name="Round Same Side Corner Rectangle 1"/>
          <p:cNvSpPr/>
          <p:nvPr/>
        </p:nvSpPr>
        <p:spPr>
          <a:xfrm>
            <a:off x="8039137" y="1646283"/>
            <a:ext cx="460392" cy="31888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95800" y="749211"/>
            <a:ext cx="4648200" cy="6129611"/>
          </a:xfrm>
          <a:prstGeom prst="rect">
            <a:avLst/>
          </a:prstGeom>
          <a:solidFill>
            <a:srgbClr val="CBC9E5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Case Study Data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 txBox="1">
            <a:spLocks/>
          </p:cNvSpPr>
          <p:nvPr/>
        </p:nvSpPr>
        <p:spPr>
          <a:xfrm>
            <a:off x="600665" y="2057400"/>
            <a:ext cx="3886200" cy="472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Demographic Data</a:t>
            </a:r>
          </a:p>
          <a:p>
            <a:pPr lvl="1"/>
            <a:r>
              <a:rPr lang="en-US" sz="2200" dirty="0" smtClean="0">
                <a:latin typeface="Arial Narrow" panose="020B0606020202030204" pitchFamily="34" charset="0"/>
              </a:rPr>
              <a:t>City, State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Employment Data</a:t>
            </a:r>
          </a:p>
          <a:p>
            <a:pPr lvl="1"/>
            <a:r>
              <a:rPr lang="en-US" sz="2200" dirty="0" smtClean="0">
                <a:latin typeface="Arial Narrow" panose="020B0606020202030204" pitchFamily="34" charset="0"/>
              </a:rPr>
              <a:t>Employment Length, Income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Credit History Data</a:t>
            </a:r>
          </a:p>
          <a:p>
            <a:pPr lvl="1"/>
            <a:r>
              <a:rPr lang="en-US" sz="2200" dirty="0" smtClean="0">
                <a:latin typeface="Arial Narrow" panose="020B0606020202030204" pitchFamily="34" charset="0"/>
              </a:rPr>
              <a:t>FICO score, Debt-to-income Ratio, Delinquencies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>
                <a:latin typeface="Arial Narrow" panose="020B0606020202030204" pitchFamily="34" charset="0"/>
              </a:rPr>
              <a:t>Loan Data</a:t>
            </a:r>
          </a:p>
          <a:p>
            <a:pPr lvl="1"/>
            <a:r>
              <a:rPr lang="en-US" sz="2200" dirty="0" smtClean="0">
                <a:latin typeface="Arial Narrow" panose="020B0606020202030204" pitchFamily="34" charset="0"/>
              </a:rPr>
              <a:t>Loan Amount, Term, Grade, APR</a:t>
            </a:r>
          </a:p>
          <a:p>
            <a:endParaRPr lang="en-US" sz="2800" dirty="0" smtClean="0">
              <a:latin typeface="Yanone Kaffeesatz Light" panose="02000000000000000000" pitchFamily="50" charset="0"/>
            </a:endParaRPr>
          </a:p>
          <a:p>
            <a:endParaRPr lang="en-US" sz="2800" dirty="0">
              <a:latin typeface="Yanone Kaffeesatz Light" panose="02000000000000000000" pitchFamily="50" charset="0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5248866" y="2057400"/>
            <a:ext cx="3733404" cy="4473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Number </a:t>
            </a:r>
            <a:r>
              <a:rPr lang="en-US" dirty="0" smtClean="0">
                <a:latin typeface="Arial Narrow" panose="020B0606020202030204" pitchFamily="34" charset="0"/>
              </a:rPr>
              <a:t>of Grammar </a:t>
            </a:r>
            <a:r>
              <a:rPr lang="en-US" dirty="0" smtClean="0">
                <a:latin typeface="Arial Narrow" panose="020B0606020202030204" pitchFamily="34" charset="0"/>
              </a:rPr>
              <a:t>Errors</a:t>
            </a:r>
          </a:p>
          <a:p>
            <a:pPr marL="0" indent="0">
              <a:buNone/>
            </a:pPr>
            <a:r>
              <a:rPr lang="en-US" dirty="0">
                <a:latin typeface="Arial Narrow" panose="020B0606020202030204" pitchFamily="34" charset="0"/>
              </a:rPr>
              <a:t>Employment Industry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Sentiment</a:t>
            </a:r>
          </a:p>
          <a:p>
            <a:pPr marL="0" indent="0">
              <a:buNone/>
            </a:pPr>
            <a:r>
              <a:rPr lang="en-US" dirty="0">
                <a:latin typeface="Arial Narrow" panose="020B0606020202030204" pitchFamily="34" charset="0"/>
              </a:rPr>
              <a:t>Keywords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Loan </a:t>
            </a:r>
            <a:r>
              <a:rPr lang="en-US" dirty="0" smtClean="0">
                <a:latin typeface="Arial Narrow" panose="020B0606020202030204" pitchFamily="34" charset="0"/>
              </a:rPr>
              <a:t>Purpose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Marital Status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Children?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Job Stability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Collateral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Attitude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etc…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3"/>
          <p:cNvSpPr>
            <a:spLocks noGrp="1"/>
          </p:cNvSpPr>
          <p:nvPr>
            <p:ph type="body" idx="1"/>
          </p:nvPr>
        </p:nvSpPr>
        <p:spPr>
          <a:xfrm>
            <a:off x="150812" y="1006305"/>
            <a:ext cx="4354196" cy="670095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Structured Attributes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1010" y="998394"/>
            <a:ext cx="4355906" cy="670095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Extracted from Text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19" y="1522520"/>
            <a:ext cx="3406837" cy="5834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16961" y="165738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41</a:t>
            </a:r>
            <a:endParaRPr lang="en-US" sz="1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4435280" y="1503830"/>
            <a:ext cx="4270248" cy="62346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07007" y="1668489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352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3810" y="734237"/>
            <a:ext cx="4648200" cy="6123763"/>
          </a:xfrm>
          <a:prstGeom prst="rect">
            <a:avLst/>
          </a:prstGeom>
          <a:solidFill>
            <a:srgbClr val="CBC9E5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Case Study Data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4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880" y="1238976"/>
            <a:ext cx="7239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 Information from Text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Explore Relationships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Incorporate all Structured Attributes in Further Analysis</a:t>
            </a:r>
          </a:p>
        </p:txBody>
      </p:sp>
    </p:spTree>
    <p:extLst>
      <p:ext uri="{BB962C8B-B14F-4D97-AF65-F5344CB8AC3E}">
        <p14:creationId xmlns:p14="http://schemas.microsoft.com/office/powerpoint/2010/main" val="39107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880" y="1238976"/>
            <a:ext cx="7239000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 Information from Text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Data-driven Extraction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Analyst-driven Categorization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 Relationships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Incorporate all Structured Attributes in Further Analysis</a:t>
            </a:r>
          </a:p>
        </p:txBody>
      </p:sp>
    </p:spTree>
    <p:extLst>
      <p:ext uri="{BB962C8B-B14F-4D97-AF65-F5344CB8AC3E}">
        <p14:creationId xmlns:p14="http://schemas.microsoft.com/office/powerpoint/2010/main" val="15076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880" y="1238976"/>
            <a:ext cx="7239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 Information from Text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Extraction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Analyst-driven Categorization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Explore Relationships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Incorporate all Structured Attributes in Further 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Modeling</a:t>
            </a:r>
            <a:endParaRPr lang="en-US" sz="2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06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Methodology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880" y="1238976"/>
            <a:ext cx="723900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 Information from 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Extraction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Analyst-driven Categorization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 Relationships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Incorporate all Structured Attributes in Further Analysis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Tree to Predict Loan Status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7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Grammar &amp; Spelling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Extracted from Text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PolyAnalyst’s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Grammar Check node identifies number and type of error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 Narrow" panose="020B0606020202030204" pitchFamily="34" charset="0"/>
              </a:rPr>
              <a:t>Grammar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 Narrow" panose="020B0606020202030204" pitchFamily="34" charset="0"/>
              </a:rPr>
              <a:t>Style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 Narrow" panose="020B0606020202030204" pitchFamily="34" charset="0"/>
              </a:rPr>
              <a:t>Punctuation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 Narrow" panose="020B0606020202030204" pitchFamily="34" charset="0"/>
              </a:rPr>
              <a:t>Capitalization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 Narrow" panose="020B0606020202030204" pitchFamily="34" charset="0"/>
              </a:rPr>
              <a:t>Spelling</a:t>
            </a:r>
            <a:endParaRPr lang="en-US" sz="3000" dirty="0" smtClean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Grammar Check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133600"/>
            <a:ext cx="3552825" cy="2923540"/>
          </a:xfrm>
          <a:prstGeom prst="rect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“This loan is to cover my son’s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wedding.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This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will teach him great </a:t>
            </a:r>
            <a:r>
              <a:rPr lang="en-US" sz="2400" b="1" dirty="0" err="1" smtClean="0">
                <a:solidFill>
                  <a:srgbClr val="8F3232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responsibilty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.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If </a:t>
            </a:r>
            <a:r>
              <a:rPr lang="en-US" sz="2400" b="1" dirty="0">
                <a:solidFill>
                  <a:srgbClr val="E5C125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he </a:t>
            </a:r>
            <a:r>
              <a:rPr lang="en-US" sz="2400" b="1" dirty="0" smtClean="0">
                <a:solidFill>
                  <a:srgbClr val="E5C125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don’t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, I will take care of this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loan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.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It will be </a:t>
            </a:r>
            <a:r>
              <a:rPr lang="en-US" sz="2400" b="1" dirty="0" smtClean="0">
                <a:solidFill>
                  <a:srgbClr val="DEB126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more easier</a:t>
            </a:r>
            <a:r>
              <a:rPr lang="en-US" sz="2400" b="1" dirty="0" smtClean="0">
                <a:solidFill>
                  <a:srgbClr val="92D05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for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me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.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”</a:t>
            </a:r>
            <a:endParaRPr lang="en-US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6" name="Text Box 1"/>
          <p:cNvSpPr txBox="1"/>
          <p:nvPr/>
        </p:nvSpPr>
        <p:spPr>
          <a:xfrm>
            <a:off x="4762500" y="3144392"/>
            <a:ext cx="3848100" cy="1169551"/>
          </a:xfrm>
          <a:prstGeom prst="rect">
            <a:avLst/>
          </a:prstGeom>
          <a:solidFill>
            <a:prstClr val="white"/>
          </a:solidFill>
          <a:ln w="19050">
            <a:solidFill>
              <a:schemeClr val="tx2"/>
            </a:solidFill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/>
            <a:r>
              <a:rPr lang="en-US" sz="2800" b="1" dirty="0">
                <a:solidFill>
                  <a:srgbClr val="DEB126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2</a:t>
            </a:r>
            <a:r>
              <a:rPr lang="en-US" sz="2800" b="1" dirty="0" smtClean="0">
                <a:solidFill>
                  <a:srgbClr val="DEB126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DEB126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Grammar Errors</a:t>
            </a:r>
            <a:endParaRPr lang="en-US" sz="2800" b="1" dirty="0" smtClean="0">
              <a:solidFill>
                <a:srgbClr val="DEB126"/>
              </a:solidFill>
              <a:effectLst/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  <a:p>
            <a:pPr marL="548640" marR="0" indent="-342900">
              <a:buFont typeface="Arial" pitchFamily="34" charset="0"/>
              <a:buChar char="•"/>
            </a:pPr>
            <a:r>
              <a:rPr lang="en-US" sz="2400" dirty="0" smtClean="0">
                <a:latin typeface="Arial Narrow" panose="020B0606020202030204" pitchFamily="34" charset="0"/>
                <a:ea typeface="SimSun"/>
                <a:cs typeface="Times New Roman"/>
              </a:rPr>
              <a:t>subject-verb agreement error</a:t>
            </a:r>
          </a:p>
          <a:p>
            <a:pPr marL="548640" marR="0" indent="-342900"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Arial Narrow" panose="020B0606020202030204" pitchFamily="34" charset="0"/>
                <a:ea typeface="SimSun"/>
                <a:cs typeface="Times New Roman"/>
              </a:rPr>
              <a:t>“more” before comparative</a:t>
            </a:r>
            <a:endParaRPr lang="en-US" sz="2400" dirty="0">
              <a:effectLst/>
              <a:latin typeface="Arial Narrow" panose="020B0606020202030204" pitchFamily="34" charset="0"/>
              <a:ea typeface="SimSun"/>
              <a:cs typeface="Times New Roman"/>
            </a:endParaRPr>
          </a:p>
        </p:txBody>
      </p:sp>
      <p:sp>
        <p:nvSpPr>
          <p:cNvPr id="7" name="Text Box 1"/>
          <p:cNvSpPr txBox="1"/>
          <p:nvPr/>
        </p:nvSpPr>
        <p:spPr>
          <a:xfrm>
            <a:off x="4762500" y="2313940"/>
            <a:ext cx="3848100" cy="430887"/>
          </a:xfrm>
          <a:prstGeom prst="rect">
            <a:avLst/>
          </a:prstGeom>
          <a:solidFill>
            <a:prstClr val="white"/>
          </a:solidFill>
          <a:ln w="19050">
            <a:solidFill>
              <a:schemeClr val="tx2"/>
            </a:solidFill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rgbClr val="AA1A16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1 </a:t>
            </a:r>
            <a:r>
              <a:rPr lang="en-US" sz="2800" b="1" dirty="0" smtClean="0">
                <a:solidFill>
                  <a:srgbClr val="AA1A16"/>
                </a:solidFill>
                <a:effectLst/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Spelling Error</a:t>
            </a:r>
            <a:endParaRPr lang="en-US" sz="2800" b="1" dirty="0">
              <a:solidFill>
                <a:srgbClr val="AA1A16"/>
              </a:solidFill>
              <a:effectLst/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733800" y="3609340"/>
            <a:ext cx="1198656" cy="114787"/>
          </a:xfrm>
          <a:prstGeom prst="straightConnector1">
            <a:avLst/>
          </a:prstGeom>
          <a:ln w="31750">
            <a:solidFill>
              <a:srgbClr val="DEB12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038600" y="4114800"/>
            <a:ext cx="893856" cy="328632"/>
          </a:xfrm>
          <a:prstGeom prst="straightConnector1">
            <a:avLst/>
          </a:prstGeom>
          <a:ln w="31750">
            <a:solidFill>
              <a:srgbClr val="DEB12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Grammar Check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3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259943781"/>
              </p:ext>
            </p:extLst>
          </p:nvPr>
        </p:nvGraphicFramePr>
        <p:xfrm>
          <a:off x="609600" y="12954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6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40147440"/>
              </p:ext>
            </p:extLst>
          </p:nvPr>
        </p:nvGraphicFramePr>
        <p:xfrm>
          <a:off x="609600" y="12954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5045" y="1208782"/>
            <a:ext cx="5562600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 Narrow" panose="020B0606020202030204" pitchFamily="34" charset="0"/>
              </a:rPr>
              <a:t>As the number of grammar and spelling errors increases, …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2514600"/>
            <a:ext cx="2667000" cy="3886200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9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081324717"/>
              </p:ext>
            </p:extLst>
          </p:nvPr>
        </p:nvGraphicFramePr>
        <p:xfrm>
          <a:off x="609600" y="12954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5045" y="1208782"/>
            <a:ext cx="5562600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 Narrow" panose="020B0606020202030204" pitchFamily="34" charset="0"/>
              </a:rPr>
              <a:t>… the p</a:t>
            </a:r>
            <a:r>
              <a:rPr lang="en-US" sz="3200" b="1" dirty="0" smtClean="0">
                <a:latin typeface="Arial Narrow" panose="020B0606020202030204" pitchFamily="34" charset="0"/>
              </a:rPr>
              <a:t>roportion of defaulted loans increases as well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2514600"/>
            <a:ext cx="2667000" cy="3886200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7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081324717"/>
              </p:ext>
            </p:extLst>
          </p:nvPr>
        </p:nvGraphicFramePr>
        <p:xfrm>
          <a:off x="609600" y="12954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33800" y="2667000"/>
            <a:ext cx="2667000" cy="3886200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5045" y="1208782"/>
            <a:ext cx="5562600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 Narrow" panose="020B0606020202030204" pitchFamily="34" charset="0"/>
              </a:rPr>
              <a:t>… the p</a:t>
            </a:r>
            <a:r>
              <a:rPr lang="en-US" sz="3200" b="1" dirty="0" smtClean="0">
                <a:latin typeface="Arial Narrow" panose="020B0606020202030204" pitchFamily="34" charset="0"/>
              </a:rPr>
              <a:t>roportion of defaulted loans increases as well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9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Industry Categories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from Text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36"/>
          <a:stretch/>
        </p:blipFill>
        <p:spPr bwMode="auto">
          <a:xfrm>
            <a:off x="-3629" y="838200"/>
            <a:ext cx="520307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1642093"/>
            <a:ext cx="4297680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latin typeface="Arial Narrow" panose="020B0606020202030204" pitchFamily="34" charset="0"/>
              </a:rPr>
              <a:t>Use employer names to extract</a:t>
            </a:r>
          </a:p>
          <a:p>
            <a:pPr algn="ctr"/>
            <a:r>
              <a:rPr lang="en-US" sz="4500" b="1" dirty="0" smtClean="0">
                <a:latin typeface="Arial Narrow" panose="020B0606020202030204" pitchFamily="34" charset="0"/>
              </a:rPr>
              <a:t>employment industries </a:t>
            </a:r>
            <a:endParaRPr lang="en-US" sz="4500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Industry Categorization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36"/>
          <a:stretch/>
        </p:blipFill>
        <p:spPr bwMode="auto">
          <a:xfrm>
            <a:off x="-3629" y="838200"/>
            <a:ext cx="520307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111711174"/>
              </p:ext>
            </p:extLst>
          </p:nvPr>
        </p:nvGraphicFramePr>
        <p:xfrm>
          <a:off x="2975429" y="2245657"/>
          <a:ext cx="6016171" cy="319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2819400" y="1778913"/>
            <a:ext cx="6400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1F335B"/>
                </a:solidFill>
                <a:latin typeface="Arial Narrow" panose="020B0606020202030204" pitchFamily="34" charset="0"/>
                <a:cs typeface="Times New Roman" pitchFamily="18" charset="0"/>
              </a:rPr>
              <a:t>Industry </a:t>
            </a:r>
            <a:r>
              <a:rPr lang="en-US" sz="2200" b="1" dirty="0" smtClean="0">
                <a:solidFill>
                  <a:srgbClr val="1F335B"/>
                </a:solidFill>
                <a:latin typeface="Arial Narrow" panose="020B0606020202030204" pitchFamily="34" charset="0"/>
                <a:cs typeface="Times New Roman" pitchFamily="18" charset="0"/>
              </a:rPr>
              <a:t>Category         Subcategory     Employer </a:t>
            </a:r>
            <a:r>
              <a:rPr lang="en-US" sz="2200" b="1" dirty="0">
                <a:solidFill>
                  <a:srgbClr val="1F335B"/>
                </a:solidFill>
                <a:latin typeface="Arial Narrow" panose="020B0606020202030204" pitchFamily="34" charset="0"/>
                <a:cs typeface="Times New Roman" pitchFamily="18" charset="0"/>
              </a:rPr>
              <a:t>Name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57800"/>
            <a:ext cx="23622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Industry Categorization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3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4" name="Straight Arrow Connector 1033"/>
          <p:cNvCxnSpPr>
            <a:stCxn id="121" idx="0"/>
            <a:endCxn id="113" idx="4"/>
          </p:cNvCxnSpPr>
          <p:nvPr/>
        </p:nvCxnSpPr>
        <p:spPr>
          <a:xfrm flipH="1" flipV="1">
            <a:off x="304800" y="1759202"/>
            <a:ext cx="317820" cy="29728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Straight Arrow Connector 1035"/>
          <p:cNvCxnSpPr>
            <a:stCxn id="121" idx="0"/>
            <a:endCxn id="119" idx="4"/>
          </p:cNvCxnSpPr>
          <p:nvPr/>
        </p:nvCxnSpPr>
        <p:spPr>
          <a:xfrm flipH="1" flipV="1">
            <a:off x="596395" y="2023396"/>
            <a:ext cx="26225" cy="2708654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Arrow Connector 1037"/>
          <p:cNvCxnSpPr>
            <a:stCxn id="121" idx="0"/>
            <a:endCxn id="120" idx="4"/>
          </p:cNvCxnSpPr>
          <p:nvPr/>
        </p:nvCxnSpPr>
        <p:spPr>
          <a:xfrm flipV="1">
            <a:off x="622620" y="2289179"/>
            <a:ext cx="328267" cy="2442871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Arrow Connector 1039"/>
          <p:cNvCxnSpPr>
            <a:stCxn id="121" idx="0"/>
            <a:endCxn id="114" idx="4"/>
          </p:cNvCxnSpPr>
          <p:nvPr/>
        </p:nvCxnSpPr>
        <p:spPr>
          <a:xfrm flipV="1">
            <a:off x="622620" y="2504634"/>
            <a:ext cx="634680" cy="222741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Straight Arrow Connector 1041"/>
          <p:cNvCxnSpPr>
            <a:stCxn id="121" idx="0"/>
            <a:endCxn id="118" idx="4"/>
          </p:cNvCxnSpPr>
          <p:nvPr/>
        </p:nvCxnSpPr>
        <p:spPr>
          <a:xfrm flipV="1">
            <a:off x="622620" y="2823345"/>
            <a:ext cx="967107" cy="1908705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Arrow Connector 1043"/>
          <p:cNvCxnSpPr>
            <a:stCxn id="121" idx="0"/>
            <a:endCxn id="117" idx="4"/>
          </p:cNvCxnSpPr>
          <p:nvPr/>
        </p:nvCxnSpPr>
        <p:spPr>
          <a:xfrm flipV="1">
            <a:off x="622620" y="3105953"/>
            <a:ext cx="1222891" cy="162609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Arrow Connector 1045"/>
          <p:cNvCxnSpPr>
            <a:stCxn id="121" idx="0"/>
            <a:endCxn id="116" idx="3"/>
          </p:cNvCxnSpPr>
          <p:nvPr/>
        </p:nvCxnSpPr>
        <p:spPr>
          <a:xfrm flipV="1">
            <a:off x="622620" y="3354106"/>
            <a:ext cx="1387302" cy="1377944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Arrow Connector 1047"/>
          <p:cNvCxnSpPr>
            <a:stCxn id="121" idx="0"/>
            <a:endCxn id="115" idx="3"/>
          </p:cNvCxnSpPr>
          <p:nvPr/>
        </p:nvCxnSpPr>
        <p:spPr>
          <a:xfrm flipV="1">
            <a:off x="622620" y="3623838"/>
            <a:ext cx="1696858" cy="110821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152400" y="14544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1143000" y="22760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286000" y="3428716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1962555" y="30780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1718064" y="28510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1450532" y="25449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457200" y="17450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811692" y="20107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33547" y="4732050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838200" y="4719935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379355" y="1371600"/>
            <a:ext cx="3238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Commercial Services &amp; Supplies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684155" y="1624265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Aerospace &amp; Defense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058577" y="1865707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Investment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321913" y="2137792"/>
            <a:ext cx="1226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Accounting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679494" y="2438391"/>
            <a:ext cx="771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Banks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905000" y="2724090"/>
            <a:ext cx="2406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Religious Organizations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2231173" y="3028890"/>
            <a:ext cx="13420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Government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511883" y="327660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Energy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73" name="Straight Arrow Connector 72"/>
          <p:cNvCxnSpPr>
            <a:stCxn id="82" idx="0"/>
            <a:endCxn id="85" idx="4"/>
          </p:cNvCxnSpPr>
          <p:nvPr/>
        </p:nvCxnSpPr>
        <p:spPr>
          <a:xfrm flipH="1" flipV="1">
            <a:off x="4953000" y="1842816"/>
            <a:ext cx="890363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82" idx="0"/>
            <a:endCxn id="86" idx="4"/>
          </p:cNvCxnSpPr>
          <p:nvPr/>
        </p:nvCxnSpPr>
        <p:spPr>
          <a:xfrm flipH="1" flipV="1">
            <a:off x="5283868" y="2092997"/>
            <a:ext cx="559495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82" idx="0"/>
            <a:endCxn id="87" idx="4"/>
          </p:cNvCxnSpPr>
          <p:nvPr/>
        </p:nvCxnSpPr>
        <p:spPr>
          <a:xfrm flipH="1" flipV="1">
            <a:off x="5625595" y="2426763"/>
            <a:ext cx="217768" cy="2229108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82" idx="0"/>
            <a:endCxn id="88" idx="4"/>
          </p:cNvCxnSpPr>
          <p:nvPr/>
        </p:nvCxnSpPr>
        <p:spPr>
          <a:xfrm flipV="1">
            <a:off x="5843363" y="2630008"/>
            <a:ext cx="72350" cy="2025863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82" idx="0"/>
            <a:endCxn id="89" idx="4"/>
          </p:cNvCxnSpPr>
          <p:nvPr/>
        </p:nvCxnSpPr>
        <p:spPr>
          <a:xfrm flipV="1">
            <a:off x="5843363" y="2903534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82" idx="0"/>
            <a:endCxn id="90" idx="4"/>
          </p:cNvCxnSpPr>
          <p:nvPr/>
        </p:nvCxnSpPr>
        <p:spPr>
          <a:xfrm flipV="1">
            <a:off x="5843363" y="3173523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82" idx="0"/>
            <a:endCxn id="91" idx="4"/>
          </p:cNvCxnSpPr>
          <p:nvPr/>
        </p:nvCxnSpPr>
        <p:spPr>
          <a:xfrm flipV="1">
            <a:off x="5843363" y="3501900"/>
            <a:ext cx="791604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82" idx="0"/>
            <a:endCxn id="92" idx="4"/>
          </p:cNvCxnSpPr>
          <p:nvPr/>
        </p:nvCxnSpPr>
        <p:spPr>
          <a:xfrm flipV="1">
            <a:off x="5843363" y="3733969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82" idx="0"/>
            <a:endCxn id="93" idx="3"/>
          </p:cNvCxnSpPr>
          <p:nvPr/>
        </p:nvCxnSpPr>
        <p:spPr>
          <a:xfrm flipV="1">
            <a:off x="5843363" y="3964679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5614824" y="4655871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096000" y="4653577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800600" y="1408029"/>
            <a:ext cx="3973919" cy="2648627"/>
            <a:chOff x="304800" y="886266"/>
            <a:chExt cx="3973919" cy="2648627"/>
          </a:xfrm>
        </p:grpSpPr>
        <p:sp>
          <p:nvSpPr>
            <p:cNvPr id="85" name="Oval 84"/>
            <p:cNvSpPr/>
            <p:nvPr/>
          </p:nvSpPr>
          <p:spPr>
            <a:xfrm>
              <a:off x="304800" y="1016253"/>
              <a:ext cx="304800" cy="3048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673768" y="1342634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990600" y="1626610"/>
              <a:ext cx="278390" cy="27839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1305085" y="1878590"/>
              <a:ext cx="229655" cy="229655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534740" y="2152116"/>
              <a:ext cx="229655" cy="229655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1745088" y="2423160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1989775" y="2681353"/>
              <a:ext cx="298784" cy="298784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2286114" y="2983606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2548629" y="3225351"/>
              <a:ext cx="254893" cy="254893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51234" y="886266"/>
              <a:ext cx="13195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Restaurants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860660" y="1198812"/>
              <a:ext cx="11544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Hospitality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185931" y="1476209"/>
              <a:ext cx="8755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Leisure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483024" y="1688712"/>
              <a:ext cx="231345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Appliances &amp; Furniture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694019" y="1998761"/>
              <a:ext cx="9236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Surgery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915270" y="2305897"/>
              <a:ext cx="127150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Real Estate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234687" y="2581762"/>
              <a:ext cx="15331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Transportation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444563" y="2857627"/>
              <a:ext cx="183415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Cargo &amp; Shipping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2726586" y="3134783"/>
              <a:ext cx="13660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Construction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2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4" name="Straight Arrow Connector 1033"/>
          <p:cNvCxnSpPr>
            <a:stCxn id="121" idx="0"/>
            <a:endCxn id="113" idx="4"/>
          </p:cNvCxnSpPr>
          <p:nvPr/>
        </p:nvCxnSpPr>
        <p:spPr>
          <a:xfrm flipH="1" flipV="1">
            <a:off x="304800" y="1759202"/>
            <a:ext cx="317820" cy="29728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Arrow Connector 1043"/>
          <p:cNvCxnSpPr>
            <a:stCxn id="121" idx="0"/>
            <a:endCxn id="117" idx="4"/>
          </p:cNvCxnSpPr>
          <p:nvPr/>
        </p:nvCxnSpPr>
        <p:spPr>
          <a:xfrm flipV="1">
            <a:off x="622620" y="3105953"/>
            <a:ext cx="1222891" cy="162609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Arrow Connector 1045"/>
          <p:cNvCxnSpPr>
            <a:stCxn id="121" idx="0"/>
            <a:endCxn id="116" idx="3"/>
          </p:cNvCxnSpPr>
          <p:nvPr/>
        </p:nvCxnSpPr>
        <p:spPr>
          <a:xfrm flipV="1">
            <a:off x="622620" y="3354106"/>
            <a:ext cx="1387302" cy="1377944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Arrow Connector 1047"/>
          <p:cNvCxnSpPr>
            <a:stCxn id="121" idx="0"/>
            <a:endCxn id="115" idx="3"/>
          </p:cNvCxnSpPr>
          <p:nvPr/>
        </p:nvCxnSpPr>
        <p:spPr>
          <a:xfrm flipV="1">
            <a:off x="622620" y="3623838"/>
            <a:ext cx="1696858" cy="110821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152400" y="14544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286000" y="3428716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1962555" y="30780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1718064" y="28510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379355" y="1371600"/>
            <a:ext cx="3238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Commercial Services &amp; Supplies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905000" y="2724090"/>
            <a:ext cx="2406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Religious Organizations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2231173" y="3028890"/>
            <a:ext cx="13420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Government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511883" y="327660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Energy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Straight Arrow Connector 73"/>
          <p:cNvCxnSpPr>
            <a:stCxn id="82" idx="0"/>
            <a:endCxn id="86" idx="4"/>
          </p:cNvCxnSpPr>
          <p:nvPr/>
        </p:nvCxnSpPr>
        <p:spPr>
          <a:xfrm flipH="1" flipV="1">
            <a:off x="5283868" y="2092997"/>
            <a:ext cx="559495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82" idx="0"/>
            <a:endCxn id="87" idx="4"/>
          </p:cNvCxnSpPr>
          <p:nvPr/>
        </p:nvCxnSpPr>
        <p:spPr>
          <a:xfrm flipH="1" flipV="1">
            <a:off x="5625595" y="2426763"/>
            <a:ext cx="217768" cy="2229108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82" idx="0"/>
            <a:endCxn id="88" idx="4"/>
          </p:cNvCxnSpPr>
          <p:nvPr/>
        </p:nvCxnSpPr>
        <p:spPr>
          <a:xfrm flipV="1">
            <a:off x="5843363" y="2630008"/>
            <a:ext cx="72350" cy="2025863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82" idx="0"/>
            <a:endCxn id="89" idx="4"/>
          </p:cNvCxnSpPr>
          <p:nvPr/>
        </p:nvCxnSpPr>
        <p:spPr>
          <a:xfrm flipV="1">
            <a:off x="5843363" y="2903534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82" idx="0"/>
            <a:endCxn id="91" idx="4"/>
          </p:cNvCxnSpPr>
          <p:nvPr/>
        </p:nvCxnSpPr>
        <p:spPr>
          <a:xfrm flipV="1">
            <a:off x="5843363" y="3501900"/>
            <a:ext cx="791604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82" idx="0"/>
            <a:endCxn id="92" idx="4"/>
          </p:cNvCxnSpPr>
          <p:nvPr/>
        </p:nvCxnSpPr>
        <p:spPr>
          <a:xfrm flipV="1">
            <a:off x="5843363" y="3733969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82" idx="0"/>
            <a:endCxn id="93" idx="3"/>
          </p:cNvCxnSpPr>
          <p:nvPr/>
        </p:nvCxnSpPr>
        <p:spPr>
          <a:xfrm flipV="1">
            <a:off x="5843363" y="3964679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/>
          <p:cNvGrpSpPr/>
          <p:nvPr/>
        </p:nvGrpSpPr>
        <p:grpSpPr>
          <a:xfrm>
            <a:off x="4800600" y="1408029"/>
            <a:ext cx="3973919" cy="2648627"/>
            <a:chOff x="304800" y="886266"/>
            <a:chExt cx="3973919" cy="2648627"/>
          </a:xfrm>
        </p:grpSpPr>
        <p:sp>
          <p:nvSpPr>
            <p:cNvPr id="86" name="Oval 85"/>
            <p:cNvSpPr/>
            <p:nvPr/>
          </p:nvSpPr>
          <p:spPr>
            <a:xfrm>
              <a:off x="673768" y="1342634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990600" y="1626610"/>
              <a:ext cx="278390" cy="27839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1305085" y="1878590"/>
              <a:ext cx="229655" cy="229655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534740" y="2152116"/>
              <a:ext cx="229655" cy="229655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1989775" y="2681353"/>
              <a:ext cx="298784" cy="298784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2286114" y="2983606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2548629" y="3225351"/>
              <a:ext cx="254893" cy="254893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860660" y="1198812"/>
              <a:ext cx="11544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Hospitality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185931" y="1476209"/>
              <a:ext cx="8755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Leisure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483024" y="1688712"/>
              <a:ext cx="231345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Appliances &amp; Furniture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694019" y="1998761"/>
              <a:ext cx="9236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Surgery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234687" y="2581762"/>
              <a:ext cx="15331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Transportation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444563" y="2857627"/>
              <a:ext cx="183415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Cargo &amp; Shipping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2726586" y="3134783"/>
              <a:ext cx="13660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Construction</a:t>
              </a:r>
            </a:p>
          </p:txBody>
        </p:sp>
        <p:sp>
          <p:nvSpPr>
            <p:cNvPr id="90" name="Oval 89"/>
            <p:cNvSpPr/>
            <p:nvPr/>
          </p:nvSpPr>
          <p:spPr>
            <a:xfrm>
              <a:off x="1745088" y="2423160"/>
              <a:ext cx="228600" cy="2286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915270" y="2305897"/>
              <a:ext cx="127150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Real Estate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51234" y="886266"/>
              <a:ext cx="13195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 Narrow" panose="020B0606020202030204" pitchFamily="34" charset="0"/>
                </a:rPr>
                <a:t>Restaurants</a:t>
              </a:r>
            </a:p>
          </p:txBody>
        </p:sp>
        <p:sp>
          <p:nvSpPr>
            <p:cNvPr id="85" name="Oval 84"/>
            <p:cNvSpPr/>
            <p:nvPr/>
          </p:nvSpPr>
          <p:spPr>
            <a:xfrm>
              <a:off x="304800" y="1016253"/>
              <a:ext cx="304800" cy="304800"/>
            </a:xfrm>
            <a:prstGeom prst="ellipse">
              <a:avLst/>
            </a:prstGeom>
            <a:solidFill>
              <a:srgbClr val="E5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1818" y="803794"/>
            <a:ext cx="9144000" cy="594160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77704" y="5486400"/>
            <a:ext cx="7788592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Restaurateurs and Real Estate Agents are more likely to default than those in Aerospace or Finance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cxnSp>
        <p:nvCxnSpPr>
          <p:cNvPr id="73" name="Straight Arrow Connector 72"/>
          <p:cNvCxnSpPr>
            <a:stCxn id="82" idx="0"/>
            <a:endCxn id="85" idx="4"/>
          </p:cNvCxnSpPr>
          <p:nvPr/>
        </p:nvCxnSpPr>
        <p:spPr>
          <a:xfrm flipH="1" flipV="1">
            <a:off x="4953000" y="1842816"/>
            <a:ext cx="890363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82" idx="0"/>
            <a:endCxn id="90" idx="4"/>
          </p:cNvCxnSpPr>
          <p:nvPr/>
        </p:nvCxnSpPr>
        <p:spPr>
          <a:xfrm flipV="1">
            <a:off x="5843363" y="3173523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5614824" y="4655871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096000" y="4653577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6" name="Straight Arrow Connector 1035"/>
          <p:cNvCxnSpPr>
            <a:stCxn id="121" idx="0"/>
            <a:endCxn id="119" idx="4"/>
          </p:cNvCxnSpPr>
          <p:nvPr/>
        </p:nvCxnSpPr>
        <p:spPr>
          <a:xfrm flipH="1" flipV="1">
            <a:off x="596395" y="2023396"/>
            <a:ext cx="26225" cy="2708654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Arrow Connector 1037"/>
          <p:cNvCxnSpPr>
            <a:stCxn id="121" idx="0"/>
            <a:endCxn id="120" idx="4"/>
          </p:cNvCxnSpPr>
          <p:nvPr/>
        </p:nvCxnSpPr>
        <p:spPr>
          <a:xfrm flipV="1">
            <a:off x="622620" y="2289179"/>
            <a:ext cx="328267" cy="2442871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Arrow Connector 1039"/>
          <p:cNvCxnSpPr>
            <a:stCxn id="121" idx="0"/>
            <a:endCxn id="114" idx="4"/>
          </p:cNvCxnSpPr>
          <p:nvPr/>
        </p:nvCxnSpPr>
        <p:spPr>
          <a:xfrm flipV="1">
            <a:off x="622620" y="2504634"/>
            <a:ext cx="634680" cy="222741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Straight Arrow Connector 1041"/>
          <p:cNvCxnSpPr>
            <a:stCxn id="121" idx="0"/>
            <a:endCxn id="118" idx="4"/>
          </p:cNvCxnSpPr>
          <p:nvPr/>
        </p:nvCxnSpPr>
        <p:spPr>
          <a:xfrm flipV="1">
            <a:off x="622620" y="2823345"/>
            <a:ext cx="967107" cy="1908705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1143000" y="22760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1450532" y="25449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457200" y="17450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811692" y="20107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33547" y="4732050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838200" y="4719935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684155" y="1624265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Aerospace &amp; Defense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058577" y="1865707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Investment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321913" y="2137792"/>
            <a:ext cx="1226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Accounting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679494" y="2438391"/>
            <a:ext cx="771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Banks</a:t>
            </a:r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047034" y="1394013"/>
            <a:ext cx="1319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Restaurants</a:t>
            </a:r>
          </a:p>
        </p:txBody>
      </p:sp>
      <p:sp>
        <p:nvSpPr>
          <p:cNvPr id="63" name="Oval 62"/>
          <p:cNvSpPr/>
          <p:nvPr/>
        </p:nvSpPr>
        <p:spPr>
          <a:xfrm>
            <a:off x="4800600" y="1524000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248400" y="2936663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6418582" y="2819400"/>
            <a:ext cx="12715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Real Estate</a:t>
            </a:r>
          </a:p>
        </p:txBody>
      </p:sp>
    </p:spTree>
    <p:extLst>
      <p:ext uri="{BB962C8B-B14F-4D97-AF65-F5344CB8AC3E}">
        <p14:creationId xmlns:p14="http://schemas.microsoft.com/office/powerpoint/2010/main" val="21065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Sentiment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from Text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0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94334" y="1186128"/>
            <a:ext cx="7584021" cy="95410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We can determine whether borrowers are positive or negative in their description of the situation…</a:t>
            </a:r>
            <a:endParaRPr lang="en-US" sz="2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438290"/>
              </p:ext>
            </p:extLst>
          </p:nvPr>
        </p:nvGraphicFramePr>
        <p:xfrm>
          <a:off x="4953000" y="2511563"/>
          <a:ext cx="3886200" cy="3388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536437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Negative</a:t>
                      </a:r>
                      <a:endParaRPr lang="en-US" sz="2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have made every attempt to sell for what I owe but </a:t>
                      </a:r>
                      <a:r>
                        <a:rPr lang="en-US" sz="2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housing market is just horrible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 just want to start 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fresh. </a:t>
                      </a:r>
                      <a:r>
                        <a:rPr lang="en-US" sz="2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hate being in this situation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662163"/>
              </p:ext>
            </p:extLst>
          </p:nvPr>
        </p:nvGraphicFramePr>
        <p:xfrm>
          <a:off x="381000" y="2514600"/>
          <a:ext cx="3886200" cy="3388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536437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08237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2082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job is </a:t>
                      </a:r>
                      <a:r>
                        <a:rPr lang="en-US" sz="2200" b="1" dirty="0" smtClean="0">
                          <a:solidFill>
                            <a:srgbClr val="2082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have many responsibilities with the organization and </a:t>
                      </a:r>
                      <a:r>
                        <a:rPr lang="en-US" sz="2200" b="1" dirty="0" smtClean="0">
                          <a:solidFill>
                            <a:srgbClr val="2082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 very happy</a:t>
                      </a:r>
                      <a:r>
                        <a:rPr lang="en-US" sz="2200" b="1" baseline="0" dirty="0" smtClean="0">
                          <a:solidFill>
                            <a:srgbClr val="2082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working for them.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 Analysis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94334" y="1186128"/>
            <a:ext cx="75840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 Narrow" panose="020B0606020202030204" pitchFamily="34" charset="0"/>
              </a:rPr>
              <a:t>…and to what degree.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608366"/>
              </p:ext>
            </p:extLst>
          </p:nvPr>
        </p:nvGraphicFramePr>
        <p:xfrm>
          <a:off x="6096000" y="2133600"/>
          <a:ext cx="2514600" cy="4102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536437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Negative</a:t>
                      </a:r>
                      <a:endParaRPr lang="en-US" sz="2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Object:</a:t>
                      </a:r>
                    </a:p>
                    <a:p>
                      <a:pPr lvl="1" algn="l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being in this situation</a:t>
                      </a:r>
                    </a:p>
                    <a:p>
                      <a:pPr algn="l"/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Subject:</a:t>
                      </a:r>
                    </a:p>
                    <a:p>
                      <a:pPr lvl="1" algn="l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I</a:t>
                      </a:r>
                    </a:p>
                    <a:p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Evaluation:</a:t>
                      </a:r>
                    </a:p>
                    <a:p>
                      <a:pPr lvl="1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hate</a:t>
                      </a:r>
                    </a:p>
                    <a:p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Degree:</a:t>
                      </a:r>
                    </a:p>
                    <a:p>
                      <a:pPr lvl="1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-5</a:t>
                      </a:r>
                    </a:p>
                    <a:p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Certainty:</a:t>
                      </a:r>
                    </a:p>
                    <a:p>
                      <a:pPr lvl="1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3</a:t>
                      </a:r>
                    </a:p>
                    <a:p>
                      <a:r>
                        <a:rPr lang="en-US" sz="1900" b="1" dirty="0" smtClean="0">
                          <a:latin typeface="Arial Narrow" panose="020B0606020202030204" pitchFamily="34" charset="0"/>
                        </a:rPr>
                        <a:t>Confidence:</a:t>
                      </a:r>
                    </a:p>
                    <a:p>
                      <a:pPr lvl="1"/>
                      <a:r>
                        <a:rPr lang="en-US" sz="1900" dirty="0" smtClean="0">
                          <a:latin typeface="Arial Narrow" panose="020B0606020202030204" pitchFamily="34" charset="0"/>
                        </a:rPr>
                        <a:t>0.80</a:t>
                      </a:r>
                      <a:endParaRPr lang="en-US" sz="19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800600" y="4648200"/>
            <a:ext cx="1143000" cy="0"/>
          </a:xfrm>
          <a:prstGeom prst="straightConnector1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913850"/>
              </p:ext>
            </p:extLst>
          </p:nvPr>
        </p:nvGraphicFramePr>
        <p:xfrm>
          <a:off x="762000" y="2514600"/>
          <a:ext cx="3886200" cy="3388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536437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Negative</a:t>
                      </a:r>
                      <a:endParaRPr lang="en-US" sz="2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have made every attempt to sell for what I owe but </a:t>
                      </a:r>
                      <a:r>
                        <a:rPr lang="en-US" sz="2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housing market is just horrible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 just want to start 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fresh. </a:t>
                      </a:r>
                      <a:r>
                        <a:rPr lang="en-US" sz="2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hate being in this situation</a:t>
                      </a:r>
                      <a:r>
                        <a:rPr lang="en-US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Sentiment Analysis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Key Words and Phrases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from Text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2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94334" y="1186128"/>
            <a:ext cx="7584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Arial Narrow" panose="020B0606020202030204" pitchFamily="34" charset="0"/>
              </a:rPr>
              <a:t>We can identify frequently occurring terms and phrases…</a:t>
            </a:r>
            <a:endParaRPr lang="en-US" sz="2600" dirty="0">
              <a:latin typeface="Arial Narrow" panose="020B0606020202030204" pitchFamily="34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854607972"/>
              </p:ext>
            </p:extLst>
          </p:nvPr>
        </p:nvGraphicFramePr>
        <p:xfrm>
          <a:off x="990600" y="2579132"/>
          <a:ext cx="70104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914400" y="2209800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F335B"/>
                </a:solidFill>
                <a:latin typeface="Arial Narrow" panose="020B0606020202030204" pitchFamily="34" charset="0"/>
              </a:rPr>
              <a:t>Keyword</a:t>
            </a:r>
            <a:r>
              <a:rPr lang="en-US" sz="2400" b="1" dirty="0">
                <a:solidFill>
                  <a:srgbClr val="1A1742"/>
                </a:solidFill>
                <a:latin typeface="Arial Narrow" panose="020B0606020202030204" pitchFamily="34" charset="0"/>
              </a:rPr>
              <a:t>	 </a:t>
            </a:r>
            <a:r>
              <a:rPr lang="en-US" sz="2400" b="1" dirty="0" smtClean="0">
                <a:solidFill>
                  <a:srgbClr val="1A1742"/>
                </a:solidFill>
                <a:latin typeface="Arial Narrow" panose="020B0606020202030204" pitchFamily="34" charset="0"/>
              </a:rPr>
              <a:t>                    Description</a:t>
            </a:r>
            <a:endParaRPr lang="en-US" sz="2400" b="1" dirty="0">
              <a:solidFill>
                <a:srgbClr val="1A174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" y="4495799"/>
            <a:ext cx="9140190" cy="23830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 Extraction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2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502766065"/>
              </p:ext>
            </p:extLst>
          </p:nvPr>
        </p:nvGraphicFramePr>
        <p:xfrm>
          <a:off x="990600" y="2579132"/>
          <a:ext cx="7010400" cy="4278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914400" y="2209800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F335B"/>
                </a:solidFill>
                <a:latin typeface="Arial Narrow" panose="020B0606020202030204" pitchFamily="34" charset="0"/>
              </a:rPr>
              <a:t>Keyword</a:t>
            </a:r>
            <a:r>
              <a:rPr lang="en-US" sz="2400" b="1" dirty="0">
                <a:solidFill>
                  <a:srgbClr val="1A1742"/>
                </a:solidFill>
                <a:latin typeface="Arial Narrow" panose="020B0606020202030204" pitchFamily="34" charset="0"/>
              </a:rPr>
              <a:t>	 </a:t>
            </a:r>
            <a:r>
              <a:rPr lang="en-US" sz="2400" b="1" dirty="0" smtClean="0">
                <a:solidFill>
                  <a:srgbClr val="1A1742"/>
                </a:solidFill>
                <a:latin typeface="Arial Narrow" panose="020B0606020202030204" pitchFamily="34" charset="0"/>
              </a:rPr>
              <a:t>                    Description</a:t>
            </a:r>
            <a:endParaRPr lang="en-US" sz="2400" b="1" dirty="0">
              <a:solidFill>
                <a:srgbClr val="1A174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Keyword Extraction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4334" y="1186128"/>
            <a:ext cx="7584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Arial Narrow" panose="020B0606020202030204" pitchFamily="34" charset="0"/>
              </a:rPr>
              <a:t>…and divide them into </a:t>
            </a:r>
            <a:r>
              <a:rPr lang="en-US" sz="26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direct</a:t>
            </a:r>
            <a:r>
              <a:rPr lang="en-US" sz="2600" dirty="0" smtClean="0">
                <a:latin typeface="Arial Narrow" panose="020B0606020202030204" pitchFamily="34" charset="0"/>
              </a:rPr>
              <a:t> and </a:t>
            </a:r>
            <a:r>
              <a:rPr lang="en-US" sz="2600" b="1" dirty="0" smtClean="0">
                <a:solidFill>
                  <a:srgbClr val="AA1A16"/>
                </a:solidFill>
                <a:latin typeface="Arial Narrow" panose="020B0606020202030204" pitchFamily="34" charset="0"/>
              </a:rPr>
              <a:t>negated</a:t>
            </a:r>
            <a:r>
              <a:rPr lang="en-US" sz="2600" dirty="0" smtClean="0">
                <a:latin typeface="Arial Narrow" panose="020B0606020202030204" pitchFamily="34" charset="0"/>
              </a:rPr>
              <a:t> </a:t>
            </a:r>
            <a:r>
              <a:rPr lang="en-US" sz="2600" dirty="0" smtClean="0">
                <a:latin typeface="Arial Narrow" panose="020B0606020202030204" pitchFamily="34" charset="0"/>
              </a:rPr>
              <a:t>occurrences.</a:t>
            </a:r>
            <a:endParaRPr lang="en-US" sz="2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Arrow Connector 102"/>
          <p:cNvCxnSpPr/>
          <p:nvPr/>
        </p:nvCxnSpPr>
        <p:spPr>
          <a:xfrm flipV="1">
            <a:off x="533400" y="2519395"/>
            <a:ext cx="868383" cy="1938290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1374332" y="22401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Arrow Connector 100"/>
          <p:cNvCxnSpPr>
            <a:stCxn id="115" idx="0"/>
            <a:endCxn id="114" idx="4"/>
          </p:cNvCxnSpPr>
          <p:nvPr/>
        </p:nvCxnSpPr>
        <p:spPr>
          <a:xfrm flipV="1">
            <a:off x="520195" y="1984379"/>
            <a:ext cx="354492" cy="2411489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735492" y="17059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982377" y="1560907"/>
            <a:ext cx="24416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card companies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99" name="Straight Arrow Connector 98"/>
          <p:cNvCxnSpPr>
            <a:stCxn id="115" idx="0"/>
            <a:endCxn id="107" idx="4"/>
          </p:cNvCxnSpPr>
          <p:nvPr/>
        </p:nvCxnSpPr>
        <p:spPr>
          <a:xfrm flipH="1" flipV="1">
            <a:off x="228600" y="1454402"/>
            <a:ext cx="291595" cy="294146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15" idx="0"/>
          </p:cNvCxnSpPr>
          <p:nvPr/>
        </p:nvCxnSpPr>
        <p:spPr>
          <a:xfrm flipV="1">
            <a:off x="520195" y="2782041"/>
            <a:ext cx="1106302" cy="161382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15" idx="0"/>
            <a:endCxn id="110" idx="3"/>
          </p:cNvCxnSpPr>
          <p:nvPr/>
        </p:nvCxnSpPr>
        <p:spPr>
          <a:xfrm flipV="1">
            <a:off x="520195" y="3049306"/>
            <a:ext cx="1413527" cy="134656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15" idx="0"/>
            <a:endCxn id="109" idx="3"/>
          </p:cNvCxnSpPr>
          <p:nvPr/>
        </p:nvCxnSpPr>
        <p:spPr>
          <a:xfrm flipV="1">
            <a:off x="520195" y="3319038"/>
            <a:ext cx="1723083" cy="1076830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/>
          <p:nvPr/>
        </p:nvSpPr>
        <p:spPr>
          <a:xfrm>
            <a:off x="76200" y="11496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2209800" y="3123916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886355" y="27732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1641864" y="25462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04800" y="1066800"/>
            <a:ext cx="224933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card balances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832455" y="2401925"/>
            <a:ext cx="20185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primary residence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209800" y="2724090"/>
            <a:ext cx="19928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</a:rPr>
              <a:t>monthly minimum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2435683" y="3027343"/>
            <a:ext cx="13773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score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1603294" y="2133591"/>
            <a:ext cx="22108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investment property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331122" y="4395868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43" idx="0"/>
            <a:endCxn id="62" idx="4"/>
          </p:cNvCxnSpPr>
          <p:nvPr/>
        </p:nvCxnSpPr>
        <p:spPr>
          <a:xfrm flipH="1" flipV="1">
            <a:off x="4979068" y="1778355"/>
            <a:ext cx="559495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4864768" y="1549755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051660" y="1405933"/>
            <a:ext cx="19415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funeral expenses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64" name="Straight Arrow Connector 63"/>
          <p:cNvCxnSpPr>
            <a:stCxn id="143" idx="0"/>
            <a:endCxn id="125" idx="4"/>
          </p:cNvCxnSpPr>
          <p:nvPr/>
        </p:nvCxnSpPr>
        <p:spPr>
          <a:xfrm flipH="1" flipV="1">
            <a:off x="5320795" y="2112121"/>
            <a:ext cx="217768" cy="2229108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43" idx="0"/>
            <a:endCxn id="126" idx="4"/>
          </p:cNvCxnSpPr>
          <p:nvPr/>
        </p:nvCxnSpPr>
        <p:spPr>
          <a:xfrm flipV="1">
            <a:off x="5538563" y="2315366"/>
            <a:ext cx="72350" cy="2025863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3" idx="0"/>
            <a:endCxn id="127" idx="4"/>
          </p:cNvCxnSpPr>
          <p:nvPr/>
        </p:nvCxnSpPr>
        <p:spPr>
          <a:xfrm flipV="1">
            <a:off x="5538563" y="2588892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43" idx="0"/>
            <a:endCxn id="128" idx="4"/>
          </p:cNvCxnSpPr>
          <p:nvPr/>
        </p:nvCxnSpPr>
        <p:spPr>
          <a:xfrm flipV="1">
            <a:off x="5538563" y="3187258"/>
            <a:ext cx="791604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43" idx="0"/>
            <a:endCxn id="129" idx="4"/>
          </p:cNvCxnSpPr>
          <p:nvPr/>
        </p:nvCxnSpPr>
        <p:spPr>
          <a:xfrm flipV="1">
            <a:off x="5538563" y="3419327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43" idx="0"/>
            <a:endCxn id="130" idx="3"/>
          </p:cNvCxnSpPr>
          <p:nvPr/>
        </p:nvCxnSpPr>
        <p:spPr>
          <a:xfrm flipV="1">
            <a:off x="5538563" y="3650037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5181600" y="1833731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496085" y="2085711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725740" y="235923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6180775" y="2888474"/>
            <a:ext cx="298784" cy="298784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477114" y="3190727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739629" y="3432472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5376931" y="1683330"/>
            <a:ext cx="14542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extra money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674024" y="1895833"/>
            <a:ext cx="17235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holiday season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885019" y="2205882"/>
            <a:ext cx="19415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</a:rPr>
              <a:t>f</a:t>
            </a:r>
            <a:r>
              <a:rPr lang="en-US" sz="2200" dirty="0" smtClean="0">
                <a:latin typeface="Arial Narrow" panose="020B0606020202030204" pitchFamily="34" charset="0"/>
              </a:rPr>
              <a:t>inancial freedom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425687" y="2788883"/>
            <a:ext cx="24288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home based business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635563" y="3064748"/>
            <a:ext cx="15953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business loan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917586" y="3341904"/>
            <a:ext cx="16850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decent income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5310024" y="4341229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812679" y="4338935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Straight Arrow Connector 136"/>
          <p:cNvCxnSpPr>
            <a:stCxn id="143" idx="0"/>
            <a:endCxn id="139" idx="4"/>
          </p:cNvCxnSpPr>
          <p:nvPr/>
        </p:nvCxnSpPr>
        <p:spPr>
          <a:xfrm flipH="1" flipV="1">
            <a:off x="4648200" y="1528174"/>
            <a:ext cx="890363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43" idx="0"/>
            <a:endCxn id="140" idx="4"/>
          </p:cNvCxnSpPr>
          <p:nvPr/>
        </p:nvCxnSpPr>
        <p:spPr>
          <a:xfrm flipV="1">
            <a:off x="5538563" y="2858881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139"/>
          <p:cNvSpPr/>
          <p:nvPr/>
        </p:nvSpPr>
        <p:spPr>
          <a:xfrm>
            <a:off x="5936088" y="2630281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4742234" y="1093387"/>
            <a:ext cx="20697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excellent borrower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6106270" y="2513018"/>
            <a:ext cx="19159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medical expense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100" name="Straight Arrow Connector 99"/>
          <p:cNvCxnSpPr>
            <a:stCxn id="115" idx="0"/>
            <a:endCxn id="113" idx="4"/>
          </p:cNvCxnSpPr>
          <p:nvPr/>
        </p:nvCxnSpPr>
        <p:spPr>
          <a:xfrm flipV="1">
            <a:off x="520195" y="1718596"/>
            <a:ext cx="0" cy="267727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15" idx="0"/>
            <a:endCxn id="108" idx="4"/>
          </p:cNvCxnSpPr>
          <p:nvPr/>
        </p:nvCxnSpPr>
        <p:spPr>
          <a:xfrm flipV="1">
            <a:off x="520195" y="2199834"/>
            <a:ext cx="660905" cy="219603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1066800" y="19712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381000" y="14402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607955" y="1319465"/>
            <a:ext cx="17235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excellent credit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245713" y="1832992"/>
            <a:ext cx="100540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car loan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495800" y="1223374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762000" y="4343400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2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Arrow Connector 102"/>
          <p:cNvCxnSpPr/>
          <p:nvPr/>
        </p:nvCxnSpPr>
        <p:spPr>
          <a:xfrm flipV="1">
            <a:off x="533400" y="2519395"/>
            <a:ext cx="868383" cy="1938290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1374332" y="22401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Arrow Connector 100"/>
          <p:cNvCxnSpPr>
            <a:stCxn id="115" idx="0"/>
            <a:endCxn id="114" idx="4"/>
          </p:cNvCxnSpPr>
          <p:nvPr/>
        </p:nvCxnSpPr>
        <p:spPr>
          <a:xfrm flipV="1">
            <a:off x="520195" y="1984379"/>
            <a:ext cx="354492" cy="2411489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735492" y="17059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982377" y="1560907"/>
            <a:ext cx="24416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card companies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99" name="Straight Arrow Connector 98"/>
          <p:cNvCxnSpPr>
            <a:stCxn id="115" idx="0"/>
            <a:endCxn id="107" idx="4"/>
          </p:cNvCxnSpPr>
          <p:nvPr/>
        </p:nvCxnSpPr>
        <p:spPr>
          <a:xfrm flipH="1" flipV="1">
            <a:off x="228600" y="1454402"/>
            <a:ext cx="291595" cy="294146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15" idx="0"/>
          </p:cNvCxnSpPr>
          <p:nvPr/>
        </p:nvCxnSpPr>
        <p:spPr>
          <a:xfrm flipV="1">
            <a:off x="520195" y="2782041"/>
            <a:ext cx="1106302" cy="161382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15" idx="0"/>
            <a:endCxn id="110" idx="3"/>
          </p:cNvCxnSpPr>
          <p:nvPr/>
        </p:nvCxnSpPr>
        <p:spPr>
          <a:xfrm flipV="1">
            <a:off x="520195" y="3049306"/>
            <a:ext cx="1413527" cy="134656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15" idx="0"/>
            <a:endCxn id="109" idx="3"/>
          </p:cNvCxnSpPr>
          <p:nvPr/>
        </p:nvCxnSpPr>
        <p:spPr>
          <a:xfrm flipV="1">
            <a:off x="520195" y="3319038"/>
            <a:ext cx="1723083" cy="1076830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/>
          <p:nvPr/>
        </p:nvSpPr>
        <p:spPr>
          <a:xfrm>
            <a:off x="76200" y="11496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2209800" y="3123916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886355" y="27732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1641864" y="25462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04800" y="1066800"/>
            <a:ext cx="224933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card balances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832455" y="2401925"/>
            <a:ext cx="20185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primary residence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209800" y="2724090"/>
            <a:ext cx="19928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</a:rPr>
              <a:t>monthly minimum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2435683" y="3027343"/>
            <a:ext cx="13773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credit score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1603294" y="2133591"/>
            <a:ext cx="22108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investment property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61" name="Straight Arrow Connector 60"/>
          <p:cNvCxnSpPr>
            <a:stCxn id="143" idx="0"/>
            <a:endCxn id="62" idx="4"/>
          </p:cNvCxnSpPr>
          <p:nvPr/>
        </p:nvCxnSpPr>
        <p:spPr>
          <a:xfrm flipH="1" flipV="1">
            <a:off x="4979068" y="1778355"/>
            <a:ext cx="559495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4864768" y="1549755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051660" y="1405933"/>
            <a:ext cx="19415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funeral expenses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64" name="Straight Arrow Connector 63"/>
          <p:cNvCxnSpPr>
            <a:stCxn id="143" idx="0"/>
            <a:endCxn id="125" idx="4"/>
          </p:cNvCxnSpPr>
          <p:nvPr/>
        </p:nvCxnSpPr>
        <p:spPr>
          <a:xfrm flipH="1" flipV="1">
            <a:off x="5320795" y="2112121"/>
            <a:ext cx="217768" cy="2229108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43" idx="0"/>
            <a:endCxn id="126" idx="4"/>
          </p:cNvCxnSpPr>
          <p:nvPr/>
        </p:nvCxnSpPr>
        <p:spPr>
          <a:xfrm flipV="1">
            <a:off x="5538563" y="2315366"/>
            <a:ext cx="72350" cy="2025863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3" idx="0"/>
            <a:endCxn id="127" idx="4"/>
          </p:cNvCxnSpPr>
          <p:nvPr/>
        </p:nvCxnSpPr>
        <p:spPr>
          <a:xfrm flipV="1">
            <a:off x="5538563" y="2588892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43" idx="0"/>
            <a:endCxn id="128" idx="4"/>
          </p:cNvCxnSpPr>
          <p:nvPr/>
        </p:nvCxnSpPr>
        <p:spPr>
          <a:xfrm flipV="1">
            <a:off x="5538563" y="3187258"/>
            <a:ext cx="791604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43" idx="0"/>
            <a:endCxn id="129" idx="4"/>
          </p:cNvCxnSpPr>
          <p:nvPr/>
        </p:nvCxnSpPr>
        <p:spPr>
          <a:xfrm flipV="1">
            <a:off x="5538563" y="3419327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43" idx="0"/>
            <a:endCxn id="130" idx="3"/>
          </p:cNvCxnSpPr>
          <p:nvPr/>
        </p:nvCxnSpPr>
        <p:spPr>
          <a:xfrm flipV="1">
            <a:off x="5538563" y="3650037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5181600" y="1833731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496085" y="2085711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725740" y="235923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6180775" y="2888474"/>
            <a:ext cx="298784" cy="298784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477114" y="3190727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739629" y="3432472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5376931" y="1683330"/>
            <a:ext cx="14542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extra money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674024" y="1895833"/>
            <a:ext cx="17235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holiday season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885019" y="2205882"/>
            <a:ext cx="19415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</a:rPr>
              <a:t>f</a:t>
            </a:r>
            <a:r>
              <a:rPr lang="en-US" sz="2200" dirty="0" smtClean="0">
                <a:latin typeface="Arial Narrow" panose="020B0606020202030204" pitchFamily="34" charset="0"/>
              </a:rPr>
              <a:t>inancial freedom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425687" y="2788883"/>
            <a:ext cx="24288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home based business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635563" y="3064748"/>
            <a:ext cx="15953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business loan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917586" y="3341904"/>
            <a:ext cx="16850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decent income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0" y="736710"/>
            <a:ext cx="9144000" cy="594160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228599" y="4983540"/>
            <a:ext cx="3719157" cy="13849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Claims of excellent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credit and car loans tend to be paid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off…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53084" y="4983540"/>
            <a:ext cx="4438516" cy="13849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…while claims of being an excellent borrower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medical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expenses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Straight Arrow Connector 99"/>
          <p:cNvCxnSpPr>
            <a:stCxn id="115" idx="0"/>
            <a:endCxn id="113" idx="4"/>
          </p:cNvCxnSpPr>
          <p:nvPr/>
        </p:nvCxnSpPr>
        <p:spPr>
          <a:xfrm flipV="1">
            <a:off x="520195" y="1718596"/>
            <a:ext cx="0" cy="267727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15" idx="0"/>
            <a:endCxn id="108" idx="4"/>
          </p:cNvCxnSpPr>
          <p:nvPr/>
        </p:nvCxnSpPr>
        <p:spPr>
          <a:xfrm flipV="1">
            <a:off x="520195" y="2199834"/>
            <a:ext cx="660905" cy="219603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1066800" y="19712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381000" y="14402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607955" y="1319465"/>
            <a:ext cx="17235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excellent credit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245713" y="1832992"/>
            <a:ext cx="100540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car loan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cxnSp>
        <p:nvCxnSpPr>
          <p:cNvPr id="138" name="Straight Arrow Connector 137"/>
          <p:cNvCxnSpPr>
            <a:stCxn id="143" idx="0"/>
            <a:endCxn id="140" idx="4"/>
          </p:cNvCxnSpPr>
          <p:nvPr/>
        </p:nvCxnSpPr>
        <p:spPr>
          <a:xfrm flipV="1">
            <a:off x="5538563" y="2858881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139"/>
          <p:cNvSpPr/>
          <p:nvPr/>
        </p:nvSpPr>
        <p:spPr>
          <a:xfrm>
            <a:off x="5936088" y="2630281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4742234" y="1093387"/>
            <a:ext cx="20697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excellent borrower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6106270" y="2513018"/>
            <a:ext cx="19159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medical expense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495800" y="1223374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331122" y="4395868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5310024" y="4341229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812679" y="4338935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Straight Arrow Connector 136"/>
          <p:cNvCxnSpPr>
            <a:stCxn id="143" idx="0"/>
            <a:endCxn id="139" idx="4"/>
          </p:cNvCxnSpPr>
          <p:nvPr/>
        </p:nvCxnSpPr>
        <p:spPr>
          <a:xfrm flipH="1" flipV="1">
            <a:off x="4648200" y="1528174"/>
            <a:ext cx="890363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762000" y="4343400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28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7338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8325"/>
            <a:ext cx="921067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-76200" y="0"/>
            <a:ext cx="9305490" cy="1838325"/>
          </a:xfrm>
          <a:prstGeom prst="rect">
            <a:avLst/>
          </a:prstGeom>
          <a:solidFill>
            <a:schemeClr val="tx1">
              <a:lumMod val="85000"/>
              <a:lumOff val="15000"/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76200"/>
            <a:ext cx="9210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Still More Important Information </a:t>
            </a:r>
            <a:r>
              <a:rPr lang="en-US" sz="5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</a:t>
            </a:r>
            <a:r>
              <a:rPr lang="en-US" sz="5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uried </a:t>
            </a:r>
            <a:r>
              <a:rPr lang="en-US" sz="5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 the Loan Description</a:t>
            </a:r>
            <a:endParaRPr lang="en-US" sz="5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0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984210"/>
              </p:ext>
            </p:extLst>
          </p:nvPr>
        </p:nvGraphicFramePr>
        <p:xfrm>
          <a:off x="228600" y="1066800"/>
          <a:ext cx="3886200" cy="5639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53643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Loan Description</a:t>
                      </a:r>
                      <a:endParaRPr lang="en-US" sz="2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6235C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I am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diligent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about my monthly payments. </a:t>
                      </a:r>
                      <a:r>
                        <a:rPr lang="en-US" sz="2400" b="1" dirty="0" smtClean="0">
                          <a:solidFill>
                            <a:srgbClr val="FF3399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My job is stable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.  I'm pleased to say </a:t>
                      </a:r>
                      <a:r>
                        <a:rPr lang="en-US" sz="2400" b="1" dirty="0" smtClean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my credit history is good</a:t>
                      </a:r>
                      <a:r>
                        <a:rPr lang="en-US" sz="2400" dirty="0" smtClean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with no delinquencies.  We are </a:t>
                      </a:r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looking to </a:t>
                      </a:r>
                      <a:r>
                        <a:rPr lang="en-US" sz="2400" b="1" dirty="0" smtClean="0">
                          <a:solidFill>
                            <a:srgbClr val="E46C0A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sell </a:t>
                      </a:r>
                      <a:r>
                        <a:rPr lang="en-US" sz="2400" b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my wife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's </a:t>
                      </a:r>
                      <a:r>
                        <a:rPr lang="en-US" sz="2400" b="1" dirty="0" smtClean="0">
                          <a:solidFill>
                            <a:srgbClr val="E46C0A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suburban condominium </a:t>
                      </a:r>
                      <a:r>
                        <a:rPr lang="en-US" sz="24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to move a more rural setting</a:t>
                      </a:r>
                      <a:r>
                        <a:rPr lang="en-US" sz="24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more appropriate to our 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long-term business and personal goals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.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447593"/>
              </p:ext>
            </p:extLst>
          </p:nvPr>
        </p:nvGraphicFramePr>
        <p:xfrm>
          <a:off x="5029200" y="1905000"/>
          <a:ext cx="3886200" cy="3843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53643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rial Black" panose="020B0A04020102020204" pitchFamily="34" charset="0"/>
                        </a:rPr>
                        <a:t>Information Within</a:t>
                      </a:r>
                      <a:endParaRPr lang="en-US" sz="2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6235C"/>
                    </a:solidFill>
                  </a:tcPr>
                </a:tc>
              </a:tr>
              <a:tr h="28521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Attitude: Responsible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3399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Job Stability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1F497D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History of Payments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E46C0A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Loan Purpose: Housing (Downsizing)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Status: Marital (Married)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B05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Loan Purpose: Moving</a:t>
                      </a:r>
                      <a:endParaRPr lang="en-US" sz="2000" b="1" dirty="0" smtClean="0">
                        <a:effectLst/>
                        <a:latin typeface="Arial Narrow" panose="020B0606020202030204" pitchFamily="34" charset="0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Times New Roman"/>
                        </a:rPr>
                        <a:t>Attitude: Goal-Oriented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191000" y="3962400"/>
            <a:ext cx="762000" cy="0"/>
          </a:xfrm>
          <a:prstGeom prst="straightConnector1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Like What?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Taxonomy Categories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from Text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Perspectives in Research</a:t>
            </a:r>
            <a:r>
              <a:rPr lang="en-US" sz="2400" b="1" baseline="90000" dirty="0" smtClean="0">
                <a:latin typeface="NewsGoth BdXCn BT" panose="020B0608020202050204" pitchFamily="34" charset="0"/>
              </a:rPr>
              <a:t>*</a:t>
            </a:r>
            <a:endParaRPr lang="en-US" sz="2600" b="1" dirty="0" smtClean="0">
              <a:latin typeface="NewsGoth BdXCn BT" panose="020B0608020202050204" pitchFamily="34" charset="0"/>
            </a:endParaRPr>
          </a:p>
          <a:p>
            <a:pPr marL="0" indent="0" algn="ctr">
              <a:buNone/>
            </a:pPr>
            <a:r>
              <a:rPr lang="en-US" sz="4300" b="1" dirty="0">
                <a:latin typeface="Arial Black" panose="020B0A04020102020204" pitchFamily="34" charset="0"/>
              </a:rPr>
              <a:t>&amp;</a:t>
            </a:r>
          </a:p>
          <a:p>
            <a:pPr marL="0" indent="0" algn="ctr"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Results of Exploratory Analyses</a:t>
            </a:r>
            <a:endParaRPr lang="en-US" sz="4300" dirty="0">
              <a:latin typeface="Arial Black" panose="020B0A04020102020204" pitchFamily="34" charset="0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7200" b="1" dirty="0" smtClean="0">
              <a:latin typeface="NewsGoth BdXCn BT" panose="020B060802020205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Taxonomy </a:t>
            </a:r>
            <a:r>
              <a:rPr lang="en-US" sz="4000" b="1" dirty="0" smtClean="0">
                <a:latin typeface="Arial Black" panose="020B0A04020102020204" pitchFamily="34" charset="0"/>
              </a:rPr>
              <a:t>Categories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343400" y="3505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0145" y="5955268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Bastos</a:t>
            </a:r>
            <a:r>
              <a:rPr lang="en-US" dirty="0"/>
              <a:t> (2008); Flint </a:t>
            </a:r>
            <a:r>
              <a:rPr lang="en-US" dirty="0" smtClean="0"/>
              <a:t>(1997); </a:t>
            </a:r>
            <a:r>
              <a:rPr lang="en-US" dirty="0" err="1" smtClean="0"/>
              <a:t>Karlan</a:t>
            </a:r>
            <a:r>
              <a:rPr lang="en-US" dirty="0" smtClean="0"/>
              <a:t>, </a:t>
            </a:r>
            <a:r>
              <a:rPr lang="en-US" dirty="0" err="1" smtClean="0"/>
              <a:t>Mullainathan</a:t>
            </a:r>
            <a:r>
              <a:rPr lang="en-US" dirty="0" smtClean="0"/>
              <a:t> &amp; Robles (2011); OCC (2001)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Taxonomy Categorization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Perspectives in Research</a:t>
            </a:r>
            <a:r>
              <a:rPr lang="en-US" sz="4000" b="1" dirty="0" smtClean="0">
                <a:latin typeface="Arial Black" panose="020B0A04020102020204" pitchFamily="34" charset="0"/>
              </a:rPr>
              <a:t>:</a:t>
            </a:r>
            <a:endParaRPr lang="en-US" sz="4000" b="1" baseline="90000" dirty="0" smtClean="0">
              <a:latin typeface="Arial Black" panose="020B0A04020102020204" pitchFamily="34" charset="0"/>
            </a:endParaRPr>
          </a:p>
          <a:p>
            <a:endParaRPr lang="en-US" sz="18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Economic</a:t>
            </a:r>
            <a:endParaRPr lang="en-US" sz="30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Socio-demographic</a:t>
            </a: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Psychological</a:t>
            </a:r>
            <a:endParaRPr lang="en-US" sz="3000" dirty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7300" b="1" dirty="0" smtClean="0">
                <a:latin typeface="Arial Black" panose="020B0A04020102020204" pitchFamily="34" charset="0"/>
              </a:rPr>
              <a:t>Main Categories: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Loan Purpose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Job Stability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History of Payments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Intended Payment Date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Planned Source of Income</a:t>
            </a:r>
          </a:p>
          <a:p>
            <a:r>
              <a:rPr lang="en-US" sz="5400" dirty="0" smtClean="0">
                <a:latin typeface="Arial Narrow" panose="020B0606020202030204" pitchFamily="34" charset="0"/>
              </a:rPr>
              <a:t>Collateral</a:t>
            </a:r>
            <a:endParaRPr lang="en-US" sz="5400" dirty="0" smtClean="0">
              <a:latin typeface="Arial Narrow" panose="020B0606020202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362200" y="3505200"/>
            <a:ext cx="2514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Taxonomy 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Categorization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0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Perspectives in Research</a:t>
            </a:r>
            <a:r>
              <a:rPr lang="en-US" sz="4000" b="1" dirty="0" smtClean="0">
                <a:latin typeface="Arial Black" panose="020B0A04020102020204" pitchFamily="34" charset="0"/>
              </a:rPr>
              <a:t>:</a:t>
            </a:r>
            <a:endParaRPr lang="en-US" sz="4000" b="1" baseline="90000" dirty="0" smtClean="0">
              <a:latin typeface="Arial Black" panose="020B0A04020102020204" pitchFamily="34" charset="0"/>
            </a:endParaRPr>
          </a:p>
          <a:p>
            <a:endParaRPr lang="en-US" sz="18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Economic</a:t>
            </a:r>
            <a:endParaRPr lang="en-US" sz="30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Socio-demographic</a:t>
            </a: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Psychological</a:t>
            </a:r>
            <a:endParaRPr lang="en-US" sz="3000" dirty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Main Categories</a:t>
            </a:r>
            <a:r>
              <a:rPr lang="en-US" sz="4000" b="1" dirty="0" smtClean="0">
                <a:latin typeface="Arial Black" panose="020B0A04020102020204" pitchFamily="34" charset="0"/>
              </a:rPr>
              <a:t>:</a:t>
            </a:r>
          </a:p>
          <a:p>
            <a:pPr marL="0" indent="0" algn="ctr">
              <a:buFont typeface="Arial" pitchFamily="34" charset="0"/>
              <a:buNone/>
            </a:pPr>
            <a:endParaRPr lang="en-US" sz="2800" b="1" dirty="0" smtClean="0">
              <a:latin typeface="Arial Black" panose="020B0A04020102020204" pitchFamily="34" charset="0"/>
            </a:endParaRPr>
          </a:p>
          <a:p>
            <a:r>
              <a:rPr lang="en-US" sz="3000" dirty="0">
                <a:latin typeface="Arial Narrow" panose="020B0606020202030204" pitchFamily="34" charset="0"/>
              </a:rPr>
              <a:t>Education Level</a:t>
            </a:r>
          </a:p>
          <a:p>
            <a:r>
              <a:rPr lang="en-US" sz="3000" dirty="0">
                <a:latin typeface="Arial Narrow" panose="020B0606020202030204" pitchFamily="34" charset="0"/>
              </a:rPr>
              <a:t>Employment Status</a:t>
            </a:r>
          </a:p>
          <a:p>
            <a:r>
              <a:rPr lang="en-US" sz="3000" dirty="0">
                <a:latin typeface="Arial Narrow" panose="020B0606020202030204" pitchFamily="34" charset="0"/>
              </a:rPr>
              <a:t>Marital Status</a:t>
            </a:r>
          </a:p>
          <a:p>
            <a:r>
              <a:rPr lang="en-US" sz="3000" dirty="0">
                <a:latin typeface="Arial Narrow" panose="020B0606020202030204" pitchFamily="34" charset="0"/>
              </a:rPr>
              <a:t>Children?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Taxonomy 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Categorization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657600" y="4038600"/>
            <a:ext cx="12192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Perspectives in Research</a:t>
            </a:r>
            <a:r>
              <a:rPr lang="en-US" sz="4000" b="1" dirty="0" smtClean="0">
                <a:latin typeface="Arial Black" panose="020B0A04020102020204" pitchFamily="34" charset="0"/>
              </a:rPr>
              <a:t>:</a:t>
            </a:r>
            <a:endParaRPr lang="en-US" sz="4000" b="1" baseline="90000" dirty="0" smtClean="0">
              <a:latin typeface="Arial Black" panose="020B0A04020102020204" pitchFamily="34" charset="0"/>
            </a:endParaRPr>
          </a:p>
          <a:p>
            <a:endParaRPr lang="en-US" sz="18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Economic</a:t>
            </a:r>
            <a:endParaRPr lang="en-US" sz="3000" dirty="0" smtClean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Socio-demographic</a:t>
            </a:r>
          </a:p>
          <a:p>
            <a:r>
              <a:rPr lang="en-US" sz="3000" dirty="0" smtClean="0">
                <a:latin typeface="Arial Narrow" panose="020B0606020202030204" pitchFamily="34" charset="0"/>
                <a:ea typeface="MingLiU_HKSCS-ExtB" panose="02020500000000000000" pitchFamily="18" charset="-120"/>
              </a:rPr>
              <a:t>Psychological</a:t>
            </a:r>
            <a:endParaRPr lang="en-US" sz="3000" dirty="0">
              <a:latin typeface="Arial Narrow" panose="020B0606020202030204" pitchFamily="34" charset="0"/>
              <a:ea typeface="MingLiU_HKSCS-ExtB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Main Categories:</a:t>
            </a:r>
          </a:p>
          <a:p>
            <a:r>
              <a:rPr lang="en-US" dirty="0">
                <a:latin typeface="Arial Narrow" panose="020B0606020202030204" pitchFamily="34" charset="0"/>
              </a:rPr>
              <a:t>Attitude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Confidence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Desperation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Gratefulness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Goal-Orientation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Responsibility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984500" y="4572000"/>
            <a:ext cx="18923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3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524000"/>
            <a:ext cx="3962399" cy="4191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Black" panose="020B0A04020102020204" pitchFamily="34" charset="0"/>
              </a:rPr>
              <a:t>Results of Exploratory Analyses:</a:t>
            </a:r>
          </a:p>
          <a:p>
            <a:endParaRPr lang="en-US" sz="1300" dirty="0" smtClean="0">
              <a:latin typeface="Arial Narrow" panose="020B0606020202030204" pitchFamily="34" charset="0"/>
            </a:endParaRPr>
          </a:p>
          <a:p>
            <a:r>
              <a:rPr lang="en-US" dirty="0" smtClean="0">
                <a:latin typeface="Arial Narrow" panose="020B0606020202030204" pitchFamily="34" charset="0"/>
              </a:rPr>
              <a:t>Keywords</a:t>
            </a:r>
            <a:endParaRPr lang="en-US" dirty="0" smtClean="0">
              <a:latin typeface="Arial Narrow" panose="020B0606020202030204" pitchFamily="34" charset="0"/>
            </a:endParaRPr>
          </a:p>
          <a:p>
            <a:pPr lvl="1"/>
            <a:r>
              <a:rPr lang="en-US" sz="3200" dirty="0" smtClean="0">
                <a:latin typeface="Arial Narrow" panose="020B0606020202030204" pitchFamily="34" charset="0"/>
              </a:rPr>
              <a:t>“medical expenses”</a:t>
            </a:r>
          </a:p>
          <a:p>
            <a:pPr lvl="1"/>
            <a:r>
              <a:rPr lang="en-US" sz="3200" dirty="0" smtClean="0">
                <a:latin typeface="Arial Narrow" panose="020B0606020202030204" pitchFamily="34" charset="0"/>
              </a:rPr>
              <a:t>“funeral expenses”</a:t>
            </a:r>
          </a:p>
          <a:p>
            <a:pPr lvl="1"/>
            <a:r>
              <a:rPr lang="en-US" sz="3200" dirty="0">
                <a:latin typeface="Arial Narrow" panose="020B0606020202030204" pitchFamily="34" charset="0"/>
              </a:rPr>
              <a:t>“car loan</a:t>
            </a:r>
            <a:r>
              <a:rPr lang="en-US" sz="3200" dirty="0" smtClean="0">
                <a:latin typeface="Arial Narrow" panose="020B0606020202030204" pitchFamily="34" charset="0"/>
              </a:rPr>
              <a:t>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029200" y="1524000"/>
            <a:ext cx="3886200" cy="4191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Main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300" b="1" dirty="0" smtClean="0">
                <a:latin typeface="Arial Black" panose="020B0A04020102020204" pitchFamily="34" charset="0"/>
              </a:rPr>
              <a:t> Categories</a:t>
            </a:r>
            <a:r>
              <a:rPr lang="en-US" sz="4300" b="1" dirty="0" smtClean="0">
                <a:latin typeface="Arial Black" panose="020B0A04020102020204" pitchFamily="34" charset="0"/>
              </a:rPr>
              <a:t>:</a:t>
            </a:r>
          </a:p>
          <a:p>
            <a:pPr marL="0" indent="0" algn="ctr">
              <a:buFont typeface="Arial" pitchFamily="34" charset="0"/>
              <a:buNone/>
            </a:pPr>
            <a:endParaRPr lang="en-US" sz="2200" b="1" dirty="0" smtClean="0">
              <a:latin typeface="Arial Black" panose="020B0A04020102020204" pitchFamily="34" charset="0"/>
            </a:endParaRPr>
          </a:p>
          <a:p>
            <a:r>
              <a:rPr lang="en-US" dirty="0" smtClean="0">
                <a:latin typeface="Arial Narrow" panose="020B0606020202030204" pitchFamily="34" charset="0"/>
              </a:rPr>
              <a:t>Loan Purpose</a:t>
            </a:r>
          </a:p>
          <a:p>
            <a:pPr lvl="1"/>
            <a:r>
              <a:rPr lang="en-US" sz="3200" dirty="0" smtClean="0">
                <a:latin typeface="Arial Narrow" panose="020B0606020202030204" pitchFamily="34" charset="0"/>
              </a:rPr>
              <a:t>Medical</a:t>
            </a:r>
          </a:p>
          <a:p>
            <a:pPr lvl="1"/>
            <a:r>
              <a:rPr lang="en-US" sz="3200" dirty="0" smtClean="0">
                <a:latin typeface="Arial Narrow" panose="020B0606020202030204" pitchFamily="34" charset="0"/>
              </a:rPr>
              <a:t>Funeral</a:t>
            </a:r>
          </a:p>
          <a:p>
            <a:pPr lvl="1"/>
            <a:r>
              <a:rPr lang="en-US" sz="3200" dirty="0" smtClean="0">
                <a:latin typeface="Arial Narrow" panose="020B0606020202030204" pitchFamily="34" charset="0"/>
              </a:rPr>
              <a:t>Transportation</a:t>
            </a:r>
          </a:p>
          <a:p>
            <a:pPr lvl="2"/>
            <a:r>
              <a:rPr lang="en-US" sz="3200" dirty="0" smtClean="0">
                <a:latin typeface="Arial Narrow" panose="020B0606020202030204" pitchFamily="34" charset="0"/>
              </a:rPr>
              <a:t>Car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343400" y="4343400"/>
            <a:ext cx="609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3657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880" y="901040"/>
            <a:ext cx="9144000" cy="594160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14600" y="1371600"/>
            <a:ext cx="6172200" cy="2585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logical, hierarchical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4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3657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3657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95601" y="1413808"/>
            <a:ext cx="6032674" cy="2585323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Query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to assign to categories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2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3657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895573604"/>
              </p:ext>
            </p:extLst>
          </p:nvPr>
        </p:nvGraphicFramePr>
        <p:xfrm>
          <a:off x="2895600" y="1676400"/>
          <a:ext cx="620268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 14"/>
          <p:cNvSpPr/>
          <p:nvPr/>
        </p:nvSpPr>
        <p:spPr>
          <a:xfrm>
            <a:off x="2831699" y="1143000"/>
            <a:ext cx="6540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1A1742"/>
                </a:solidFill>
                <a:latin typeface="Arial Narrow" panose="020B0606020202030204" pitchFamily="34" charset="0"/>
                <a:cs typeface="Times New Roman" pitchFamily="18" charset="0"/>
              </a:rPr>
              <a:t>Category   </a:t>
            </a:r>
            <a:r>
              <a:rPr lang="en-US" sz="2400" b="1" dirty="0" smtClean="0">
                <a:solidFill>
                  <a:srgbClr val="1A1742"/>
                </a:solidFill>
                <a:latin typeface="Arial Narrow" panose="020B0606020202030204" pitchFamily="34" charset="0"/>
                <a:cs typeface="Times New Roman" pitchFamily="18" charset="0"/>
              </a:rPr>
              <a:t>  </a:t>
            </a:r>
            <a:r>
              <a:rPr lang="en-US" sz="2400" b="1" dirty="0" smtClean="0">
                <a:solidFill>
                  <a:srgbClr val="1A1742"/>
                </a:solidFill>
                <a:latin typeface="Arial Narrow" panose="020B0606020202030204" pitchFamily="34" charset="0"/>
                <a:cs typeface="Times New Roman" pitchFamily="18" charset="0"/>
              </a:rPr>
              <a:t>Subcategory        Description</a:t>
            </a:r>
            <a:endParaRPr lang="en-US" sz="2400" b="1" dirty="0">
              <a:solidFill>
                <a:srgbClr val="1A1742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Taxonomy Categorization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Arrow Connector 102"/>
          <p:cNvCxnSpPr/>
          <p:nvPr/>
        </p:nvCxnSpPr>
        <p:spPr>
          <a:xfrm flipV="1">
            <a:off x="533400" y="2366995"/>
            <a:ext cx="868383" cy="1938290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1374332" y="20877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cxnSp>
        <p:nvCxnSpPr>
          <p:cNvPr id="101" name="Straight Arrow Connector 100"/>
          <p:cNvCxnSpPr>
            <a:stCxn id="115" idx="0"/>
            <a:endCxn id="114" idx="4"/>
          </p:cNvCxnSpPr>
          <p:nvPr/>
        </p:nvCxnSpPr>
        <p:spPr>
          <a:xfrm flipV="1">
            <a:off x="520195" y="1831979"/>
            <a:ext cx="354492" cy="2411489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735492" y="15535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82377" y="1408507"/>
            <a:ext cx="3426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Purpose&gt;Housing&gt;Mortgage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99" name="Straight Arrow Connector 98"/>
          <p:cNvCxnSpPr>
            <a:stCxn id="115" idx="0"/>
            <a:endCxn id="107" idx="4"/>
          </p:cNvCxnSpPr>
          <p:nvPr/>
        </p:nvCxnSpPr>
        <p:spPr>
          <a:xfrm flipH="1" flipV="1">
            <a:off x="228600" y="1302002"/>
            <a:ext cx="291595" cy="294146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15" idx="0"/>
          </p:cNvCxnSpPr>
          <p:nvPr/>
        </p:nvCxnSpPr>
        <p:spPr>
          <a:xfrm flipV="1">
            <a:off x="520195" y="2629641"/>
            <a:ext cx="1106302" cy="161382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15" idx="0"/>
            <a:endCxn id="110" idx="3"/>
          </p:cNvCxnSpPr>
          <p:nvPr/>
        </p:nvCxnSpPr>
        <p:spPr>
          <a:xfrm flipV="1">
            <a:off x="520195" y="2896906"/>
            <a:ext cx="1413527" cy="134656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/>
          <p:nvPr/>
        </p:nvSpPr>
        <p:spPr>
          <a:xfrm>
            <a:off x="76200" y="9972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886355" y="26208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1641864" y="23938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04800" y="914400"/>
            <a:ext cx="41549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Loan Purpose&gt;Transportation&gt;Motorcycle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981200" y="2249525"/>
            <a:ext cx="2739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Status&gt;Education&gt;College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209800" y="2571690"/>
            <a:ext cx="1864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Status&gt;Education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1603294" y="1981191"/>
            <a:ext cx="2446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Purpose&gt;Wedding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762000" y="4191330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331122" y="4243468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43" idx="0"/>
            <a:endCxn id="62" idx="4"/>
          </p:cNvCxnSpPr>
          <p:nvPr/>
        </p:nvCxnSpPr>
        <p:spPr>
          <a:xfrm flipH="1" flipV="1">
            <a:off x="4914900" y="1625955"/>
            <a:ext cx="699863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4800600" y="1397355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953000" y="1258328"/>
            <a:ext cx="4263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Purpose&gt;Business&gt;Purchase Existing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64" name="Straight Arrow Connector 63"/>
          <p:cNvCxnSpPr>
            <a:stCxn id="143" idx="0"/>
            <a:endCxn id="125" idx="4"/>
          </p:cNvCxnSpPr>
          <p:nvPr/>
        </p:nvCxnSpPr>
        <p:spPr>
          <a:xfrm flipH="1" flipV="1">
            <a:off x="5313936" y="1894917"/>
            <a:ext cx="300827" cy="229391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43" idx="0"/>
            <a:endCxn id="126" idx="4"/>
          </p:cNvCxnSpPr>
          <p:nvPr/>
        </p:nvCxnSpPr>
        <p:spPr>
          <a:xfrm flipV="1">
            <a:off x="5614763" y="2124572"/>
            <a:ext cx="49161" cy="206425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3" idx="0"/>
            <a:endCxn id="127" idx="4"/>
          </p:cNvCxnSpPr>
          <p:nvPr/>
        </p:nvCxnSpPr>
        <p:spPr>
          <a:xfrm flipV="1">
            <a:off x="5614763" y="2436492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5562600" y="3034858"/>
            <a:ext cx="791604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43" idx="0"/>
            <a:endCxn id="129" idx="4"/>
          </p:cNvCxnSpPr>
          <p:nvPr/>
        </p:nvCxnSpPr>
        <p:spPr>
          <a:xfrm flipV="1">
            <a:off x="5614763" y="3266927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43" idx="0"/>
            <a:endCxn id="130" idx="3"/>
          </p:cNvCxnSpPr>
          <p:nvPr/>
        </p:nvCxnSpPr>
        <p:spPr>
          <a:xfrm flipV="1">
            <a:off x="5614763" y="3497637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5174741" y="1616527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5549096" y="189491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5801940" y="220683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6330616" y="2736074"/>
            <a:ext cx="298784" cy="298784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6553314" y="3038327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6815829" y="3280072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53131" y="1530930"/>
            <a:ext cx="3530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Purpose&gt;Business&gt;Start New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750224" y="1809690"/>
            <a:ext cx="33108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Purpose&gt;Business&gt;Expand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961219" y="2053482"/>
            <a:ext cx="2475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595305" y="2636483"/>
            <a:ext cx="2015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Attitude&gt;Optimistic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711763" y="2912348"/>
            <a:ext cx="20120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Attitude&gt;Desperate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993786" y="3189504"/>
            <a:ext cx="1819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Attitude&gt;Grateful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5386224" y="4188829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888879" y="4186535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Straight Arrow Connector 136"/>
          <p:cNvCxnSpPr>
            <a:stCxn id="143" idx="0"/>
            <a:endCxn id="139" idx="4"/>
          </p:cNvCxnSpPr>
          <p:nvPr/>
        </p:nvCxnSpPr>
        <p:spPr>
          <a:xfrm flipH="1" flipV="1">
            <a:off x="4648809" y="1375774"/>
            <a:ext cx="965954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43" idx="0"/>
            <a:endCxn id="140" idx="4"/>
          </p:cNvCxnSpPr>
          <p:nvPr/>
        </p:nvCxnSpPr>
        <p:spPr>
          <a:xfrm flipV="1">
            <a:off x="5614763" y="2706481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139"/>
          <p:cNvSpPr/>
          <p:nvPr/>
        </p:nvSpPr>
        <p:spPr>
          <a:xfrm>
            <a:off x="6012288" y="2477881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800600" y="940987"/>
            <a:ext cx="4266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Purpose&gt;Debt Consolidation&gt;Medical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6182470" y="2360618"/>
            <a:ext cx="23522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Purpose&gt;Medical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100" name="Straight Arrow Connector 99"/>
          <p:cNvCxnSpPr>
            <a:stCxn id="115" idx="0"/>
            <a:endCxn id="113" idx="4"/>
          </p:cNvCxnSpPr>
          <p:nvPr/>
        </p:nvCxnSpPr>
        <p:spPr>
          <a:xfrm flipV="1">
            <a:off x="520195" y="1566196"/>
            <a:ext cx="0" cy="267727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15" idx="0"/>
            <a:endCxn id="108" idx="4"/>
          </p:cNvCxnSpPr>
          <p:nvPr/>
        </p:nvCxnSpPr>
        <p:spPr>
          <a:xfrm flipV="1">
            <a:off x="520195" y="2047434"/>
            <a:ext cx="660905" cy="219603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1066800" y="18188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381000" y="12878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07955" y="1167065"/>
            <a:ext cx="3231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Loan Purpose&gt;Debt Refinancing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245713" y="1680592"/>
            <a:ext cx="2534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Purpose&gt;Education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496409" y="1070974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7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Arrow Connector 102"/>
          <p:cNvCxnSpPr/>
          <p:nvPr/>
        </p:nvCxnSpPr>
        <p:spPr>
          <a:xfrm flipV="1">
            <a:off x="533400" y="2366995"/>
            <a:ext cx="868383" cy="1938290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1374332" y="2087755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cxnSp>
        <p:nvCxnSpPr>
          <p:cNvPr id="101" name="Straight Arrow Connector 100"/>
          <p:cNvCxnSpPr>
            <a:stCxn id="115" idx="0"/>
            <a:endCxn id="114" idx="4"/>
          </p:cNvCxnSpPr>
          <p:nvPr/>
        </p:nvCxnSpPr>
        <p:spPr>
          <a:xfrm flipV="1">
            <a:off x="520195" y="1831979"/>
            <a:ext cx="354492" cy="2411489"/>
          </a:xfrm>
          <a:prstGeom prst="straightConnector1">
            <a:avLst/>
          </a:prstGeom>
          <a:ln w="1905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735492" y="1553589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82377" y="1408507"/>
            <a:ext cx="3426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Purpose&gt;Housing&gt;Mortgage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99" name="Straight Arrow Connector 98"/>
          <p:cNvCxnSpPr>
            <a:stCxn id="115" idx="0"/>
            <a:endCxn id="107" idx="4"/>
          </p:cNvCxnSpPr>
          <p:nvPr/>
        </p:nvCxnSpPr>
        <p:spPr>
          <a:xfrm flipH="1" flipV="1">
            <a:off x="228600" y="1302002"/>
            <a:ext cx="291595" cy="2941466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15" idx="0"/>
            <a:endCxn id="110" idx="3"/>
          </p:cNvCxnSpPr>
          <p:nvPr/>
        </p:nvCxnSpPr>
        <p:spPr>
          <a:xfrm flipV="1">
            <a:off x="520195" y="2896906"/>
            <a:ext cx="1413527" cy="134656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/>
          <p:nvPr/>
        </p:nvSpPr>
        <p:spPr>
          <a:xfrm>
            <a:off x="76200" y="997202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886355" y="2620828"/>
            <a:ext cx="323445" cy="32344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04800" y="914400"/>
            <a:ext cx="41549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Loan Purpose&gt;Transportation&gt;Motorcycle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209800" y="2571690"/>
            <a:ext cx="1864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Status&gt;Education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1603294" y="1981191"/>
            <a:ext cx="2446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Purpose&gt;Wedding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68" name="Straight Arrow Connector 67"/>
          <p:cNvCxnSpPr>
            <a:stCxn id="143" idx="0"/>
            <a:endCxn id="129" idx="4"/>
          </p:cNvCxnSpPr>
          <p:nvPr/>
        </p:nvCxnSpPr>
        <p:spPr>
          <a:xfrm flipV="1">
            <a:off x="5614763" y="3266927"/>
            <a:ext cx="1052851" cy="92190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43" idx="0"/>
            <a:endCxn id="130" idx="3"/>
          </p:cNvCxnSpPr>
          <p:nvPr/>
        </p:nvCxnSpPr>
        <p:spPr>
          <a:xfrm flipV="1">
            <a:off x="5614763" y="3497637"/>
            <a:ext cx="1238394" cy="691192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/>
          <p:cNvSpPr/>
          <p:nvPr/>
        </p:nvSpPr>
        <p:spPr>
          <a:xfrm>
            <a:off x="6553314" y="3038327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6815829" y="3280072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711763" y="2912348"/>
            <a:ext cx="20120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Attitude&gt;Desperate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993786" y="3189504"/>
            <a:ext cx="1819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Attitude&gt;Grateful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137" name="Straight Arrow Connector 136"/>
          <p:cNvCxnSpPr>
            <a:stCxn id="143" idx="0"/>
            <a:endCxn id="139" idx="4"/>
          </p:cNvCxnSpPr>
          <p:nvPr/>
        </p:nvCxnSpPr>
        <p:spPr>
          <a:xfrm flipH="1" flipV="1">
            <a:off x="4648809" y="1375774"/>
            <a:ext cx="965954" cy="2813055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43" idx="0"/>
            <a:endCxn id="140" idx="4"/>
          </p:cNvCxnSpPr>
          <p:nvPr/>
        </p:nvCxnSpPr>
        <p:spPr>
          <a:xfrm flipV="1">
            <a:off x="5614763" y="2706481"/>
            <a:ext cx="511825" cy="1482348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139"/>
          <p:cNvSpPr/>
          <p:nvPr/>
        </p:nvSpPr>
        <p:spPr>
          <a:xfrm>
            <a:off x="6012288" y="2477881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800600" y="940987"/>
            <a:ext cx="4266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Purpose&gt;Debt Consolidation&gt;Medical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6182470" y="2360618"/>
            <a:ext cx="23522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Purpose&gt;Medical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102" name="Straight Arrow Connector 101"/>
          <p:cNvCxnSpPr>
            <a:stCxn id="115" idx="0"/>
            <a:endCxn id="108" idx="4"/>
          </p:cNvCxnSpPr>
          <p:nvPr/>
        </p:nvCxnSpPr>
        <p:spPr>
          <a:xfrm flipV="1">
            <a:off x="520195" y="2047434"/>
            <a:ext cx="660905" cy="219603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1066800" y="1818834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245713" y="1680592"/>
            <a:ext cx="2534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Purpose&gt;Education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496409" y="1070974"/>
            <a:ext cx="304800" cy="3048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2658" y="764221"/>
            <a:ext cx="9144000" cy="594160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55106" y="4648200"/>
            <a:ext cx="3935894" cy="20621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College-educated </a:t>
            </a:r>
            <a:r>
              <a:rPr lang="en-US" sz="3200" dirty="0"/>
              <a:t>borrowers </a:t>
            </a:r>
            <a:r>
              <a:rPr lang="en-US" sz="3200" dirty="0" smtClean="0"/>
              <a:t>&amp; </a:t>
            </a:r>
            <a:r>
              <a:rPr lang="en-US" sz="3200" dirty="0"/>
              <a:t>Debt Refinancing </a:t>
            </a:r>
            <a:r>
              <a:rPr lang="en-US" sz="3200" dirty="0" smtClean="0"/>
              <a:t>loans tend </a:t>
            </a:r>
            <a:r>
              <a:rPr lang="en-US" sz="3200" dirty="0"/>
              <a:t>to be fully </a:t>
            </a:r>
            <a:r>
              <a:rPr lang="en-US" sz="3200" dirty="0" smtClean="0"/>
              <a:t>paid…</a:t>
            </a:r>
            <a:endParaRPr lang="en-US" sz="3200" dirty="0"/>
          </a:p>
        </p:txBody>
      </p:sp>
      <p:sp>
        <p:nvSpPr>
          <p:cNvPr id="70" name="TextBox 69"/>
          <p:cNvSpPr txBox="1"/>
          <p:nvPr/>
        </p:nvSpPr>
        <p:spPr>
          <a:xfrm>
            <a:off x="4953610" y="4983540"/>
            <a:ext cx="419039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…while optimistic borrowers </a:t>
            </a:r>
            <a:r>
              <a:rPr lang="en-US" sz="3200" dirty="0"/>
              <a:t>and Business </a:t>
            </a:r>
            <a:r>
              <a:rPr lang="en-US" sz="3200" dirty="0" smtClean="0"/>
              <a:t>loans </a:t>
            </a:r>
            <a:r>
              <a:rPr lang="en-US" sz="3200" dirty="0"/>
              <a:t>tend to default</a:t>
            </a:r>
          </a:p>
        </p:txBody>
      </p:sp>
      <p:cxnSp>
        <p:nvCxnSpPr>
          <p:cNvPr id="104" name="Straight Arrow Connector 103"/>
          <p:cNvCxnSpPr>
            <a:stCxn id="115" idx="0"/>
          </p:cNvCxnSpPr>
          <p:nvPr/>
        </p:nvCxnSpPr>
        <p:spPr>
          <a:xfrm flipV="1">
            <a:off x="520195" y="2629641"/>
            <a:ext cx="1106302" cy="161382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1641864" y="2393860"/>
            <a:ext cx="254893" cy="254893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981200" y="2249525"/>
            <a:ext cx="2739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Status&gt;Education&gt;College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762000" y="4191330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Fully Paid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331122" y="4243468"/>
            <a:ext cx="378145" cy="378145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>
            <a:stCxn id="115" idx="0"/>
            <a:endCxn id="113" idx="4"/>
          </p:cNvCxnSpPr>
          <p:nvPr/>
        </p:nvCxnSpPr>
        <p:spPr>
          <a:xfrm flipV="1">
            <a:off x="520195" y="1566196"/>
            <a:ext cx="0" cy="267727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381000" y="1287806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07955" y="1167065"/>
            <a:ext cx="3231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Loan Purpose&gt;Debt Refinancing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61" name="Straight Arrow Connector 60"/>
          <p:cNvCxnSpPr>
            <a:stCxn id="143" idx="0"/>
            <a:endCxn id="62" idx="4"/>
          </p:cNvCxnSpPr>
          <p:nvPr/>
        </p:nvCxnSpPr>
        <p:spPr>
          <a:xfrm flipH="1" flipV="1">
            <a:off x="4914900" y="1625955"/>
            <a:ext cx="699863" cy="2562874"/>
          </a:xfrm>
          <a:prstGeom prst="straightConnector1">
            <a:avLst/>
          </a:prstGeom>
          <a:ln w="38100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4800600" y="1397355"/>
            <a:ext cx="228600" cy="22860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953000" y="1258328"/>
            <a:ext cx="4263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Purpose&gt;Business&gt;Purchase Existing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64" name="Straight Arrow Connector 63"/>
          <p:cNvCxnSpPr>
            <a:stCxn id="143" idx="0"/>
            <a:endCxn id="125" idx="4"/>
          </p:cNvCxnSpPr>
          <p:nvPr/>
        </p:nvCxnSpPr>
        <p:spPr>
          <a:xfrm flipH="1" flipV="1">
            <a:off x="5313936" y="1894917"/>
            <a:ext cx="300827" cy="2293912"/>
          </a:xfrm>
          <a:prstGeom prst="straightConnector1">
            <a:avLst/>
          </a:prstGeom>
          <a:ln w="28575"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43" idx="0"/>
            <a:endCxn id="126" idx="4"/>
          </p:cNvCxnSpPr>
          <p:nvPr/>
        </p:nvCxnSpPr>
        <p:spPr>
          <a:xfrm flipV="1">
            <a:off x="5614763" y="2124572"/>
            <a:ext cx="49161" cy="206425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3" idx="0"/>
            <a:endCxn id="127" idx="4"/>
          </p:cNvCxnSpPr>
          <p:nvPr/>
        </p:nvCxnSpPr>
        <p:spPr>
          <a:xfrm flipV="1">
            <a:off x="5614763" y="2436492"/>
            <a:ext cx="302005" cy="1752337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5174741" y="1616527"/>
            <a:ext cx="278390" cy="278390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5549096" y="189491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5801940" y="2206837"/>
            <a:ext cx="229655" cy="229655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53131" y="1530930"/>
            <a:ext cx="3530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Purpose&gt;Business&gt;Start New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750224" y="1809690"/>
            <a:ext cx="33108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Purpose&gt;Business&gt;Expand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961219" y="2053482"/>
            <a:ext cx="2475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Loan </a:t>
            </a:r>
            <a:r>
              <a:rPr lang="en-US" sz="2000" dirty="0" smtClean="0">
                <a:latin typeface="Arial Narrow" panose="020B0606020202030204" pitchFamily="34" charset="0"/>
              </a:rPr>
              <a:t>Purpose&gt;Business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5386224" y="4188829"/>
            <a:ext cx="457077" cy="457077"/>
          </a:xfrm>
          <a:prstGeom prst="ellipse">
            <a:avLst/>
          </a:prstGeom>
          <a:solidFill>
            <a:srgbClr val="1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888879" y="4186535"/>
            <a:ext cx="1855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Charged Off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5562600" y="3034858"/>
            <a:ext cx="783029" cy="1153971"/>
          </a:xfrm>
          <a:prstGeom prst="straightConnector1">
            <a:avLst/>
          </a:prstGeom>
          <a:ln>
            <a:solidFill>
              <a:srgbClr val="26235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6330616" y="2736074"/>
            <a:ext cx="298784" cy="298784"/>
          </a:xfrm>
          <a:prstGeom prst="ellipse">
            <a:avLst/>
          </a:prstGeom>
          <a:solidFill>
            <a:srgbClr val="E5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595305" y="2636483"/>
            <a:ext cx="2015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Attitude&gt;Optimistic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9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777" y="2354159"/>
            <a:ext cx="9161554" cy="1707777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Predictive Modeling</a:t>
            </a:r>
            <a:endParaRPr lang="en-US" sz="6000" b="1" dirty="0" smtClean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Incorporate Extracted Information</a:t>
            </a:r>
            <a:endParaRPr lang="en-US" sz="36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341437"/>
            <a:ext cx="8458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Arial Narrow" panose="020B0606020202030204" pitchFamily="34" charset="0"/>
              </a:rPr>
              <a:t>Systematically </a:t>
            </a:r>
            <a:r>
              <a:rPr lang="en-US" sz="4000" dirty="0" smtClean="0">
                <a:latin typeface="Arial Narrow" panose="020B0606020202030204" pitchFamily="34" charset="0"/>
              </a:rPr>
              <a:t>investigate relationship </a:t>
            </a:r>
            <a:r>
              <a:rPr lang="en-US" sz="4000" dirty="0">
                <a:latin typeface="Arial Narrow" panose="020B0606020202030204" pitchFamily="34" charset="0"/>
              </a:rPr>
              <a:t>between loan default </a:t>
            </a:r>
            <a:r>
              <a:rPr lang="en-US" sz="4000" dirty="0" smtClean="0">
                <a:latin typeface="Arial Narrow" panose="020B0606020202030204" pitchFamily="34" charset="0"/>
              </a:rPr>
              <a:t>and</a:t>
            </a:r>
          </a:p>
          <a:p>
            <a:pPr marL="0" indent="0" algn="ctr">
              <a:buNone/>
            </a:pPr>
            <a:r>
              <a:rPr lang="en-US" sz="4000" dirty="0" smtClean="0">
                <a:latin typeface="Arial Narrow" panose="020B0606020202030204" pitchFamily="34" charset="0"/>
              </a:rPr>
              <a:t>combinations </a:t>
            </a:r>
            <a:r>
              <a:rPr lang="en-US" sz="4000" dirty="0">
                <a:latin typeface="Arial Narrow" panose="020B0606020202030204" pitchFamily="34" charset="0"/>
              </a:rPr>
              <a:t>of </a:t>
            </a:r>
            <a:r>
              <a:rPr lang="en-US" sz="4000" dirty="0" smtClean="0">
                <a:latin typeface="Arial Narrow" panose="020B0606020202030204" pitchFamily="34" charset="0"/>
              </a:rPr>
              <a:t>factors</a:t>
            </a:r>
            <a:endParaRPr lang="en-US" sz="4000" dirty="0" smtClean="0">
              <a:latin typeface="Arial Narrow" panose="020B0606020202030204" pitchFamily="34" charset="0"/>
            </a:endParaRPr>
          </a:p>
        </p:txBody>
      </p:sp>
      <p:pic>
        <p:nvPicPr>
          <p:cNvPr id="3074" name="Picture 2" descr="D:\Users\esraaksu\Documents\PPTs\Loan Default\shutterstock_483716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884" y="3693446"/>
            <a:ext cx="4290921" cy="316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0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esraaksu\Documents\PPTs\Loan Default\shutterstock_483716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884" y="3693446"/>
            <a:ext cx="4290921" cy="316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304800" y="1341437"/>
            <a:ext cx="8458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dirty="0" smtClean="0">
                <a:latin typeface="Arial Narrow" panose="020B0606020202030204" pitchFamily="34" charset="0"/>
              </a:rPr>
              <a:t>All attributes – structured, as well as those extracted from text – are used as input</a:t>
            </a:r>
            <a:endParaRPr lang="en-US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2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3914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 err="1" smtClean="0">
                <a:latin typeface="Arial Narrow" panose="020B0606020202030204" pitchFamily="34" charset="0"/>
              </a:rPr>
              <a:t>PolyAnalyst</a:t>
            </a:r>
            <a:r>
              <a:rPr lang="en-US" sz="4000" b="1" dirty="0" smtClean="0">
                <a:latin typeface="Arial Narrow" panose="020B0606020202030204" pitchFamily="34" charset="0"/>
              </a:rPr>
              <a:t> Supported </a:t>
            </a:r>
            <a:r>
              <a:rPr lang="en-US" sz="4000" b="1" dirty="0" smtClean="0">
                <a:latin typeface="Arial Narrow" panose="020B0606020202030204" pitchFamily="34" charset="0"/>
              </a:rPr>
              <a:t>Models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</a:rPr>
              <a:t>Decision Trees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</a:rPr>
              <a:t>CHAID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R</a:t>
            </a:r>
            <a:r>
              <a:rPr lang="en-US" sz="4000" dirty="0" smtClean="0">
                <a:latin typeface="Arial Narrow" panose="020B0606020202030204" pitchFamily="34" charset="0"/>
              </a:rPr>
              <a:t>andom </a:t>
            </a:r>
            <a:r>
              <a:rPr lang="en-US" sz="4000" dirty="0">
                <a:latin typeface="Arial Narrow" panose="020B0606020202030204" pitchFamily="34" charset="0"/>
              </a:rPr>
              <a:t>F</a:t>
            </a:r>
            <a:r>
              <a:rPr lang="en-US" sz="4000" dirty="0" smtClean="0">
                <a:latin typeface="Arial Narrow" panose="020B0606020202030204" pitchFamily="34" charset="0"/>
              </a:rPr>
              <a:t>orests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N</a:t>
            </a:r>
            <a:r>
              <a:rPr lang="en-US" sz="4000" dirty="0" smtClean="0">
                <a:latin typeface="Arial Narrow" panose="020B0606020202030204" pitchFamily="34" charset="0"/>
              </a:rPr>
              <a:t>eural Networks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S</a:t>
            </a:r>
            <a:r>
              <a:rPr lang="en-US" sz="4000" dirty="0" smtClean="0">
                <a:latin typeface="Arial Narrow" panose="020B0606020202030204" pitchFamily="34" charset="0"/>
              </a:rPr>
              <a:t>upport Vector Machines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L</a:t>
            </a:r>
            <a:r>
              <a:rPr lang="en-US" sz="4000" dirty="0" smtClean="0">
                <a:latin typeface="Arial Narrow" panose="020B0606020202030204" pitchFamily="34" charset="0"/>
              </a:rPr>
              <a:t>ogistic Regression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1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3914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 err="1" smtClean="0">
                <a:latin typeface="Arial Narrow" panose="020B0606020202030204" pitchFamily="34" charset="0"/>
              </a:rPr>
              <a:t>PolyAnalyst</a:t>
            </a:r>
            <a:r>
              <a:rPr lang="en-US" sz="4000" b="1" dirty="0" smtClean="0">
                <a:latin typeface="Arial Narrow" panose="020B0606020202030204" pitchFamily="34" charset="0"/>
              </a:rPr>
              <a:t> Supported </a:t>
            </a:r>
            <a:r>
              <a:rPr lang="en-US" sz="4000" b="1" dirty="0" smtClean="0">
                <a:latin typeface="Arial Narrow" panose="020B0606020202030204" pitchFamily="34" charset="0"/>
              </a:rPr>
              <a:t>Models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rial Narrow" panose="020B0606020202030204" pitchFamily="34" charset="0"/>
              </a:rPr>
              <a:t>CHAID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R</a:t>
            </a:r>
            <a:r>
              <a:rPr lang="en-US" sz="4000" dirty="0" smtClean="0">
                <a:latin typeface="Arial Narrow" panose="020B0606020202030204" pitchFamily="34" charset="0"/>
              </a:rPr>
              <a:t>andom </a:t>
            </a:r>
            <a:r>
              <a:rPr lang="en-US" sz="4000" dirty="0">
                <a:latin typeface="Arial Narrow" panose="020B0606020202030204" pitchFamily="34" charset="0"/>
              </a:rPr>
              <a:t>F</a:t>
            </a:r>
            <a:r>
              <a:rPr lang="en-US" sz="4000" dirty="0" smtClean="0">
                <a:latin typeface="Arial Narrow" panose="020B0606020202030204" pitchFamily="34" charset="0"/>
              </a:rPr>
              <a:t>orests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N</a:t>
            </a:r>
            <a:r>
              <a:rPr lang="en-US" sz="4000" dirty="0" smtClean="0">
                <a:latin typeface="Arial Narrow" panose="020B0606020202030204" pitchFamily="34" charset="0"/>
              </a:rPr>
              <a:t>eural Networks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S</a:t>
            </a:r>
            <a:r>
              <a:rPr lang="en-US" sz="4000" dirty="0" smtClean="0">
                <a:latin typeface="Arial Narrow" panose="020B0606020202030204" pitchFamily="34" charset="0"/>
              </a:rPr>
              <a:t>upport Vector Machines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Arial Narrow" panose="020B0606020202030204" pitchFamily="34" charset="0"/>
              </a:rPr>
              <a:t>L</a:t>
            </a:r>
            <a:r>
              <a:rPr lang="en-US" sz="4000" dirty="0" smtClean="0">
                <a:latin typeface="Arial Narrow" panose="020B0606020202030204" pitchFamily="34" charset="0"/>
              </a:rPr>
              <a:t>ogistic Regression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3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3914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Scalable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Easy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nterpret</a:t>
            </a: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82296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missing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, messy, or correlated data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Scalable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1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3914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Flexible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any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data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type as predictors</a:t>
            </a: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Scalable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3914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Scalable –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large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amounts of data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nterpret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7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79248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Efficient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relatively fast learning and prediction speed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1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8382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Decision Trees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Scalable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Easy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Interpret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output rules in graphical tree 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Predictive Modeling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5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267200" y="2514600"/>
            <a:ext cx="4648200" cy="2308324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 Narrow" panose="020B0606020202030204" pitchFamily="34" charset="0"/>
              </a:rPr>
              <a:t>Rank factors in order of predictive importance</a:t>
            </a:r>
            <a:endParaRPr lang="en-US" sz="4800" dirty="0">
              <a:latin typeface="Arial Narrow" panose="020B0606020202030204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0813" y="1465263"/>
            <a:ext cx="5373688" cy="4787899"/>
            <a:chOff x="95" y="923"/>
            <a:chExt cx="3385" cy="30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23"/>
              <a:ext cx="3336" cy="3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1729" y="923"/>
              <a:ext cx="1751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729" y="1200"/>
              <a:ext cx="1372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1729" y="1476"/>
              <a:ext cx="803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729" y="1753"/>
              <a:ext cx="602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729" y="2029"/>
              <a:ext cx="468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729" y="2306"/>
              <a:ext cx="401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720" y="2583"/>
              <a:ext cx="392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724" y="2859"/>
              <a:ext cx="330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724" y="3136"/>
              <a:ext cx="206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724" y="3413"/>
              <a:ext cx="76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724" y="3690"/>
              <a:ext cx="76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390" y="1000"/>
              <a:ext cx="33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Grade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444" y="1275"/>
              <a:ext cx="29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Term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95" y="1552"/>
              <a:ext cx="163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Loan Purpose/ Debt Consolidation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475" y="1827"/>
              <a:ext cx="25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APR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95" y="2101"/>
              <a:ext cx="153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Accts Opened in Past 24 mo.s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480" y="2376"/>
              <a:ext cx="122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Derogatory Public Recs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92" y="2651"/>
              <a:ext cx="155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Loan Purpose/ Debt Refinancing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748" y="2926"/>
              <a:ext cx="988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Satisfactory Acct.s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19" y="3203"/>
              <a:ext cx="74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Annual Income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65" y="3478"/>
              <a:ext cx="6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Marital Status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809" y="3752"/>
              <a:ext cx="8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Punctuation Errors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73787" y="1511300"/>
            <a:ext cx="1676400" cy="411481"/>
            <a:chOff x="228600" y="1143000"/>
            <a:chExt cx="1676400" cy="433419"/>
          </a:xfrm>
        </p:grpSpPr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228600" y="1371600"/>
              <a:ext cx="152400" cy="174625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457200" y="1143000"/>
              <a:ext cx="77104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Structured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467747" y="1376364"/>
              <a:ext cx="1437253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Extracted from Text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228600" y="1143000"/>
              <a:ext cx="152400" cy="174625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6096000" y="1447800"/>
            <a:ext cx="1824831" cy="5207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Decision Tree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1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0813" y="1465263"/>
            <a:ext cx="5373688" cy="4787899"/>
            <a:chOff x="95" y="923"/>
            <a:chExt cx="3385" cy="30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23"/>
              <a:ext cx="3336" cy="3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1729" y="923"/>
              <a:ext cx="1751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729" y="1200"/>
              <a:ext cx="1372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729" y="1753"/>
              <a:ext cx="602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729" y="2029"/>
              <a:ext cx="468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729" y="2306"/>
              <a:ext cx="401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724" y="2859"/>
              <a:ext cx="330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724" y="3136"/>
              <a:ext cx="206" cy="249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724" y="3413"/>
              <a:ext cx="76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724" y="3690"/>
              <a:ext cx="76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390" y="1000"/>
              <a:ext cx="33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Grade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444" y="1275"/>
              <a:ext cx="29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Term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475" y="1827"/>
              <a:ext cx="25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APR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95" y="2101"/>
              <a:ext cx="153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Accts Opened in Past 24 mo.s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480" y="2376"/>
              <a:ext cx="122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Derogatory Public Recs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748" y="2926"/>
              <a:ext cx="988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# Satisfactory Acct.s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19" y="3203"/>
              <a:ext cx="74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Annual Income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65" y="3478"/>
              <a:ext cx="6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Marital Status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809" y="3752"/>
              <a:ext cx="8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Punctuation Errors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1729" y="1476"/>
              <a:ext cx="803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720" y="2583"/>
              <a:ext cx="392" cy="249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95" y="1552"/>
              <a:ext cx="163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Loan Purpose/ Debt Consolidation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92" y="2651"/>
              <a:ext cx="155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Loan Purpose/ Debt Refinancing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73787" y="1511300"/>
            <a:ext cx="1676400" cy="411481"/>
            <a:chOff x="228600" y="1143000"/>
            <a:chExt cx="1676400" cy="433419"/>
          </a:xfrm>
        </p:grpSpPr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228600" y="1371600"/>
              <a:ext cx="152400" cy="174625"/>
            </a:xfrm>
            <a:prstGeom prst="rect">
              <a:avLst/>
            </a:prstGeom>
            <a:solidFill>
              <a:srgbClr val="E5C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457200" y="1143000"/>
              <a:ext cx="77104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Structured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467747" y="1376364"/>
              <a:ext cx="1437253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Walkway Bold" charset="0"/>
                  <a:cs typeface="Arial" pitchFamily="34" charset="0"/>
                </a:rPr>
                <a:t>Extracted from Text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228600" y="1143000"/>
              <a:ext cx="152400" cy="174625"/>
            </a:xfrm>
            <a:prstGeom prst="rect">
              <a:avLst/>
            </a:prstGeom>
            <a:solidFill>
              <a:srgbClr val="1F33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6096000" y="1447800"/>
            <a:ext cx="1824831" cy="5207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0" y="747956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4419600" y="1398687"/>
            <a:ext cx="4648200" cy="3785652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 Narrow" panose="020B0606020202030204" pitchFamily="34" charset="0"/>
              </a:rPr>
              <a:t>Whether the loan is for Debt Consolidation </a:t>
            </a:r>
            <a:r>
              <a:rPr lang="en-US" sz="4800" dirty="0" smtClean="0">
                <a:latin typeface="Arial Narrow" panose="020B0606020202030204" pitchFamily="34" charset="0"/>
              </a:rPr>
              <a:t>is </a:t>
            </a:r>
            <a:r>
              <a:rPr lang="en-US" sz="4800" dirty="0" smtClean="0">
                <a:latin typeface="Arial Narrow" panose="020B0606020202030204" pitchFamily="34" charset="0"/>
              </a:rPr>
              <a:t>highly predictive of loan default status</a:t>
            </a:r>
            <a:endParaRPr lang="en-US" sz="4800" dirty="0">
              <a:latin typeface="Arial Narrow" panose="020B0606020202030204" pitchFamily="34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2746375" y="2362200"/>
            <a:ext cx="1274763" cy="395287"/>
          </a:xfrm>
          <a:prstGeom prst="rect">
            <a:avLst/>
          </a:prstGeom>
          <a:solidFill>
            <a:srgbClr val="E5C1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18"/>
          <p:cNvSpPr>
            <a:spLocks noChangeArrowheads="1"/>
          </p:cNvSpPr>
          <p:nvPr/>
        </p:nvSpPr>
        <p:spPr bwMode="auto">
          <a:xfrm>
            <a:off x="150812" y="2438400"/>
            <a:ext cx="2592388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Walkway Bold" charset="0"/>
                <a:cs typeface="Arial" pitchFamily="34" charset="0"/>
              </a:rPr>
              <a:t>Loan Purpose/ Debt Consolidation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91000" y="1320225"/>
            <a:ext cx="4648200" cy="584775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If interest </a:t>
            </a:r>
            <a:r>
              <a:rPr lang="en-US" sz="3200" dirty="0" smtClean="0">
                <a:latin typeface="Arial Narrow" panose="020B0606020202030204" pitchFamily="34" charset="0"/>
              </a:rPr>
              <a:t>rate &gt; 11.485</a:t>
            </a:r>
            <a:r>
              <a:rPr lang="en-US" sz="3200" dirty="0" smtClean="0">
                <a:latin typeface="Arial Narrow" panose="020B0606020202030204" pitchFamily="34" charset="0"/>
              </a:rPr>
              <a:t>%, …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05075"/>
            <a:ext cx="21336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2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1644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095625"/>
            <a:ext cx="2152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91000" y="1320225"/>
            <a:ext cx="4648200" cy="584775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…term is 36 months, …</a:t>
            </a:r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4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91000" y="1320225"/>
            <a:ext cx="4648200" cy="584775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…</a:t>
            </a:r>
            <a:r>
              <a:rPr lang="en-US" sz="3200" dirty="0" smtClean="0">
                <a:latin typeface="Arial Narrow" panose="020B0606020202030204" pitchFamily="34" charset="0"/>
              </a:rPr>
              <a:t>income &gt; $</a:t>
            </a:r>
            <a:r>
              <a:rPr lang="en-US" sz="3200" dirty="0" smtClean="0">
                <a:latin typeface="Arial Narrow" panose="020B0606020202030204" pitchFamily="34" charset="0"/>
              </a:rPr>
              <a:t>30,892/year, …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3562350"/>
            <a:ext cx="21050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6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962400" y="1320225"/>
            <a:ext cx="4876800" cy="1077218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…and keyword “loan payment” is not mentioned, …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038600"/>
            <a:ext cx="21145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6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1320225"/>
            <a:ext cx="4267200" cy="1569660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…then the prediction hinges on whether the loan is for Debt Consolidation.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993" y="4343400"/>
            <a:ext cx="43529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00600" y="1320225"/>
            <a:ext cx="4038600" cy="1569660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If loan purpose is Debt Consolidation, then the loan will be fully paid.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4524375"/>
            <a:ext cx="21050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6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678"/>
            <a:ext cx="9144000" cy="50683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790" y="838200"/>
            <a:ext cx="9144000" cy="6008388"/>
          </a:xfrm>
          <a:prstGeom prst="rect">
            <a:avLst/>
          </a:prstGeom>
          <a:solidFill>
            <a:schemeClr val="bg1"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1320225"/>
            <a:ext cx="4114800" cy="1569660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If loan purpose is not Debt Consolidation, then the loan will be charged off.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14850"/>
            <a:ext cx="21050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Decision Tree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28600" y="73416"/>
            <a:ext cx="6324600" cy="75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Predictive Modeling: Outcome</a:t>
            </a:r>
            <a:endParaRPr lang="en-US" sz="3200" dirty="0">
              <a:solidFill>
                <a:schemeClr val="bg1"/>
              </a:solidFill>
              <a:latin typeface="NewsGoth BdXCn BT" panose="020B060802020205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2133600"/>
            <a:ext cx="84326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Arial Narrow" panose="020B0606020202030204" pitchFamily="34" charset="0"/>
              </a:rPr>
              <a:t>By including text attributes, we get </a:t>
            </a:r>
            <a:r>
              <a:rPr lang="en-US" sz="6000" b="1" dirty="0" smtClean="0">
                <a:solidFill>
                  <a:srgbClr val="E5C125"/>
                </a:solidFill>
                <a:latin typeface="Arial Narrow" panose="020B0606020202030204" pitchFamily="34" charset="0"/>
              </a:rPr>
              <a:t>2</a:t>
            </a:r>
            <a:r>
              <a:rPr lang="en-US" sz="6000" b="1" dirty="0">
                <a:solidFill>
                  <a:srgbClr val="E5C125"/>
                </a:solidFill>
                <a:latin typeface="Arial Narrow" panose="020B0606020202030204" pitchFamily="34" charset="0"/>
              </a:rPr>
              <a:t>% improvement </a:t>
            </a:r>
            <a:r>
              <a:rPr lang="en-US" sz="6000" dirty="0">
                <a:latin typeface="Arial Narrow" panose="020B0606020202030204" pitchFamily="34" charset="0"/>
              </a:rPr>
              <a:t>in </a:t>
            </a:r>
            <a:r>
              <a:rPr lang="en-US" sz="6000" dirty="0" smtClean="0">
                <a:latin typeface="Arial Narrow" panose="020B0606020202030204" pitchFamily="34" charset="0"/>
              </a:rPr>
              <a:t>prediction accuracy</a:t>
            </a:r>
            <a:endParaRPr lang="en-US" sz="60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Text Mining in Loan Model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4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70006" y="1032808"/>
            <a:ext cx="8432677" cy="2308324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For a large </a:t>
            </a: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bank,</a:t>
            </a:r>
          </a:p>
          <a:p>
            <a:pPr algn="ctr"/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2% </a:t>
            </a: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could mean </a:t>
            </a: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about</a:t>
            </a:r>
          </a:p>
          <a:p>
            <a:pPr algn="ctr"/>
            <a:r>
              <a:rPr lang="en-US" sz="4800" b="1" dirty="0" smtClean="0">
                <a:solidFill>
                  <a:srgbClr val="E5C12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$200 </a:t>
            </a:r>
            <a:r>
              <a:rPr lang="en-US" sz="4800" b="1" dirty="0" smtClean="0">
                <a:solidFill>
                  <a:srgbClr val="E5C12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million </a:t>
            </a: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in savings</a:t>
            </a:r>
            <a:endParaRPr lang="en-US" sz="4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 descr="D:\Users\esraaksu\Documents\PPTs\Loan Default\piggybank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340" y="4343400"/>
            <a:ext cx="3014427" cy="239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7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esraaksu\Documents\PPTs\Loan Default\Saving-Money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176" y="2940842"/>
            <a:ext cx="3896335" cy="389633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70006" y="880408"/>
            <a:ext cx="8432677" cy="1569660"/>
          </a:xfrm>
          <a:prstGeom prst="rect">
            <a:avLst/>
          </a:prstGeom>
          <a:solidFill>
            <a:schemeClr val="bg1"/>
          </a:solidFill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 Narrow" panose="020B0606020202030204" pitchFamily="34" charset="0"/>
                <a:cs typeface="Arial" panose="020B0604020202020204" pitchFamily="34" charset="0"/>
              </a:rPr>
              <a:t>For the credit industry overall,</a:t>
            </a:r>
          </a:p>
          <a:p>
            <a:pPr algn="ctr"/>
            <a:r>
              <a:rPr lang="en-US" sz="4800" dirty="0">
                <a:latin typeface="Arial Narrow" panose="020B0606020202030204" pitchFamily="34" charset="0"/>
                <a:cs typeface="Arial" panose="020B0604020202020204" pitchFamily="34" charset="0"/>
              </a:rPr>
              <a:t>2% could </a:t>
            </a: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save about </a:t>
            </a:r>
            <a:r>
              <a:rPr lang="en-US" sz="4800" b="1" dirty="0">
                <a:solidFill>
                  <a:srgbClr val="E5C12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$2 billion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Why Do We Care?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2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Lenders can use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PolyAnalyst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</a:p>
          <a:p>
            <a:r>
              <a:rPr lang="en-US" dirty="0" smtClean="0">
                <a:latin typeface="Arial Narrow" panose="020B0606020202030204" pitchFamily="34" charset="0"/>
              </a:rPr>
              <a:t>Extract information from text</a:t>
            </a:r>
          </a:p>
          <a:p>
            <a:r>
              <a:rPr lang="en-US" dirty="0" smtClean="0">
                <a:latin typeface="Arial Narrow" panose="020B0606020202030204" pitchFamily="34" charset="0"/>
              </a:rPr>
              <a:t>Augment traditional loan risk models</a:t>
            </a:r>
          </a:p>
          <a:p>
            <a:r>
              <a:rPr lang="en-US" dirty="0" smtClean="0">
                <a:latin typeface="Arial Narrow" panose="020B0606020202030204" pitchFamily="34" charset="0"/>
              </a:rPr>
              <a:t>Build reusable</a:t>
            </a:r>
            <a:r>
              <a:rPr lang="en-US" dirty="0">
                <a:latin typeface="Arial Narrow" panose="020B0606020202030204" pitchFamily="34" charset="0"/>
              </a:rPr>
              <a:t>, automatic, efficient, and </a:t>
            </a:r>
            <a:r>
              <a:rPr lang="en-US" dirty="0" smtClean="0">
                <a:latin typeface="Arial Narrow" panose="020B0606020202030204" pitchFamily="34" charset="0"/>
              </a:rPr>
              <a:t>scalable models</a:t>
            </a:r>
          </a:p>
          <a:p>
            <a:r>
              <a:rPr lang="en-US" dirty="0" smtClean="0">
                <a:latin typeface="Arial Narrow" panose="020B0606020202030204" pitchFamily="34" charset="0"/>
              </a:rPr>
              <a:t>Increase accuracy and comprehensiveness of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Conclusion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0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Conclusion</a:t>
            </a:r>
            <a:endParaRPr lang="en-US" sz="4000" b="1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523999"/>
            <a:ext cx="7924800" cy="4652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2142981"/>
              </p:ext>
            </p:extLst>
          </p:nvPr>
        </p:nvGraphicFramePr>
        <p:xfrm>
          <a:off x="-838200" y="2057400"/>
          <a:ext cx="76200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6084887" y="1371600"/>
            <a:ext cx="29067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atin typeface="Arial Narrow" panose="020B0606020202030204" pitchFamily="34" charset="0"/>
              </a:rPr>
              <a:t>Decrease Cost of Lending</a:t>
            </a:r>
            <a:endParaRPr lang="en-US" sz="5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31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Megaputer_logo_knowledge_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073650"/>
            <a:ext cx="1905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20153</TotalTime>
  <Words>2329</Words>
  <Application>Microsoft Office PowerPoint</Application>
  <PresentationFormat>On-screen Show (4:3)</PresentationFormat>
  <Paragraphs>614</Paragraphs>
  <Slides>76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93" baseType="lpstr">
      <vt:lpstr>Wingdings</vt:lpstr>
      <vt:lpstr>NewsGoth XCn BT</vt:lpstr>
      <vt:lpstr>Yanone Kaffeesatz Light</vt:lpstr>
      <vt:lpstr>Calibri Light</vt:lpstr>
      <vt:lpstr>NewsGoth BdXCn BT</vt:lpstr>
      <vt:lpstr>SimSun</vt:lpstr>
      <vt:lpstr>NewsGoth Cn BT</vt:lpstr>
      <vt:lpstr>Calibri</vt:lpstr>
      <vt:lpstr>Times New Roman</vt:lpstr>
      <vt:lpstr>Courier New</vt:lpstr>
      <vt:lpstr>Walkway Bold</vt:lpstr>
      <vt:lpstr>Arial Black</vt:lpstr>
      <vt:lpstr>Arial</vt:lpstr>
      <vt:lpstr>MingLiU_HKSCS-ExtB</vt:lpstr>
      <vt:lpstr>Arial Narrow</vt:lpstr>
      <vt:lpstr>Office Theme</vt:lpstr>
      <vt:lpstr>1_Office Theme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PolyAnalyst  Web Report Training</vt:lpstr>
      <vt:lpstr>PolyAnalyst  Web Report Training</vt:lpstr>
      <vt:lpstr>PolyAnalyst  Web Report Training</vt:lpstr>
      <vt:lpstr>PolyAnalyst  Web Report Training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PolyAnalyst  Web Report Training</vt:lpstr>
      <vt:lpstr>PowerPoint Presentation</vt:lpstr>
      <vt:lpstr>PowerPoint Presentation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PolyAnalyst  Web Report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Esra Aksu</dc:creator>
  <cp:lastModifiedBy>Esra Aksu</cp:lastModifiedBy>
  <cp:revision>382</cp:revision>
  <cp:lastPrinted>2013-06-19T16:26:14Z</cp:lastPrinted>
  <dcterms:created xsi:type="dcterms:W3CDTF">2013-05-10T15:16:05Z</dcterms:created>
  <dcterms:modified xsi:type="dcterms:W3CDTF">2014-05-13T18:17:11Z</dcterms:modified>
</cp:coreProperties>
</file>