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7" r:id="rId2"/>
    <p:sldId id="278" r:id="rId3"/>
    <p:sldId id="305" r:id="rId4"/>
    <p:sldId id="300" r:id="rId5"/>
    <p:sldId id="302" r:id="rId6"/>
    <p:sldId id="277" r:id="rId7"/>
    <p:sldId id="293" r:id="rId8"/>
    <p:sldId id="294" r:id="rId9"/>
    <p:sldId id="279" r:id="rId10"/>
    <p:sldId id="304" r:id="rId11"/>
    <p:sldId id="301" r:id="rId12"/>
    <p:sldId id="280" r:id="rId13"/>
    <p:sldId id="281" r:id="rId14"/>
    <p:sldId id="295" r:id="rId15"/>
    <p:sldId id="296" r:id="rId16"/>
    <p:sldId id="292" r:id="rId17"/>
    <p:sldId id="282" r:id="rId18"/>
    <p:sldId id="298" r:id="rId19"/>
    <p:sldId id="297" r:id="rId20"/>
    <p:sldId id="303" r:id="rId21"/>
    <p:sldId id="299" r:id="rId22"/>
    <p:sldId id="283" r:id="rId23"/>
    <p:sldId id="25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4F8C"/>
    <a:srgbClr val="8F0000"/>
    <a:srgbClr val="8F3232"/>
    <a:srgbClr val="E5B725"/>
    <a:srgbClr val="BA2B28"/>
    <a:srgbClr val="1F335B"/>
    <a:srgbClr val="DC615E"/>
    <a:srgbClr val="8F9DB9"/>
    <a:srgbClr val="EF9235"/>
    <a:srgbClr val="AA1A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0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CD1AE-CDC6-4F44-886C-F2A229DE87A8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3B420-7A9B-45DC-A931-AD25E0590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4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73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00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04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75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57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105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3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84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06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88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352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977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05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32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7581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931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5341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638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294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465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698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130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8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9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9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5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1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4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6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5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9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2838" y="6657975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</a:t>
            </a:r>
            <a:r>
              <a:rPr lang="en-US" sz="700" dirty="0" smtClean="0"/>
              <a:t>2014 </a:t>
            </a:r>
            <a:r>
              <a:rPr lang="en-US" sz="700" dirty="0"/>
              <a:t>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878871" y="4539485"/>
            <a:ext cx="3415687" cy="6851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www.megaputer.com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38" y="621797"/>
            <a:ext cx="9161554" cy="2847545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next for PolyAnalyst?</a:t>
            </a:r>
          </a:p>
        </p:txBody>
      </p:sp>
    </p:spTree>
    <p:extLst>
      <p:ext uri="{BB962C8B-B14F-4D97-AF65-F5344CB8AC3E}">
        <p14:creationId xmlns:p14="http://schemas.microsoft.com/office/powerpoint/2010/main" val="22819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/>
              <a:t>Growing Team of Consultants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387" y="2852478"/>
            <a:ext cx="4506338" cy="2992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728" y="1196411"/>
            <a:ext cx="4119723" cy="2748923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33" y="4086390"/>
            <a:ext cx="4062268" cy="270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34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Enhanced Linguistic Parsing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0916" y="1469877"/>
            <a:ext cx="80000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Dependency Parser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Enhanced Standard Entities 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Enhanced Sentiment Analysis</a:t>
            </a:r>
            <a:endParaRPr lang="en-US" sz="3600" dirty="0"/>
          </a:p>
        </p:txBody>
      </p:sp>
      <p:pic>
        <p:nvPicPr>
          <p:cNvPr id="7" name="Picture 2" descr="http://2.bp.blogspot.com/_abe0p86QmVA/RqdLz6mBEkI/AAAAAAAAAVk/HzFBQfykQ-Q/s320/parsin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851" y="3428931"/>
            <a:ext cx="3486079" cy="330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13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/>
              <a:t>Context-based Disambiguation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Flowchart: Process 6"/>
          <p:cNvSpPr/>
          <p:nvPr/>
        </p:nvSpPr>
        <p:spPr>
          <a:xfrm>
            <a:off x="2895600" y="3011487"/>
            <a:ext cx="3228975" cy="1485900"/>
          </a:xfrm>
          <a:prstGeom prst="flowChartProcess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/>
              <a:t>LBP</a:t>
            </a:r>
            <a:endParaRPr lang="en-US" sz="4400" dirty="0"/>
          </a:p>
        </p:txBody>
      </p:sp>
      <p:sp>
        <p:nvSpPr>
          <p:cNvPr id="8" name="Flowchart: Process 7"/>
          <p:cNvSpPr/>
          <p:nvPr/>
        </p:nvSpPr>
        <p:spPr>
          <a:xfrm>
            <a:off x="331787" y="5530850"/>
            <a:ext cx="1995488" cy="1143000"/>
          </a:xfrm>
          <a:prstGeom prst="flowChartProcess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Lower back pain?</a:t>
            </a:r>
          </a:p>
        </p:txBody>
      </p:sp>
      <p:sp>
        <p:nvSpPr>
          <p:cNvPr id="9" name="Flowchart: Process 8"/>
          <p:cNvSpPr/>
          <p:nvPr/>
        </p:nvSpPr>
        <p:spPr>
          <a:xfrm>
            <a:off x="2574925" y="5499100"/>
            <a:ext cx="1776412" cy="1174750"/>
          </a:xfrm>
          <a:prstGeom prst="flowChartProcess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Low blood pressure?</a:t>
            </a:r>
          </a:p>
        </p:txBody>
      </p:sp>
      <p:sp>
        <p:nvSpPr>
          <p:cNvPr id="10" name="Flowchart: Process 9"/>
          <p:cNvSpPr/>
          <p:nvPr/>
        </p:nvSpPr>
        <p:spPr>
          <a:xfrm>
            <a:off x="4598987" y="5499100"/>
            <a:ext cx="2373313" cy="1174750"/>
          </a:xfrm>
          <a:prstGeom prst="flowChartProcess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Lipopolysaccharide-binding protein?</a:t>
            </a:r>
          </a:p>
        </p:txBody>
      </p:sp>
      <p:sp>
        <p:nvSpPr>
          <p:cNvPr id="11" name="Flowchart: Process 10"/>
          <p:cNvSpPr/>
          <p:nvPr/>
        </p:nvSpPr>
        <p:spPr>
          <a:xfrm>
            <a:off x="7200900" y="5499100"/>
            <a:ext cx="1638300" cy="1174750"/>
          </a:xfrm>
          <a:prstGeom prst="flowChartProcess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Local binary pattern?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13600" y="2286000"/>
            <a:ext cx="1487487" cy="241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04800" y="1368425"/>
            <a:ext cx="8534400" cy="1200329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</a:rPr>
              <a:t>Had some numb feeling going down his leg earlier in 1998 which resolved.  Sounds like it </a:t>
            </a:r>
            <a:endParaRPr lang="en-US" dirty="0" smtClean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might have </a:t>
            </a:r>
            <a:r>
              <a:rPr lang="en-US" dirty="0">
                <a:latin typeface="+mn-lt"/>
              </a:rPr>
              <a:t>been a nerve-root problem.  Strength and reflexes full.   Mid-2000 had similar </a:t>
            </a:r>
            <a:endParaRPr lang="en-US" dirty="0" smtClean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latin typeface="+mn-lt"/>
              </a:rPr>
              <a:t>probs</a:t>
            </a:r>
            <a:r>
              <a:rPr lang="en-US" dirty="0" smtClean="0">
                <a:latin typeface="+mn-lt"/>
              </a:rPr>
              <a:t> </a:t>
            </a:r>
            <a:r>
              <a:rPr lang="en-US" dirty="0">
                <a:latin typeface="+mn-lt"/>
              </a:rPr>
              <a:t>w 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LBP</a:t>
            </a:r>
            <a:r>
              <a:rPr lang="en-US" dirty="0">
                <a:latin typeface="+mn-lt"/>
              </a:rPr>
              <a:t> and 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numbness</a:t>
            </a:r>
            <a:r>
              <a:rPr lang="en-US" dirty="0">
                <a:latin typeface="+mn-lt"/>
              </a:rPr>
              <a:t> down leg (either), </a:t>
            </a:r>
            <a:r>
              <a:rPr lang="en-US" dirty="0" err="1">
                <a:latin typeface="+mn-lt"/>
              </a:rPr>
              <a:t>esp</a:t>
            </a:r>
            <a:r>
              <a:rPr lang="en-US" dirty="0">
                <a:latin typeface="+mn-lt"/>
              </a:rPr>
              <a:t> noted driving. Resolved </a:t>
            </a:r>
            <a:r>
              <a:rPr lang="en-US" dirty="0" err="1">
                <a:latin typeface="+mn-lt"/>
              </a:rPr>
              <a:t>spont</a:t>
            </a:r>
            <a:r>
              <a:rPr lang="en-US" dirty="0">
                <a:latin typeface="+mn-lt"/>
              </a:rPr>
              <a:t>. Exam </a:t>
            </a:r>
            <a:endParaRPr lang="en-US" dirty="0" smtClean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unremarkable</a:t>
            </a:r>
            <a:r>
              <a:rPr lang="en-US" dirty="0">
                <a:latin typeface="+mn-lt"/>
              </a:rPr>
              <a:t>. Discussed and given back exercises. </a:t>
            </a:r>
          </a:p>
        </p:txBody>
      </p:sp>
      <p:cxnSp>
        <p:nvCxnSpPr>
          <p:cNvPr id="14" name="Elbow Connector 13"/>
          <p:cNvCxnSpPr>
            <a:stCxn id="7" idx="2"/>
            <a:endCxn id="9" idx="0"/>
          </p:cNvCxnSpPr>
          <p:nvPr/>
        </p:nvCxnSpPr>
        <p:spPr>
          <a:xfrm rot="5400000">
            <a:off x="3485754" y="4474765"/>
            <a:ext cx="1001713" cy="104695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7" idx="2"/>
            <a:endCxn id="10" idx="0"/>
          </p:cNvCxnSpPr>
          <p:nvPr/>
        </p:nvCxnSpPr>
        <p:spPr>
          <a:xfrm rot="16200000" flipH="1">
            <a:off x="4647010" y="4360465"/>
            <a:ext cx="1001713" cy="12755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7" idx="3"/>
            <a:endCxn id="11" idx="0"/>
          </p:cNvCxnSpPr>
          <p:nvPr/>
        </p:nvCxnSpPr>
        <p:spPr>
          <a:xfrm>
            <a:off x="6124575" y="3754437"/>
            <a:ext cx="1895475" cy="174466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7" idx="1"/>
            <a:endCxn id="8" idx="0"/>
          </p:cNvCxnSpPr>
          <p:nvPr/>
        </p:nvCxnSpPr>
        <p:spPr>
          <a:xfrm rot="10800000" flipV="1">
            <a:off x="1329532" y="3754436"/>
            <a:ext cx="1566069" cy="1776413"/>
          </a:xfrm>
          <a:prstGeom prst="bentConnector2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77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/>
              <a:t>Context-based Disambiguation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18" name="Content Placeholder 9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096" y="838200"/>
            <a:ext cx="5940904" cy="6019800"/>
          </a:xfrm>
        </p:spPr>
      </p:pic>
    </p:spTree>
    <p:extLst>
      <p:ext uri="{BB962C8B-B14F-4D97-AF65-F5344CB8AC3E}">
        <p14:creationId xmlns:p14="http://schemas.microsoft.com/office/powerpoint/2010/main" val="259550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Multi-Lingual Capabilities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3305" y="1307507"/>
            <a:ext cx="800000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Support for 14 languages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11 European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Spanish, French, English, Russian, German, Dutch, Portuguese, Italian, Greek, Polish, Turkish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3 Asian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Chinese, Japanese, Korean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4276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Multi-Lingual Capabilities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0930"/>
            <a:ext cx="912765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89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Multi-Lingual Capabilities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740"/>
            <a:ext cx="8700247" cy="5118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23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Custom Entity Extraction - setup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8600" y="5755589"/>
            <a:ext cx="8740775" cy="8382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9693" y="1300164"/>
            <a:ext cx="9018588" cy="452929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1800" kern="0" dirty="0" err="1" smtClean="0"/>
              <a:t>LinguaMark</a:t>
            </a:r>
            <a:r>
              <a:rPr lang="en-US" sz="1800" kern="0" dirty="0" smtClean="0"/>
              <a:t> pattern: </a:t>
            </a:r>
          </a:p>
          <a:p>
            <a:pPr lvl="1">
              <a:defRPr/>
            </a:pPr>
            <a:r>
              <a:rPr lang="en-US" sz="2000" kern="0" dirty="0" smtClean="0">
                <a:solidFill>
                  <a:srgbClr val="FF0000"/>
                </a:solidFill>
              </a:rPr>
              <a:t>&lt;</a:t>
            </a:r>
            <a:r>
              <a:rPr lang="en-US" sz="2000" kern="0" dirty="0" err="1" smtClean="0">
                <a:solidFill>
                  <a:srgbClr val="FF0000"/>
                </a:solidFill>
              </a:rPr>
              <a:t>Medication,P</a:t>
            </a:r>
            <a:r>
              <a:rPr lang="en-US" sz="2000" kern="0" dirty="0" smtClean="0">
                <a:solidFill>
                  <a:srgbClr val="FF0000"/>
                </a:solidFill>
              </a:rPr>
              <a:t>(N)&gt;:@       </a:t>
            </a:r>
            <a:r>
              <a:rPr lang="en-US" sz="2000" kern="0" dirty="0" smtClean="0">
                <a:solidFill>
                  <a:srgbClr val="7030A0"/>
                </a:solidFill>
              </a:rPr>
              <a:t>[{&lt;,P(1)&gt; &lt;</a:t>
            </a:r>
            <a:r>
              <a:rPr lang="en-US" sz="2000" kern="0" dirty="0" err="1" smtClean="0">
                <a:solidFill>
                  <a:srgbClr val="7030A0"/>
                </a:solidFill>
              </a:rPr>
              <a:t>dosage,P</a:t>
            </a:r>
            <a:r>
              <a:rPr lang="en-US" sz="2000" kern="0" dirty="0" smtClean="0">
                <a:solidFill>
                  <a:srgbClr val="7030A0"/>
                </a:solidFill>
              </a:rPr>
              <a:t>(N)&gt;}:dosage] </a:t>
            </a:r>
            <a:r>
              <a:rPr lang="en-US" sz="2000" kern="0" dirty="0" smtClean="0">
                <a:solidFill>
                  <a:srgbClr val="FFC000"/>
                </a:solidFill>
              </a:rPr>
              <a:t>[{&lt;</a:t>
            </a:r>
            <a:r>
              <a:rPr lang="en-US" sz="2000" kern="0" dirty="0" err="1" smtClean="0">
                <a:solidFill>
                  <a:srgbClr val="FFC000"/>
                </a:solidFill>
              </a:rPr>
              <a:t>mode,P</a:t>
            </a:r>
            <a:r>
              <a:rPr lang="en-US" sz="2000" kern="0" dirty="0" smtClean="0">
                <a:solidFill>
                  <a:srgbClr val="FFC000"/>
                </a:solidFill>
              </a:rPr>
              <a:t>(N)&gt;}:mode]      </a:t>
            </a:r>
            <a:r>
              <a:rPr lang="en-US" sz="2000" kern="0" dirty="0" smtClean="0">
                <a:solidFill>
                  <a:srgbClr val="00B050"/>
                </a:solidFill>
              </a:rPr>
              <a:t>[{&lt;</a:t>
            </a:r>
            <a:r>
              <a:rPr lang="en-US" sz="2000" kern="0" dirty="0" err="1" smtClean="0">
                <a:solidFill>
                  <a:srgbClr val="00B050"/>
                </a:solidFill>
              </a:rPr>
              <a:t>frequency,P</a:t>
            </a:r>
            <a:r>
              <a:rPr lang="en-US" sz="2000" kern="0" dirty="0" smtClean="0">
                <a:solidFill>
                  <a:srgbClr val="00B050"/>
                </a:solidFill>
              </a:rPr>
              <a:t>(N)&gt;}:frequency]</a:t>
            </a:r>
          </a:p>
          <a:p>
            <a:pPr>
              <a:defRPr/>
            </a:pPr>
            <a:r>
              <a:rPr lang="en-US" sz="1800" kern="0" dirty="0" smtClean="0"/>
              <a:t>Matches:</a:t>
            </a:r>
          </a:p>
          <a:p>
            <a:pPr lvl="1">
              <a:defRPr/>
            </a:pPr>
            <a:r>
              <a:rPr lang="en-US" sz="2000" kern="0" dirty="0" err="1" smtClean="0">
                <a:solidFill>
                  <a:srgbClr val="FF0000"/>
                </a:solidFill>
              </a:rPr>
              <a:t>Feosol</a:t>
            </a:r>
            <a:r>
              <a:rPr lang="en-US" sz="2000" kern="0" dirty="0" smtClean="0">
                <a:solidFill>
                  <a:srgbClr val="FF0000"/>
                </a:solidFill>
              </a:rPr>
              <a:t> </a:t>
            </a:r>
            <a:r>
              <a:rPr lang="en-US" sz="2000" kern="0" dirty="0" smtClean="0">
                <a:solidFill>
                  <a:srgbClr val="7030A0"/>
                </a:solidFill>
              </a:rPr>
              <a:t>325 mg </a:t>
            </a:r>
            <a:r>
              <a:rPr lang="en-US" sz="2000" kern="0" dirty="0" err="1" smtClean="0">
                <a:solidFill>
                  <a:srgbClr val="FFC000"/>
                </a:solidFill>
              </a:rPr>
              <a:t>p.o.</a:t>
            </a:r>
            <a:r>
              <a:rPr lang="en-US" sz="2000" kern="0" dirty="0" smtClean="0">
                <a:solidFill>
                  <a:srgbClr val="FF0000"/>
                </a:solidFill>
              </a:rPr>
              <a:t> </a:t>
            </a:r>
            <a:r>
              <a:rPr lang="en-US" sz="2000" kern="0" dirty="0" smtClean="0">
                <a:solidFill>
                  <a:srgbClr val="00B050"/>
                </a:solidFill>
              </a:rPr>
              <a:t>every day</a:t>
            </a:r>
          </a:p>
          <a:p>
            <a:pPr lvl="1">
              <a:defRPr/>
            </a:pPr>
            <a:r>
              <a:rPr lang="en-US" sz="2000" kern="0" dirty="0" err="1" smtClean="0">
                <a:solidFill>
                  <a:srgbClr val="FF0000"/>
                </a:solidFill>
              </a:rPr>
              <a:t>lantus</a:t>
            </a:r>
            <a:r>
              <a:rPr lang="en-US" sz="2000" kern="0" dirty="0" smtClean="0">
                <a:solidFill>
                  <a:srgbClr val="FF0000"/>
                </a:solidFill>
              </a:rPr>
              <a:t> </a:t>
            </a:r>
            <a:r>
              <a:rPr lang="en-US" sz="2000" kern="0" dirty="0" smtClean="0">
                <a:solidFill>
                  <a:srgbClr val="7030A0"/>
                </a:solidFill>
              </a:rPr>
              <a:t>20 units </a:t>
            </a:r>
            <a:r>
              <a:rPr lang="en-US" sz="2000" kern="0" dirty="0" err="1" smtClean="0">
                <a:solidFill>
                  <a:srgbClr val="00B050"/>
                </a:solidFill>
              </a:rPr>
              <a:t>qhs</a:t>
            </a:r>
            <a:endParaRPr lang="en-US" sz="2000" kern="0" dirty="0" smtClean="0">
              <a:solidFill>
                <a:srgbClr val="00B050"/>
              </a:solidFill>
            </a:endParaRPr>
          </a:p>
          <a:p>
            <a:pPr lvl="1">
              <a:defRPr/>
            </a:pPr>
            <a:r>
              <a:rPr lang="en-US" sz="2000" kern="0" dirty="0" smtClean="0">
                <a:solidFill>
                  <a:srgbClr val="FF0000"/>
                </a:solidFill>
              </a:rPr>
              <a:t>Tylenol #3 </a:t>
            </a:r>
            <a:r>
              <a:rPr lang="en-US" sz="2000" kern="0" dirty="0" err="1" smtClean="0">
                <a:solidFill>
                  <a:srgbClr val="00B050"/>
                </a:solidFill>
              </a:rPr>
              <a:t>p.r.n</a:t>
            </a:r>
            <a:r>
              <a:rPr lang="en-US" sz="2000" kern="0" dirty="0" smtClean="0">
                <a:solidFill>
                  <a:srgbClr val="00B050"/>
                </a:solidFill>
              </a:rPr>
              <a:t>.</a:t>
            </a:r>
            <a:endParaRPr lang="en-US" sz="2000" kern="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304800" y="4460189"/>
            <a:ext cx="1358900" cy="9080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Anchor</a:t>
            </a:r>
          </a:p>
          <a:p>
            <a:pPr algn="ctr">
              <a:defRPr/>
            </a:pPr>
            <a:r>
              <a:rPr lang="en-US" sz="1200" dirty="0"/>
              <a:t>Class Drug</a:t>
            </a:r>
          </a:p>
        </p:txBody>
      </p:sp>
      <p:sp>
        <p:nvSpPr>
          <p:cNvPr id="11" name="Diamond 10"/>
          <p:cNvSpPr/>
          <p:nvPr/>
        </p:nvSpPr>
        <p:spPr>
          <a:xfrm>
            <a:off x="1974850" y="4210952"/>
            <a:ext cx="1501775" cy="630237"/>
          </a:xfrm>
          <a:prstGeom prst="diamon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Number</a:t>
            </a:r>
            <a:endParaRPr lang="en-US" sz="1600" dirty="0"/>
          </a:p>
        </p:txBody>
      </p:sp>
      <p:sp>
        <p:nvSpPr>
          <p:cNvPr id="12" name="Diamond 11"/>
          <p:cNvSpPr/>
          <p:nvPr/>
        </p:nvSpPr>
        <p:spPr>
          <a:xfrm>
            <a:off x="3851275" y="4210952"/>
            <a:ext cx="1420813" cy="630237"/>
          </a:xfrm>
          <a:prstGeom prst="diamon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Class Dosage</a:t>
            </a:r>
            <a:endParaRPr lang="en-US" sz="1600" dirty="0"/>
          </a:p>
        </p:txBody>
      </p:sp>
      <p:sp>
        <p:nvSpPr>
          <p:cNvPr id="13" name="Diamond 12"/>
          <p:cNvSpPr/>
          <p:nvPr/>
        </p:nvSpPr>
        <p:spPr>
          <a:xfrm>
            <a:off x="5664200" y="4210952"/>
            <a:ext cx="1316038" cy="630237"/>
          </a:xfrm>
          <a:prstGeom prst="diamond">
            <a:avLst/>
          </a:prstGeom>
          <a:solidFill>
            <a:srgbClr val="FFC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Class Mode</a:t>
            </a:r>
            <a:endParaRPr lang="en-US" sz="1600" dirty="0"/>
          </a:p>
        </p:txBody>
      </p:sp>
      <p:sp>
        <p:nvSpPr>
          <p:cNvPr id="14" name="Diamond 13"/>
          <p:cNvSpPr/>
          <p:nvPr/>
        </p:nvSpPr>
        <p:spPr>
          <a:xfrm>
            <a:off x="7239000" y="4228414"/>
            <a:ext cx="1855788" cy="628650"/>
          </a:xfrm>
          <a:prstGeom prst="diamon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Class Frequency</a:t>
            </a:r>
            <a:endParaRPr lang="en-US" sz="1600" dirty="0"/>
          </a:p>
        </p:txBody>
      </p:sp>
      <p:cxnSp>
        <p:nvCxnSpPr>
          <p:cNvPr id="15" name="Curved Connector 14"/>
          <p:cNvCxnSpPr>
            <a:stCxn id="10" idx="3"/>
            <a:endCxn id="11" idx="1"/>
          </p:cNvCxnSpPr>
          <p:nvPr/>
        </p:nvCxnSpPr>
        <p:spPr>
          <a:xfrm flipV="1">
            <a:off x="1663700" y="4525277"/>
            <a:ext cx="311150" cy="38893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Down Arrow 15"/>
          <p:cNvSpPr/>
          <p:nvPr/>
        </p:nvSpPr>
        <p:spPr>
          <a:xfrm>
            <a:off x="914400" y="5430152"/>
            <a:ext cx="122238" cy="238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7" name="Rectangle 16"/>
          <p:cNvSpPr/>
          <p:nvPr/>
        </p:nvSpPr>
        <p:spPr>
          <a:xfrm>
            <a:off x="304800" y="5820677"/>
            <a:ext cx="1358900" cy="666750"/>
          </a:xfrm>
          <a:prstGeom prst="rect">
            <a:avLst/>
          </a:prstGeom>
          <a:solidFill>
            <a:srgbClr val="00CC66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Extracted Medication</a:t>
            </a:r>
          </a:p>
        </p:txBody>
      </p:sp>
      <p:cxnSp>
        <p:nvCxnSpPr>
          <p:cNvPr id="18" name="Straight Arrow Connector 17"/>
          <p:cNvCxnSpPr>
            <a:stCxn id="11" idx="3"/>
            <a:endCxn id="12" idx="1"/>
          </p:cNvCxnSpPr>
          <p:nvPr/>
        </p:nvCxnSpPr>
        <p:spPr>
          <a:xfrm>
            <a:off x="3476625" y="4525277"/>
            <a:ext cx="374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3"/>
            <a:endCxn id="13" idx="1"/>
          </p:cNvCxnSpPr>
          <p:nvPr/>
        </p:nvCxnSpPr>
        <p:spPr>
          <a:xfrm>
            <a:off x="5272088" y="4525277"/>
            <a:ext cx="3921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Down Arrow 19"/>
          <p:cNvSpPr/>
          <p:nvPr/>
        </p:nvSpPr>
        <p:spPr>
          <a:xfrm>
            <a:off x="3640138" y="5298389"/>
            <a:ext cx="123825" cy="3698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1" name="Down Arrow 20"/>
          <p:cNvSpPr/>
          <p:nvPr/>
        </p:nvSpPr>
        <p:spPr>
          <a:xfrm>
            <a:off x="6248400" y="5298389"/>
            <a:ext cx="122238" cy="3698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2" name="Down Arrow 21"/>
          <p:cNvSpPr/>
          <p:nvPr/>
        </p:nvSpPr>
        <p:spPr>
          <a:xfrm>
            <a:off x="8077200" y="5298389"/>
            <a:ext cx="122238" cy="3698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cxnSp>
        <p:nvCxnSpPr>
          <p:cNvPr id="23" name="Elbow Connector 22"/>
          <p:cNvCxnSpPr>
            <a:stCxn id="10" idx="3"/>
            <a:endCxn id="13" idx="2"/>
          </p:cNvCxnSpPr>
          <p:nvPr/>
        </p:nvCxnSpPr>
        <p:spPr>
          <a:xfrm flipV="1">
            <a:off x="1663700" y="4841189"/>
            <a:ext cx="4659313" cy="7302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endCxn id="14" idx="2"/>
          </p:cNvCxnSpPr>
          <p:nvPr/>
        </p:nvCxnSpPr>
        <p:spPr>
          <a:xfrm flipV="1">
            <a:off x="1663700" y="4857064"/>
            <a:ext cx="6503988" cy="28892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899275" y="4536389"/>
            <a:ext cx="393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984500" y="5820677"/>
            <a:ext cx="1358900" cy="666750"/>
          </a:xfrm>
          <a:prstGeom prst="rect">
            <a:avLst/>
          </a:prstGeom>
          <a:solidFill>
            <a:srgbClr val="00CC66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Extracted </a:t>
            </a:r>
          </a:p>
          <a:p>
            <a:pPr algn="ctr">
              <a:defRPr/>
            </a:pPr>
            <a:r>
              <a:rPr lang="en-US" sz="1200" dirty="0"/>
              <a:t>Dosage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21338" y="5820677"/>
            <a:ext cx="1358900" cy="666750"/>
          </a:xfrm>
          <a:prstGeom prst="rect">
            <a:avLst/>
          </a:prstGeom>
          <a:solidFill>
            <a:srgbClr val="00CC66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Extracted </a:t>
            </a:r>
          </a:p>
          <a:p>
            <a:pPr algn="ctr">
              <a:defRPr/>
            </a:pPr>
            <a:r>
              <a:rPr lang="en-US" sz="1200" dirty="0"/>
              <a:t>Mode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80300" y="5820677"/>
            <a:ext cx="1358900" cy="666750"/>
          </a:xfrm>
          <a:prstGeom prst="rect">
            <a:avLst/>
          </a:prstGeom>
          <a:solidFill>
            <a:srgbClr val="00CC66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Extracted Frequency</a:t>
            </a:r>
          </a:p>
        </p:txBody>
      </p:sp>
    </p:spTree>
    <p:extLst>
      <p:ext uri="{BB962C8B-B14F-4D97-AF65-F5344CB8AC3E}">
        <p14:creationId xmlns:p14="http://schemas.microsoft.com/office/powerpoint/2010/main" val="118945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Custom Entity Extraction - results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0916" y="1469877"/>
            <a:ext cx="8000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Medications &amp; Dosage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60" y="2123285"/>
            <a:ext cx="8982805" cy="407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1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/>
              <a:t>Industry-specific libraries of resources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0916" y="1469877"/>
            <a:ext cx="80000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Dictionaries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Taxonomies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Industry standard (</a:t>
            </a:r>
            <a:r>
              <a:rPr lang="en-US" sz="3600" dirty="0" err="1" smtClean="0"/>
              <a:t>MeSH</a:t>
            </a:r>
            <a:r>
              <a:rPr lang="en-US" sz="3600" dirty="0" smtClean="0"/>
              <a:t>, </a:t>
            </a:r>
            <a:r>
              <a:rPr lang="en-US" sz="3600" dirty="0" err="1" smtClean="0"/>
              <a:t>RxNorm</a:t>
            </a:r>
            <a:r>
              <a:rPr lang="en-US" sz="3600" dirty="0" smtClean="0"/>
              <a:t>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Custom developed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9656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Visualizations - </a:t>
            </a:r>
            <a:r>
              <a:rPr lang="en-US" altLang="en-US" sz="4000" dirty="0" err="1" smtClean="0"/>
              <a:t>TreeMap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5"/>
          <a:stretch/>
        </p:blipFill>
        <p:spPr>
          <a:xfrm>
            <a:off x="70809" y="1698811"/>
            <a:ext cx="9002381" cy="483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1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Web based reports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0"/>
          <a:stretch/>
        </p:blipFill>
        <p:spPr>
          <a:xfrm>
            <a:off x="64008" y="1784362"/>
            <a:ext cx="8997696" cy="48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8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Web based reports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0"/>
          <a:stretch/>
        </p:blipFill>
        <p:spPr>
          <a:xfrm>
            <a:off x="64008" y="1784362"/>
            <a:ext cx="8997696" cy="48620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3" r="55600" b="79903"/>
          <a:stretch/>
        </p:blipFill>
        <p:spPr>
          <a:xfrm>
            <a:off x="64008" y="2456715"/>
            <a:ext cx="4059936" cy="310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677" y="2577571"/>
            <a:ext cx="557347" cy="78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04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Web based reports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7"/>
          <a:stretch/>
        </p:blipFill>
        <p:spPr>
          <a:xfrm>
            <a:off x="-23940" y="1684016"/>
            <a:ext cx="8993128" cy="489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Web reports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0916" y="1469877"/>
            <a:ext cx="80000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WYSWYG paradigm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Simplified browser-based user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Fast response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9268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/>
              <a:t>GIS capabilities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286" y="1223024"/>
            <a:ext cx="6906665" cy="517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9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/>
              <a:t>GIS capabilities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494" y="2008261"/>
            <a:ext cx="8562124" cy="38541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92893" y="111038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/>
              <a:t>Geo-tagged </a:t>
            </a:r>
            <a:r>
              <a:rPr lang="en-US" dirty="0"/>
              <a:t>Twitter Data</a:t>
            </a:r>
          </a:p>
          <a:p>
            <a:pPr algn="ctr"/>
            <a:r>
              <a:rPr lang="en-US" dirty="0"/>
              <a:t>Sentiment of Doritos Locos Taco</a:t>
            </a:r>
          </a:p>
        </p:txBody>
      </p:sp>
    </p:spTree>
    <p:extLst>
      <p:ext uri="{BB962C8B-B14F-4D97-AF65-F5344CB8AC3E}">
        <p14:creationId xmlns:p14="http://schemas.microsoft.com/office/powerpoint/2010/main" val="326161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/>
              <a:t>Entity </a:t>
            </a:r>
            <a:r>
              <a:rPr lang="en-US" sz="4000" dirty="0" err="1" smtClean="0"/>
              <a:t>anonymization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18" y="876038"/>
            <a:ext cx="2346813" cy="7212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215" y="1920162"/>
            <a:ext cx="8609524" cy="1466667"/>
          </a:xfrm>
          <a:prstGeom prst="rect">
            <a:avLst/>
          </a:prstGeom>
          <a:noFill/>
          <a:ln>
            <a:solidFill>
              <a:srgbClr val="8F3232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215" y="4658128"/>
            <a:ext cx="8609524" cy="1466667"/>
          </a:xfrm>
          <a:prstGeom prst="rect">
            <a:avLst/>
          </a:prstGeom>
          <a:ln>
            <a:solidFill>
              <a:srgbClr val="8F3232"/>
            </a:solidFill>
          </a:ln>
        </p:spPr>
      </p:pic>
      <p:cxnSp>
        <p:nvCxnSpPr>
          <p:cNvPr id="10" name="Straight Arrow Connector 9"/>
          <p:cNvCxnSpPr/>
          <p:nvPr/>
        </p:nvCxnSpPr>
        <p:spPr>
          <a:xfrm>
            <a:off x="5486400" y="3386829"/>
            <a:ext cx="0" cy="1271299"/>
          </a:xfrm>
          <a:prstGeom prst="straightConnector1">
            <a:avLst/>
          </a:prstGeom>
          <a:ln w="57150">
            <a:solidFill>
              <a:srgbClr val="8F32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5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/>
              <a:t>Expanding the reach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0916" y="1469877"/>
            <a:ext cx="80000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OCR-</a:t>
            </a:r>
            <a:r>
              <a:rPr lang="en-US" sz="3600" dirty="0" err="1" smtClean="0"/>
              <a:t>ing</a:t>
            </a:r>
            <a:endParaRPr lang="en-US" sz="3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Machine translation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Speech-to-Text conversion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2704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/>
              <a:t>Cluster-based Architecture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0916" y="1469877"/>
            <a:ext cx="80000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Running on a cluster of low-grade machines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Parallel execution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High availability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Fast response (in-memory calculations)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7060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altLang="en-US" sz="4000" dirty="0" smtClean="0"/>
              <a:t>Hadoop-based algorithms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0916" y="1469877"/>
            <a:ext cx="80000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Indexing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Keyword 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Categorization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9153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1121288" y="995362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91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12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4463</TotalTime>
  <Words>356</Words>
  <Application>Microsoft Office PowerPoint</Application>
  <PresentationFormat>On-screen Show (4:3)</PresentationFormat>
  <Paragraphs>127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NewsGoth BdXCn BT</vt:lpstr>
      <vt:lpstr>NewsGoth Cn BT</vt:lpstr>
      <vt:lpstr>NewsGoth XCn BT</vt:lpstr>
      <vt:lpstr>Verdana</vt:lpstr>
      <vt:lpstr>Office Theme</vt:lpstr>
      <vt:lpstr>PolyAnalyst  Web Report Training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PowerPoint Presentation</vt:lpstr>
    </vt:vector>
  </TitlesOfParts>
  <Company>Windows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PolyAnalyst  Web Report Training</dc:title>
  <dc:creator>Casey E. Casto</dc:creator>
  <cp:lastModifiedBy>Sergei Ananyan</cp:lastModifiedBy>
  <cp:revision>45</cp:revision>
  <dcterms:created xsi:type="dcterms:W3CDTF">2013-10-03T20:50:08Z</dcterms:created>
  <dcterms:modified xsi:type="dcterms:W3CDTF">2014-05-15T19:25:31Z</dcterms:modified>
</cp:coreProperties>
</file>