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85" r:id="rId2"/>
    <p:sldId id="296" r:id="rId3"/>
    <p:sldId id="266" r:id="rId4"/>
    <p:sldId id="272" r:id="rId5"/>
    <p:sldId id="287" r:id="rId6"/>
    <p:sldId id="313" r:id="rId7"/>
    <p:sldId id="288" r:id="rId8"/>
    <p:sldId id="273" r:id="rId9"/>
    <p:sldId id="284" r:id="rId10"/>
    <p:sldId id="283" r:id="rId11"/>
    <p:sldId id="321" r:id="rId12"/>
    <p:sldId id="322" r:id="rId13"/>
    <p:sldId id="306" r:id="rId14"/>
    <p:sldId id="312" r:id="rId15"/>
    <p:sldId id="274" r:id="rId16"/>
    <p:sldId id="301" r:id="rId17"/>
    <p:sldId id="294" r:id="rId18"/>
    <p:sldId id="297" r:id="rId19"/>
    <p:sldId id="289" r:id="rId20"/>
    <p:sldId id="290" r:id="rId21"/>
    <p:sldId id="291" r:id="rId22"/>
    <p:sldId id="292" r:id="rId23"/>
    <p:sldId id="278" r:id="rId24"/>
    <p:sldId id="265" r:id="rId25"/>
    <p:sldId id="277" r:id="rId26"/>
    <p:sldId id="308" r:id="rId27"/>
    <p:sldId id="309" r:id="rId28"/>
    <p:sldId id="310" r:id="rId29"/>
    <p:sldId id="307" r:id="rId30"/>
    <p:sldId id="311" r:id="rId31"/>
    <p:sldId id="293" r:id="rId32"/>
    <p:sldId id="302" r:id="rId33"/>
    <p:sldId id="280" r:id="rId34"/>
    <p:sldId id="299" r:id="rId35"/>
    <p:sldId id="281" r:id="rId36"/>
    <p:sldId id="282" r:id="rId37"/>
    <p:sldId id="315" r:id="rId38"/>
    <p:sldId id="303" r:id="rId39"/>
    <p:sldId id="298" r:id="rId40"/>
    <p:sldId id="300" r:id="rId41"/>
    <p:sldId id="304" r:id="rId42"/>
    <p:sldId id="323" r:id="rId43"/>
    <p:sldId id="324" r:id="rId44"/>
    <p:sldId id="325" r:id="rId45"/>
    <p:sldId id="329" r:id="rId46"/>
    <p:sldId id="326" r:id="rId47"/>
    <p:sldId id="327" r:id="rId48"/>
    <p:sldId id="328" r:id="rId49"/>
    <p:sldId id="267" r:id="rId50"/>
    <p:sldId id="275" r:id="rId51"/>
    <p:sldId id="268" r:id="rId52"/>
    <p:sldId id="269" r:id="rId53"/>
    <p:sldId id="270" r:id="rId54"/>
    <p:sldId id="271" r:id="rId55"/>
    <p:sldId id="276" r:id="rId56"/>
    <p:sldId id="305" r:id="rId57"/>
    <p:sldId id="317" r:id="rId58"/>
    <p:sldId id="318" r:id="rId59"/>
    <p:sldId id="320" r:id="rId60"/>
    <p:sldId id="330" r:id="rId61"/>
    <p:sldId id="331" r:id="rId62"/>
    <p:sldId id="332" r:id="rId63"/>
    <p:sldId id="333" r:id="rId64"/>
    <p:sldId id="334" r:id="rId65"/>
    <p:sldId id="336" r:id="rId66"/>
    <p:sldId id="319" r:id="rId67"/>
    <p:sldId id="286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J. Priver" initials="DJP" lastIdx="2" clrIdx="0">
    <p:extLst>
      <p:ext uri="{19B8F6BF-5375-455C-9EA6-DF929625EA0E}">
        <p15:presenceInfo xmlns:p15="http://schemas.microsoft.com/office/powerpoint/2012/main" userId="S-1-5-21-1390067357-1417001333-839522115-36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5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3F74B-F883-477E-AFD6-142B0F8555B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DE7CC-BA02-4716-91E6-4ADE029FF7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9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 to the PolyAnalyst User Group Meeting</a:t>
            </a:r>
            <a:r>
              <a:rPr lang="en-US" baseline="0" dirty="0" smtClean="0"/>
              <a:t> Technical Session.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session we’ll focus on PolyAnalyst dictionaries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E7CC-BA02-4716-91E6-4ADE029FF7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577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I thought I’d just start with </a:t>
            </a:r>
            <a:r>
              <a:rPr lang="en-US" smtClean="0"/>
              <a:t>the question </a:t>
            </a:r>
            <a:r>
              <a:rPr lang="en-US" dirty="0" smtClean="0"/>
              <a:t>why we use dictionaries</a:t>
            </a:r>
          </a:p>
          <a:p>
            <a:endParaRPr lang="en-US" dirty="0" smtClean="0"/>
          </a:p>
          <a:p>
            <a:r>
              <a:rPr lang="en-US" dirty="0" smtClean="0"/>
              <a:t>Dictionaries</a:t>
            </a:r>
            <a:r>
              <a:rPr lang="en-US" baseline="0" dirty="0" smtClean="0"/>
              <a:t> are essential to good text mining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Many of the text mining nodes depend </a:t>
            </a:r>
            <a:r>
              <a:rPr lang="en-US" baseline="0" dirty="0" err="1" smtClean="0"/>
              <a:t>heaviliy</a:t>
            </a:r>
            <a:r>
              <a:rPr lang="en-US" baseline="0" dirty="0" smtClean="0"/>
              <a:t> on good text mining</a:t>
            </a:r>
          </a:p>
          <a:p>
            <a:r>
              <a:rPr lang="en-US" baseline="0" dirty="0" smtClean="0"/>
              <a:t>The better the underlying dictionaries the better the results.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Nodes Include:</a:t>
            </a:r>
          </a:p>
          <a:p>
            <a:r>
              <a:rPr lang="en-US" baseline="0" dirty="0" smtClean="0"/>
              <a:t>The spell check Node</a:t>
            </a:r>
          </a:p>
          <a:p>
            <a:r>
              <a:rPr lang="en-US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3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reason we split the dictionary</a:t>
            </a:r>
            <a:r>
              <a:rPr lang="en-US" baseline="0" dirty="0" smtClean="0"/>
              <a:t> is to make it easier to edit.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way if I want to add say a synonym I can directly add it in the synonyms dictionary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982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09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We’ll start</a:t>
            </a:r>
            <a:r>
              <a:rPr lang="en-US" baseline="0" dirty="0" smtClean="0"/>
              <a:t> with the statistics dictionary which is used in the keyword extraction node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97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support is the number of records that contain the word team</a:t>
            </a:r>
          </a:p>
          <a:p>
            <a:r>
              <a:rPr lang="en-US" dirty="0" smtClean="0"/>
              <a:t>The frequency</a:t>
            </a:r>
            <a:r>
              <a:rPr lang="en-US" baseline="0" dirty="0" smtClean="0"/>
              <a:t> is the total number of instances in the dataset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significance is a relative measure of  the frequency compared to the base frequency in the dictionary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Essentially how often do I expect the word team to occur in a dataset this large vs the actual number of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98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317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92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184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I go any further</a:t>
            </a:r>
            <a:r>
              <a:rPr lang="en-US" baseline="0" dirty="0" smtClean="0"/>
              <a:t> I just wanted to note that all dictionaries are edited in the dictionary manager.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to not be so redundant to get the dictionary manager click File-&gt; New Dictionaries or </a:t>
            </a:r>
            <a:r>
              <a:rPr lang="en-US" baseline="0" dirty="0" err="1" smtClean="0"/>
              <a:t>CTrl</a:t>
            </a:r>
            <a:r>
              <a:rPr lang="en-US" baseline="0" dirty="0" smtClean="0"/>
              <a:t> + D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 there are 2 types of dictionaries. Server dictionaries which can be used in all projects on the server and project dictionaries that can only be used on a specific 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868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I go any further</a:t>
            </a:r>
            <a:r>
              <a:rPr lang="en-US" baseline="0" dirty="0" smtClean="0"/>
              <a:t> I just wanted to note that all dictionaries are edited in the dictionary manager.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to not be so redundant to get the dictionary manager click File-&gt; New Dictionaries or </a:t>
            </a:r>
            <a:r>
              <a:rPr lang="en-US" baseline="0" dirty="0" err="1" smtClean="0"/>
              <a:t>CTrl</a:t>
            </a:r>
            <a:r>
              <a:rPr lang="en-US" baseline="0" dirty="0" smtClean="0"/>
              <a:t> + D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 there are 2 types of dictionaries. Server dictionaries which can be used in all projects on the server and project dictionaries that can only be used on a specific 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818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I go any further</a:t>
            </a:r>
            <a:r>
              <a:rPr lang="en-US" baseline="0" dirty="0" smtClean="0"/>
              <a:t> I just wanted to note that all dictionaries are edited in the dictionary manager.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to not be so redundant to get the dictionary manager click File-&gt; New Dictionaries or </a:t>
            </a:r>
            <a:r>
              <a:rPr lang="en-US" baseline="0" dirty="0" err="1" smtClean="0"/>
              <a:t>CTrl</a:t>
            </a:r>
            <a:r>
              <a:rPr lang="en-US" baseline="0" dirty="0" smtClean="0"/>
              <a:t> + D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 there are 2 types of dictionaries. Server dictionaries which can be used in all projects on the server and project dictionaries that can only be used on a specific 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493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840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 properties menu of the keyword extraction</a:t>
            </a:r>
            <a:r>
              <a:rPr lang="en-US" baseline="0" dirty="0" smtClean="0"/>
              <a:t> node go to dictionaries tab and select the new dictionary over the default.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will use the new base frequencies from the larger set of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15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75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we’ll move on to 3</a:t>
            </a:r>
            <a:r>
              <a:rPr lang="en-US" baseline="0" dirty="0" smtClean="0"/>
              <a:t> of the most common dictionaries used in projects.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Spell Checks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Synonyms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Stop Lists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033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we’ll look at the Spell Checks Dictionary,</a:t>
            </a:r>
            <a:r>
              <a:rPr lang="en-US" baseline="0" dirty="0" smtClean="0"/>
              <a:t> used by the Spell Check node.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602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first</a:t>
            </a:r>
            <a:r>
              <a:rPr lang="en-US" baseline="0" dirty="0" smtClean="0"/>
              <a:t> I’d like to digress into some good Spell check dictionary practices.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12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</a:t>
            </a:r>
            <a:r>
              <a:rPr lang="en-US" baseline="0" dirty="0" smtClean="0"/>
              <a:t> create a new spell checks dictionary in the dictionary manager select the spell checks dictionary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E7CC-BA02-4716-91E6-4ADE029FF72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663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We’ll name the dictionary and have the option to</a:t>
            </a:r>
            <a:r>
              <a:rPr lang="en-US" baseline="0" dirty="0" smtClean="0"/>
              <a:t> inherit other dictionaries.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Inherit means to incorporate the previous dictionaries into the new dictionary.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If we inherit the default dictionary this new dictionary will initially be a clone of the default dictionary until we edit it.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E7CC-BA02-4716-91E6-4ADE029FF72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254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0190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first step is to select the proper dictionary.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From within the spell check node go to the dictionaries tab and select your new dictionary.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09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603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523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250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2805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dialog box will pop up and allow you to edit the list</a:t>
            </a:r>
            <a:r>
              <a:rPr lang="en-US" baseline="0" dirty="0" smtClean="0"/>
              <a:t> of known </a:t>
            </a:r>
            <a:r>
              <a:rPr lang="en-US" baseline="0" dirty="0" err="1" smtClean="0"/>
              <a:t>mispells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152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48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756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107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attended the technical session on</a:t>
            </a:r>
            <a:r>
              <a:rPr lang="en-US" baseline="0" dirty="0" smtClean="0"/>
              <a:t> Pattern Definition Language you’ve seen examples of these relationships such as synonyms, antonyms, </a:t>
            </a:r>
            <a:r>
              <a:rPr lang="en-US" baseline="0" dirty="0" err="1" smtClean="0"/>
              <a:t>meronyms</a:t>
            </a:r>
            <a:r>
              <a:rPr lang="en-US" baseline="0" dirty="0" smtClean="0"/>
              <a:t>, hyponyms, etc.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Synonym is by far the most common relationship used in text mining so we’ll focus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69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this case</a:t>
            </a:r>
            <a:r>
              <a:rPr lang="en-US" baseline="0" dirty="0" smtClean="0"/>
              <a:t> I was looking through medical literature and wanted to find synonyms of the word abdominal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5901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</a:t>
            </a:r>
            <a:r>
              <a:rPr lang="en-US" baseline="0" dirty="0" smtClean="0"/>
              <a:t> are 2 ways to edit the synonyms list the first is manually.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simply type the term in and click add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9030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second is through a list.</a:t>
            </a:r>
          </a:p>
          <a:p>
            <a:endParaRPr lang="en-US" dirty="0" smtClean="0"/>
          </a:p>
          <a:p>
            <a:r>
              <a:rPr lang="en-US" dirty="0" smtClean="0"/>
              <a:t>In this case I’ve created a csv and am importing through vertical entry mode.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653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2890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478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9937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5423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3139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8188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6170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967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4745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75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3027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0748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01975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we’ll look at the PolyAnalyst</a:t>
            </a:r>
            <a:r>
              <a:rPr lang="en-US" baseline="0" dirty="0" smtClean="0"/>
              <a:t> Dictionaries used for entity extraction and sentiment analysis with particular attention to word classes.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first example I was interested on extracting measures of temperature from the records.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4044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this case I wanted to extract the entity temperature from the dataset.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09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608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0735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2736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7222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6385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4501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28869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20656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67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51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6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61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24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862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31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7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663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348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4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0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71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A96FF-DE59-4FA4-A9F6-1423F676839E}" type="datetimeFigureOut">
              <a:rPr lang="en-US" smtClean="0"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36212-4531-4049-A6A9-C23C3881D2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2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4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dirty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21163" y="6657976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2014 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592" y="5393951"/>
            <a:ext cx="2190249" cy="1264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1162" y="621798"/>
            <a:ext cx="9161554" cy="1356089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PolyAnalyst Dictionaries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858" y="2295110"/>
            <a:ext cx="4474161" cy="290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Why do we use Dictionaries?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832" y="851634"/>
            <a:ext cx="11820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Dictionaries are essential to good Text Mining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503" y="1925811"/>
            <a:ext cx="1487287" cy="15802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494" y="3999241"/>
            <a:ext cx="2750471" cy="16556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740" y="1807890"/>
            <a:ext cx="2710155" cy="18160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8708" y="4079786"/>
            <a:ext cx="2206218" cy="149453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7812" y="1666507"/>
            <a:ext cx="1833405" cy="178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0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Changes In PolyAnalyst Dictionary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43832" y="3248761"/>
            <a:ext cx="2610041" cy="129205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Old Dictionary</a:t>
            </a:r>
            <a:endParaRPr lang="en-US" sz="2400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915197" y="1924012"/>
            <a:ext cx="2609818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Companies</a:t>
            </a:r>
            <a:endParaRPr lang="en-US" sz="2400" dirty="0"/>
          </a:p>
        </p:txBody>
      </p:sp>
      <p:sp>
        <p:nvSpPr>
          <p:cNvPr id="14" name="Flowchart: Alternate Process 13"/>
          <p:cNvSpPr/>
          <p:nvPr/>
        </p:nvSpPr>
        <p:spPr>
          <a:xfrm>
            <a:off x="3915197" y="2706327"/>
            <a:ext cx="2609819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GeoAdministrative</a:t>
            </a:r>
            <a:endParaRPr lang="en-US" sz="2400" dirty="0"/>
          </a:p>
        </p:txBody>
      </p:sp>
      <p:sp>
        <p:nvSpPr>
          <p:cNvPr id="15" name="Flowchart: Alternate Process 14"/>
          <p:cNvSpPr/>
          <p:nvPr/>
        </p:nvSpPr>
        <p:spPr>
          <a:xfrm>
            <a:off x="3915197" y="3588464"/>
            <a:ext cx="2609817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Human Names</a:t>
            </a:r>
            <a:endParaRPr lang="en-US" sz="2400" dirty="0"/>
          </a:p>
        </p:txBody>
      </p:sp>
      <p:sp>
        <p:nvSpPr>
          <p:cNvPr id="16" name="Flowchart: Alternate Process 15"/>
          <p:cNvSpPr/>
          <p:nvPr/>
        </p:nvSpPr>
        <p:spPr>
          <a:xfrm>
            <a:off x="9709970" y="2701898"/>
            <a:ext cx="2254248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Morphology</a:t>
            </a:r>
            <a:endParaRPr lang="en-US" sz="2000" dirty="0"/>
          </a:p>
        </p:txBody>
      </p:sp>
      <p:sp>
        <p:nvSpPr>
          <p:cNvPr id="17" name="Flowchart: Alternate Process 16"/>
          <p:cNvSpPr/>
          <p:nvPr/>
        </p:nvSpPr>
        <p:spPr>
          <a:xfrm>
            <a:off x="3915197" y="4430823"/>
            <a:ext cx="2609817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Organizations</a:t>
            </a:r>
            <a:endParaRPr lang="en-US" sz="2400" dirty="0"/>
          </a:p>
        </p:txBody>
      </p:sp>
      <p:sp>
        <p:nvSpPr>
          <p:cNvPr id="18" name="Flowchart: Alternate Process 17"/>
          <p:cNvSpPr/>
          <p:nvPr/>
        </p:nvSpPr>
        <p:spPr>
          <a:xfrm>
            <a:off x="6812474" y="5348757"/>
            <a:ext cx="2589508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Phrases</a:t>
            </a:r>
            <a:endParaRPr lang="en-US" sz="2400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6812473" y="4430823"/>
            <a:ext cx="2589509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Semantics</a:t>
            </a:r>
            <a:endParaRPr lang="en-US" dirty="0"/>
          </a:p>
        </p:txBody>
      </p:sp>
      <p:sp>
        <p:nvSpPr>
          <p:cNvPr id="20" name="Flowchart: Alternate Process 19"/>
          <p:cNvSpPr/>
          <p:nvPr/>
        </p:nvSpPr>
        <p:spPr>
          <a:xfrm>
            <a:off x="6791942" y="1924012"/>
            <a:ext cx="2610040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Statistics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Flowchart: Alternate Process 20"/>
          <p:cNvSpPr/>
          <p:nvPr/>
        </p:nvSpPr>
        <p:spPr>
          <a:xfrm>
            <a:off x="9709970" y="3588464"/>
            <a:ext cx="2254248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Synonyms</a:t>
            </a:r>
            <a:endParaRPr lang="en-US" sz="2400" dirty="0"/>
          </a:p>
        </p:txBody>
      </p:sp>
      <p:sp>
        <p:nvSpPr>
          <p:cNvPr id="22" name="Flowchart: Alternate Process 21"/>
          <p:cNvSpPr/>
          <p:nvPr/>
        </p:nvSpPr>
        <p:spPr>
          <a:xfrm>
            <a:off x="3915197" y="5348757"/>
            <a:ext cx="2628870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Word classes</a:t>
            </a:r>
            <a:endParaRPr lang="en-US" sz="2400" dirty="0"/>
          </a:p>
        </p:txBody>
      </p:sp>
      <p:sp>
        <p:nvSpPr>
          <p:cNvPr id="23" name="Flowchart: Alternate Process 22"/>
          <p:cNvSpPr/>
          <p:nvPr/>
        </p:nvSpPr>
        <p:spPr>
          <a:xfrm>
            <a:off x="9694926" y="1924012"/>
            <a:ext cx="2254248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Spell Checks</a:t>
            </a:r>
            <a:endParaRPr lang="en-US" sz="2000" dirty="0"/>
          </a:p>
        </p:txBody>
      </p:sp>
      <p:sp>
        <p:nvSpPr>
          <p:cNvPr id="24" name="Flowchart: Alternate Process 23"/>
          <p:cNvSpPr/>
          <p:nvPr/>
        </p:nvSpPr>
        <p:spPr>
          <a:xfrm>
            <a:off x="6802207" y="2701898"/>
            <a:ext cx="2610040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Stop Lists</a:t>
            </a:r>
            <a:endParaRPr lang="en-US" sz="2400" dirty="0"/>
          </a:p>
        </p:txBody>
      </p:sp>
      <p:sp>
        <p:nvSpPr>
          <p:cNvPr id="25" name="Flowchart: Alternate Process 24"/>
          <p:cNvSpPr/>
          <p:nvPr/>
        </p:nvSpPr>
        <p:spPr>
          <a:xfrm>
            <a:off x="6791942" y="3560986"/>
            <a:ext cx="2610040" cy="612648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Word Lists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>
            <a:off x="2882349" y="3588464"/>
            <a:ext cx="914400" cy="58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3832" y="851634"/>
            <a:ext cx="11820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Old Dictionary Split into Multiple Parts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676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7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659228" y="2950890"/>
            <a:ext cx="2610041" cy="129205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New Dictionary</a:t>
            </a:r>
            <a:endParaRPr lang="en-US" sz="2400" dirty="0"/>
          </a:p>
        </p:txBody>
      </p:sp>
      <p:sp>
        <p:nvSpPr>
          <p:cNvPr id="9" name="Flowchart: Alternate Process 8"/>
          <p:cNvSpPr/>
          <p:nvPr/>
        </p:nvSpPr>
        <p:spPr>
          <a:xfrm>
            <a:off x="1827979" y="1904133"/>
            <a:ext cx="2609818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Companies</a:t>
            </a:r>
            <a:endParaRPr lang="en-US" sz="2400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1827979" y="2686448"/>
            <a:ext cx="2609819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GeoAdministrative</a:t>
            </a:r>
            <a:endParaRPr lang="en-US" sz="2400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1827979" y="3568585"/>
            <a:ext cx="2609817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Human Names</a:t>
            </a:r>
            <a:endParaRPr lang="en-US" sz="2400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7622752" y="2815368"/>
            <a:ext cx="2254248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Morphology</a:t>
            </a:r>
            <a:endParaRPr lang="en-US" sz="2000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1827979" y="4410944"/>
            <a:ext cx="2609817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Organizations</a:t>
            </a:r>
            <a:endParaRPr lang="en-US" sz="2400" dirty="0"/>
          </a:p>
        </p:txBody>
      </p:sp>
      <p:sp>
        <p:nvSpPr>
          <p:cNvPr id="14" name="Flowchart: Alternate Process 13"/>
          <p:cNvSpPr/>
          <p:nvPr/>
        </p:nvSpPr>
        <p:spPr>
          <a:xfrm>
            <a:off x="7605180" y="4594902"/>
            <a:ext cx="227182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Phrases</a:t>
            </a:r>
            <a:endParaRPr lang="en-US" sz="2400" dirty="0"/>
          </a:p>
        </p:txBody>
      </p:sp>
      <p:sp>
        <p:nvSpPr>
          <p:cNvPr id="15" name="Flowchart: Alternate Process 14"/>
          <p:cNvSpPr/>
          <p:nvPr/>
        </p:nvSpPr>
        <p:spPr>
          <a:xfrm>
            <a:off x="7622752" y="5416057"/>
            <a:ext cx="2254248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Semantics</a:t>
            </a:r>
            <a:endParaRPr lang="en-US" dirty="0"/>
          </a:p>
        </p:txBody>
      </p:sp>
      <p:sp>
        <p:nvSpPr>
          <p:cNvPr id="16" name="Flowchart: Alternate Process 15"/>
          <p:cNvSpPr/>
          <p:nvPr/>
        </p:nvSpPr>
        <p:spPr>
          <a:xfrm>
            <a:off x="4704724" y="1973459"/>
            <a:ext cx="2610040" cy="61264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Statistics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Flowchart: Alternate Process 17"/>
          <p:cNvSpPr/>
          <p:nvPr/>
        </p:nvSpPr>
        <p:spPr>
          <a:xfrm>
            <a:off x="7622752" y="3722156"/>
            <a:ext cx="2254248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Synonyms</a:t>
            </a:r>
            <a:endParaRPr lang="en-US" sz="2400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1827979" y="5328878"/>
            <a:ext cx="2628870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Word classes</a:t>
            </a:r>
            <a:endParaRPr lang="en-US" sz="2400" dirty="0"/>
          </a:p>
        </p:txBody>
      </p:sp>
      <p:sp>
        <p:nvSpPr>
          <p:cNvPr id="21" name="Flowchart: Alternate Process 20"/>
          <p:cNvSpPr/>
          <p:nvPr/>
        </p:nvSpPr>
        <p:spPr>
          <a:xfrm>
            <a:off x="7605180" y="1970697"/>
            <a:ext cx="2254248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Spell Checks</a:t>
            </a:r>
            <a:endParaRPr lang="en-US" sz="2000" dirty="0"/>
          </a:p>
        </p:txBody>
      </p:sp>
      <p:sp>
        <p:nvSpPr>
          <p:cNvPr id="23" name="Left Brace 22"/>
          <p:cNvSpPr/>
          <p:nvPr/>
        </p:nvSpPr>
        <p:spPr>
          <a:xfrm rot="5400000">
            <a:off x="5445364" y="415982"/>
            <a:ext cx="1075676" cy="2718637"/>
          </a:xfrm>
          <a:prstGeom prst="leftBrace">
            <a:avLst>
              <a:gd name="adj1" fmla="val 8333"/>
              <a:gd name="adj2" fmla="val 5053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32614" y="2981612"/>
            <a:ext cx="16059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Entity Extraction</a:t>
            </a:r>
          </a:p>
          <a:p>
            <a:endParaRPr lang="en-US" sz="2400" dirty="0"/>
          </a:p>
          <a:p>
            <a:r>
              <a:rPr lang="en-US" sz="2400" b="1" dirty="0" smtClean="0"/>
              <a:t>Sentiment Analysis</a:t>
            </a:r>
            <a:endParaRPr lang="en-US" sz="2400" b="1" dirty="0"/>
          </a:p>
        </p:txBody>
      </p:sp>
      <p:sp>
        <p:nvSpPr>
          <p:cNvPr id="25" name="Right Brace 24"/>
          <p:cNvSpPr/>
          <p:nvPr/>
        </p:nvSpPr>
        <p:spPr>
          <a:xfrm>
            <a:off x="9691292" y="1632338"/>
            <a:ext cx="976753" cy="4637541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0927475" y="3535609"/>
            <a:ext cx="126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Multiple Nodes</a:t>
            </a:r>
            <a:endParaRPr lang="en-US" sz="2400" b="1" dirty="0"/>
          </a:p>
        </p:txBody>
      </p:sp>
      <p:sp>
        <p:nvSpPr>
          <p:cNvPr id="27" name="Flowchart: Alternate Process 26"/>
          <p:cNvSpPr/>
          <p:nvPr/>
        </p:nvSpPr>
        <p:spPr>
          <a:xfrm>
            <a:off x="4713222" y="4495695"/>
            <a:ext cx="261004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Stop Lists</a:t>
            </a:r>
            <a:endParaRPr lang="en-US" sz="2400" dirty="0"/>
          </a:p>
        </p:txBody>
      </p:sp>
      <p:sp>
        <p:nvSpPr>
          <p:cNvPr id="28" name="Flowchart: Alternate Process 27"/>
          <p:cNvSpPr/>
          <p:nvPr/>
        </p:nvSpPr>
        <p:spPr>
          <a:xfrm>
            <a:off x="4713222" y="5336403"/>
            <a:ext cx="261004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Word Lists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668459" y="704277"/>
            <a:ext cx="2860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Keyword Extraction</a:t>
            </a:r>
            <a:endParaRPr lang="en-US" sz="2400" b="1" dirty="0"/>
          </a:p>
        </p:txBody>
      </p:sp>
      <p:sp>
        <p:nvSpPr>
          <p:cNvPr id="33" name="Left Brace 32"/>
          <p:cNvSpPr/>
          <p:nvPr/>
        </p:nvSpPr>
        <p:spPr>
          <a:xfrm>
            <a:off x="1217487" y="1632338"/>
            <a:ext cx="1134196" cy="4637541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61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9" grpId="0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Statistics Dictionary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16" name="Flowchart: Alternate Process 15"/>
          <p:cNvSpPr/>
          <p:nvPr/>
        </p:nvSpPr>
        <p:spPr>
          <a:xfrm>
            <a:off x="6091636" y="2440597"/>
            <a:ext cx="3349052" cy="998341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Statistics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926" y="1877603"/>
            <a:ext cx="3529126" cy="21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4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Statistics Dictionary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4886" y="5195387"/>
            <a:ext cx="10137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Keyword Extraction computes Significance from base frequencies in the Statistics Dictionary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86" y="956733"/>
            <a:ext cx="758190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7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Improving Keyword Extraction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809" y="1212574"/>
            <a:ext cx="110125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The Default Statistics dictionary is based on a large corpus of text to estimate word frequency in typical English.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57809" y="4336774"/>
            <a:ext cx="11012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Your data might not be typical.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205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Domain Specific Statistics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135" y="21107"/>
            <a:ext cx="878207" cy="7069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470" y="2014613"/>
            <a:ext cx="8082954" cy="46616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4500" y="838200"/>
            <a:ext cx="10375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Pubmed Medical Abstracts the most significant word is </a:t>
            </a:r>
            <a:r>
              <a:rPr lang="en-US" sz="2800" dirty="0" smtClean="0">
                <a:solidFill>
                  <a:srgbClr val="FF0000"/>
                </a:solidFill>
              </a:rPr>
              <a:t>“Placebo”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361420"/>
            <a:ext cx="1127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“Placebo” is a common word in clinical drug trials and not helpful in this domain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959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Domain </a:t>
            </a:r>
            <a:r>
              <a:rPr lang="en-US" sz="4000" dirty="0">
                <a:solidFill>
                  <a:schemeClr val="bg1"/>
                </a:solidFill>
              </a:rPr>
              <a:t>Specific </a:t>
            </a:r>
            <a:r>
              <a:rPr lang="en-US" sz="4000" dirty="0" smtClean="0">
                <a:solidFill>
                  <a:schemeClr val="bg1"/>
                </a:solidFill>
              </a:rPr>
              <a:t>Statistics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4500" y="838200"/>
            <a:ext cx="1037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Train the Statistics Dictionary on Domain Data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encrypted-tbn0.gstatic.com/images?q=tbn:ANd9GcQunBPozZU7Ey8I3zLVQg5e31TfcPW4larf-WrtvJxImQoLw5Bkw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0" y="2198523"/>
            <a:ext cx="3213100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hina-printing-service.com/images/dictionary%20printing%20manufacturer%202011-08-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75" y="2692075"/>
            <a:ext cx="2803525" cy="222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mulibrary.typepad.com/.a/6a0115713419e0970c013487d57df2970c-120p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926" y="2639847"/>
            <a:ext cx="2330451" cy="233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3725037" y="3366923"/>
            <a:ext cx="99060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8276463" y="3366923"/>
            <a:ext cx="99060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66055" y="1826693"/>
            <a:ext cx="336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Statistics Dictionary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9395269" y="1826693"/>
            <a:ext cx="2929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Apply on our data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63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9" grpId="0" animBg="1"/>
      <p:bldP spid="4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Editing a Dictionary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96430" y="1032019"/>
            <a:ext cx="9652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All Dictionaries are the Dictionary Manager</a:t>
            </a:r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419100" y="1739905"/>
            <a:ext cx="11569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Go To </a:t>
            </a:r>
            <a:r>
              <a:rPr lang="en-US" sz="3200" b="1" dirty="0" smtClean="0"/>
              <a:t>File-&gt; Manage Dictionaries </a:t>
            </a:r>
            <a:r>
              <a:rPr lang="en-US" sz="3200" dirty="0" smtClean="0"/>
              <a:t>or </a:t>
            </a:r>
            <a:r>
              <a:rPr lang="en-US" sz="3200" b="1" dirty="0" smtClean="0"/>
              <a:t>Ctrl +D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419" y="2447791"/>
            <a:ext cx="6215062" cy="3898446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2870200" y="2324680"/>
            <a:ext cx="2552700" cy="707886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2870200" y="4940880"/>
            <a:ext cx="2552700" cy="707886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5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Setting Default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9100" y="880061"/>
            <a:ext cx="1153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Go to </a:t>
            </a:r>
            <a:r>
              <a:rPr lang="en-US" sz="4000" b="1" dirty="0" smtClean="0"/>
              <a:t>Settings -</a:t>
            </a:r>
            <a:r>
              <a:rPr lang="en-US" sz="4000" dirty="0" smtClean="0"/>
              <a:t>&gt; </a:t>
            </a:r>
            <a:r>
              <a:rPr lang="en-US" sz="4000" b="1" dirty="0" smtClean="0"/>
              <a:t>Program options -</a:t>
            </a:r>
            <a:r>
              <a:rPr lang="en-US" sz="4000" dirty="0" smtClean="0"/>
              <a:t>&gt; </a:t>
            </a:r>
            <a:r>
              <a:rPr lang="en-US" sz="4000" b="1" dirty="0" smtClean="0"/>
              <a:t>Project options</a:t>
            </a:r>
            <a:endParaRPr lang="en-US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568" y="1739905"/>
            <a:ext cx="7594664" cy="493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40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Setting Default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9100" y="880061"/>
            <a:ext cx="1153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Select Default Dictionaries for the project</a:t>
            </a:r>
            <a:endParaRPr lang="en-US" sz="4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0450" y="1739903"/>
            <a:ext cx="7529576" cy="494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91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Training a Statistics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4581" y="1044719"/>
            <a:ext cx="9568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Statistics Dictionary is generated in the Index Node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81" y="1946108"/>
            <a:ext cx="10049237" cy="302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9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Training a Statistics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865" y="4957567"/>
            <a:ext cx="4714701" cy="17517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6354" y="1707308"/>
            <a:ext cx="8848584" cy="301713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20415" y="908657"/>
            <a:ext cx="8737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Go to </a:t>
            </a:r>
            <a:r>
              <a:rPr lang="en-US" sz="3600" b="1" dirty="0" smtClean="0"/>
              <a:t>Generate</a:t>
            </a:r>
            <a:r>
              <a:rPr lang="en-US" sz="3600" dirty="0" smtClean="0"/>
              <a:t> -&gt; </a:t>
            </a:r>
            <a:r>
              <a:rPr lang="en-US" sz="3600" b="1" dirty="0" smtClean="0"/>
              <a:t>Statistic Dictionary</a:t>
            </a:r>
            <a:endParaRPr lang="en-US" sz="3600" b="1" dirty="0"/>
          </a:p>
        </p:txBody>
      </p:sp>
      <p:sp>
        <p:nvSpPr>
          <p:cNvPr id="20" name="Donut 19"/>
          <p:cNvSpPr/>
          <p:nvPr/>
        </p:nvSpPr>
        <p:spPr>
          <a:xfrm>
            <a:off x="4016182" y="1940428"/>
            <a:ext cx="957943" cy="608883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5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Statistics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649" y="4956138"/>
            <a:ext cx="4714701" cy="175170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46948" y="986661"/>
            <a:ext cx="10498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 the Keyword Extraction Node Select the Statistics Dictionary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712" y="1829992"/>
            <a:ext cx="10110238" cy="286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Statistics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743" y="1866900"/>
            <a:ext cx="7370513" cy="4508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1281" y="912781"/>
            <a:ext cx="9889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Updated keywords from new dictionaries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5911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71526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Multiple Nodes Dictionaries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026" y="-71526"/>
            <a:ext cx="878207" cy="706997"/>
          </a:xfrm>
          <a:prstGeom prst="rect">
            <a:avLst/>
          </a:prstGeom>
        </p:spPr>
      </p:pic>
      <p:sp>
        <p:nvSpPr>
          <p:cNvPr id="8" name="Flowchart: Alternate Process 7"/>
          <p:cNvSpPr/>
          <p:nvPr/>
        </p:nvSpPr>
        <p:spPr>
          <a:xfrm>
            <a:off x="3898900" y="2689602"/>
            <a:ext cx="3124200" cy="9378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Synonyms</a:t>
            </a:r>
            <a:endParaRPr lang="en-US" sz="4000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3898900" y="1478336"/>
            <a:ext cx="3124200" cy="9378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Spell Checks</a:t>
            </a:r>
            <a:endParaRPr lang="en-US" sz="3600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3898900" y="3900868"/>
            <a:ext cx="3124200" cy="9378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Stop Lists</a:t>
            </a:r>
            <a:endParaRPr lang="en-US" sz="4000" dirty="0"/>
          </a:p>
        </p:txBody>
      </p:sp>
      <p:sp>
        <p:nvSpPr>
          <p:cNvPr id="12" name="Right Brace 11"/>
          <p:cNvSpPr/>
          <p:nvPr/>
        </p:nvSpPr>
        <p:spPr>
          <a:xfrm>
            <a:off x="6846492" y="1137039"/>
            <a:ext cx="976753" cy="4108062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082675" y="3040309"/>
            <a:ext cx="126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Multiple Nodes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147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Spell Checks Dictionary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6895504" y="2582269"/>
            <a:ext cx="3349052" cy="998341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Spell Checks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753" y="1907946"/>
            <a:ext cx="2414043" cy="234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0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Good Spell Check Practices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61291" y="1326073"/>
            <a:ext cx="111288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Editing the </a:t>
            </a:r>
            <a:r>
              <a:rPr lang="en-US" sz="4000" dirty="0"/>
              <a:t>d</a:t>
            </a:r>
            <a:r>
              <a:rPr lang="en-US" sz="4000" dirty="0" smtClean="0"/>
              <a:t>efault spell checks dictionary isn’t best if you’re working in a group.</a:t>
            </a:r>
          </a:p>
          <a:p>
            <a:endParaRPr lang="en-US" sz="3600" dirty="0"/>
          </a:p>
          <a:p>
            <a:r>
              <a:rPr lang="en-US" sz="4000" dirty="0" smtClean="0"/>
              <a:t>Create a project Spell Check dictionary or a personal user dictionary.</a:t>
            </a:r>
          </a:p>
        </p:txBody>
      </p:sp>
    </p:spTree>
    <p:extLst>
      <p:ext uri="{BB962C8B-B14F-4D97-AF65-F5344CB8AC3E}">
        <p14:creationId xmlns:p14="http://schemas.microsoft.com/office/powerpoint/2010/main" val="109930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Alternate Process 7"/>
          <p:cNvSpPr/>
          <p:nvPr/>
        </p:nvSpPr>
        <p:spPr>
          <a:xfrm>
            <a:off x="4793699" y="1130301"/>
            <a:ext cx="2610125" cy="85556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Create New Dictionary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Creating a Spell </a:t>
            </a:r>
            <a:r>
              <a:rPr lang="en-US" sz="4000" dirty="0" smtClean="0">
                <a:solidFill>
                  <a:schemeClr val="bg1"/>
                </a:solidFill>
              </a:rPr>
              <a:t>Checks </a:t>
            </a:r>
            <a:r>
              <a:rPr lang="en-US" sz="4000" dirty="0">
                <a:solidFill>
                  <a:schemeClr val="bg1"/>
                </a:solidFill>
              </a:rPr>
              <a:t>Dictionary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117" y="0"/>
            <a:ext cx="878207" cy="7069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6835" y="1401092"/>
            <a:ext cx="3826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Dictionary Manager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5712" y="2200638"/>
            <a:ext cx="7592405" cy="4139233"/>
          </a:xfrm>
          <a:prstGeom prst="rect">
            <a:avLst/>
          </a:prstGeom>
        </p:spPr>
      </p:pic>
      <p:sp>
        <p:nvSpPr>
          <p:cNvPr id="10" name="Donut 9"/>
          <p:cNvSpPr/>
          <p:nvPr/>
        </p:nvSpPr>
        <p:spPr>
          <a:xfrm>
            <a:off x="5716104" y="2200638"/>
            <a:ext cx="477078" cy="428591"/>
          </a:xfrm>
          <a:prstGeom prst="donut">
            <a:avLst>
              <a:gd name="adj" fmla="val 157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8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34278" y="3856383"/>
            <a:ext cx="1789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Inherit Default Dictionaries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321" y="1370150"/>
            <a:ext cx="6692439" cy="46430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Creating a Spell Check Dictionary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9" y="2301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1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Editing Spell Checks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7774" y="929810"/>
            <a:ext cx="110444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Improving the Spell Checks Dictionary from within the spell check node .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6013" y="2376360"/>
            <a:ext cx="3269973" cy="404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Editing Spell Checks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605" y="1669143"/>
            <a:ext cx="10200772" cy="46881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7714" y="858840"/>
            <a:ext cx="703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Select the Proper Dictionary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825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Spell </a:t>
            </a:r>
            <a:r>
              <a:rPr lang="en-US" sz="4000" dirty="0" smtClean="0">
                <a:solidFill>
                  <a:schemeClr val="bg1"/>
                </a:solidFill>
              </a:rPr>
              <a:t>Checks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05" y="883771"/>
            <a:ext cx="11081612" cy="5546058"/>
          </a:xfrm>
          <a:prstGeom prst="rect">
            <a:avLst/>
          </a:prstGeom>
        </p:spPr>
      </p:pic>
      <p:sp>
        <p:nvSpPr>
          <p:cNvPr id="10" name="Donut 9"/>
          <p:cNvSpPr/>
          <p:nvPr/>
        </p:nvSpPr>
        <p:spPr>
          <a:xfrm>
            <a:off x="8413751" y="1727200"/>
            <a:ext cx="1436914" cy="478971"/>
          </a:xfrm>
          <a:prstGeom prst="donut">
            <a:avLst>
              <a:gd name="adj" fmla="val 905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57802" y="4441370"/>
            <a:ext cx="3474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Green color shows suggested correction.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3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Spell </a:t>
            </a:r>
            <a:r>
              <a:rPr lang="en-US" sz="4000" dirty="0" smtClean="0">
                <a:solidFill>
                  <a:schemeClr val="bg1"/>
                </a:solidFill>
              </a:rPr>
              <a:t>Checks Dictionary Coding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93" y="1128719"/>
            <a:ext cx="10394691" cy="30659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6393" y="4470400"/>
            <a:ext cx="107260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Blue = Known Misspell from Dictionary (Confidence = 100%)</a:t>
            </a:r>
          </a:p>
          <a:p>
            <a:r>
              <a:rPr lang="en-US" sz="2800" dirty="0" smtClean="0"/>
              <a:t>Black = Probable Misspell from Algorithm (Confidence &gt; Threshold)</a:t>
            </a:r>
          </a:p>
          <a:p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Grey = Suggested Misspell from Algorithm (Confidence &lt; Threshold)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Empty = Unknown Misspell (Confidence = 0)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93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Improving Spell Checks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330" y="858840"/>
            <a:ext cx="11897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Case 1) Correcting a misspell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31" y="1894717"/>
            <a:ext cx="7591425" cy="312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2847" y="5178287"/>
            <a:ext cx="9306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Spell Check Algorithm is baffled.</a:t>
            </a:r>
          </a:p>
        </p:txBody>
      </p:sp>
      <p:sp>
        <p:nvSpPr>
          <p:cNvPr id="10" name="Donut 9"/>
          <p:cNvSpPr/>
          <p:nvPr/>
        </p:nvSpPr>
        <p:spPr>
          <a:xfrm>
            <a:off x="5287617" y="3130826"/>
            <a:ext cx="2812774" cy="710830"/>
          </a:xfrm>
          <a:prstGeom prst="donut">
            <a:avLst>
              <a:gd name="adj" fmla="val 905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532019" y="3244179"/>
            <a:ext cx="2767771" cy="478971"/>
          </a:xfrm>
          <a:prstGeom prst="donut">
            <a:avLst>
              <a:gd name="adj" fmla="val 905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4826" y="6116587"/>
            <a:ext cx="9364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From context we can infer the word is “commitment.”</a:t>
            </a:r>
          </a:p>
        </p:txBody>
      </p:sp>
    </p:spTree>
    <p:extLst>
      <p:ext uri="{BB962C8B-B14F-4D97-AF65-F5344CB8AC3E}">
        <p14:creationId xmlns:p14="http://schemas.microsoft.com/office/powerpoint/2010/main" val="24567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Improving Spell Checks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330" y="858840"/>
            <a:ext cx="11897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Case 1) Correcting a misspell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39" y="1566726"/>
            <a:ext cx="8452836" cy="4396752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4134678" y="5496339"/>
            <a:ext cx="626165" cy="437322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7626" y="6132443"/>
            <a:ext cx="7623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Select the word and click the Add button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8902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Improving Spell Checks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330" y="858840"/>
            <a:ext cx="11897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Case 1) Correcting a known word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308113" y="5509362"/>
            <a:ext cx="7623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Write the corrected word and click OK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50" y="1566726"/>
            <a:ext cx="5648325" cy="3819525"/>
          </a:xfrm>
          <a:prstGeom prst="rect">
            <a:avLst/>
          </a:prstGeom>
        </p:spPr>
      </p:pic>
      <p:sp>
        <p:nvSpPr>
          <p:cNvPr id="9" name="Donut 8"/>
          <p:cNvSpPr/>
          <p:nvPr/>
        </p:nvSpPr>
        <p:spPr>
          <a:xfrm>
            <a:off x="2047461" y="2902227"/>
            <a:ext cx="1384851" cy="574262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92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Improving Spell Checks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795" y="46039"/>
            <a:ext cx="878207" cy="7069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9923" y="5933244"/>
            <a:ext cx="942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Right Click </a:t>
            </a:r>
            <a:r>
              <a:rPr lang="en-US" sz="3600" dirty="0" smtClean="0"/>
              <a:t>-&gt; </a:t>
            </a:r>
            <a:r>
              <a:rPr lang="en-US" sz="3600" b="1" dirty="0" smtClean="0"/>
              <a:t>Mark as known Word</a:t>
            </a:r>
            <a:endParaRPr lang="en-US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215900" y="848706"/>
            <a:ext cx="1016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Case </a:t>
            </a:r>
            <a:r>
              <a:rPr lang="en-US" sz="3200" dirty="0"/>
              <a:t>2) To add </a:t>
            </a:r>
            <a:r>
              <a:rPr lang="en-US" sz="3200" dirty="0" smtClean="0"/>
              <a:t>a new word to the Spell Check dictionary 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23" y="1549054"/>
            <a:ext cx="8245719" cy="4268617"/>
          </a:xfrm>
          <a:prstGeom prst="rect">
            <a:avLst/>
          </a:prstGeom>
        </p:spPr>
      </p:pic>
      <p:sp>
        <p:nvSpPr>
          <p:cNvPr id="10" name="Donut 9"/>
          <p:cNvSpPr/>
          <p:nvPr/>
        </p:nvSpPr>
        <p:spPr>
          <a:xfrm>
            <a:off x="496958" y="2405270"/>
            <a:ext cx="1639956" cy="487018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60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Improving Spell Checks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795" y="46039"/>
            <a:ext cx="878207" cy="7069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1025" y="5657671"/>
            <a:ext cx="9429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 new word will turn red and be added to the dictionary.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215900" y="848706"/>
            <a:ext cx="1016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Case </a:t>
            </a:r>
            <a:r>
              <a:rPr lang="en-US" sz="3200" dirty="0"/>
              <a:t>2) To add </a:t>
            </a:r>
            <a:r>
              <a:rPr lang="en-US" sz="3200" dirty="0" smtClean="0"/>
              <a:t>a new word to the Spell Check dictionary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17" y="1554083"/>
            <a:ext cx="7572375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5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Improving Text Mining through Synonyms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795" y="46039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353" y="1270382"/>
            <a:ext cx="4872940" cy="3994933"/>
          </a:xfrm>
          <a:prstGeom prst="rect">
            <a:avLst/>
          </a:prstGeom>
        </p:spPr>
      </p:pic>
      <p:sp>
        <p:nvSpPr>
          <p:cNvPr id="8" name="Flowchart: Alternate Process 7"/>
          <p:cNvSpPr/>
          <p:nvPr/>
        </p:nvSpPr>
        <p:spPr>
          <a:xfrm>
            <a:off x="7447170" y="2769116"/>
            <a:ext cx="3124200" cy="937832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Synonyms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96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Improving Text Mining through Synonyms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795" y="46039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7869" y="1013791"/>
            <a:ext cx="1006833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Many PDL functions make use of Relationships within the dictionary.</a:t>
            </a:r>
          </a:p>
          <a:p>
            <a:endParaRPr lang="en-US" sz="4400" dirty="0"/>
          </a:p>
          <a:p>
            <a:r>
              <a:rPr lang="en-US" sz="4400" dirty="0" smtClean="0"/>
              <a:t>Synonym is the most common relationship.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5918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Dictionary Synonyms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8" y="1340069"/>
            <a:ext cx="11102069" cy="403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1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Edit Dictionary Synonyms Manually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926" y="0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846" y="1574800"/>
            <a:ext cx="10149080" cy="3463925"/>
          </a:xfrm>
          <a:prstGeom prst="rect">
            <a:avLst/>
          </a:prstGeom>
        </p:spPr>
      </p:pic>
      <p:sp>
        <p:nvSpPr>
          <p:cNvPr id="7" name="Donut 6"/>
          <p:cNvSpPr/>
          <p:nvPr/>
        </p:nvSpPr>
        <p:spPr>
          <a:xfrm>
            <a:off x="9448800" y="3149600"/>
            <a:ext cx="1498600" cy="404812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3975100" y="3149600"/>
            <a:ext cx="1498600" cy="404812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1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Import Dictionary Synonyms List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637" y="46039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123" y="1651000"/>
            <a:ext cx="6517721" cy="49574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762" y="1651000"/>
            <a:ext cx="2691792" cy="271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4254" y="886105"/>
            <a:ext cx="2654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Synonym List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232832" y="886106"/>
            <a:ext cx="3320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Import Dialog</a:t>
            </a:r>
            <a:endParaRPr lang="en-US" sz="3600" dirty="0"/>
          </a:p>
        </p:txBody>
      </p:sp>
      <p:sp>
        <p:nvSpPr>
          <p:cNvPr id="9" name="Donut 8"/>
          <p:cNvSpPr/>
          <p:nvPr/>
        </p:nvSpPr>
        <p:spPr>
          <a:xfrm>
            <a:off x="10274300" y="2705100"/>
            <a:ext cx="1435100" cy="444500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10223087" y="3268163"/>
            <a:ext cx="1435100" cy="330200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Dictionary Synonyms PDL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0066" y="1411357"/>
            <a:ext cx="4872940" cy="39949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330" y="1411357"/>
            <a:ext cx="49397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</a:t>
            </a:r>
            <a:r>
              <a:rPr lang="en-US" sz="4000" dirty="0" smtClean="0">
                <a:solidFill>
                  <a:srgbClr val="FF0000"/>
                </a:solidFill>
              </a:rPr>
              <a:t>thesaurus</a:t>
            </a:r>
            <a:r>
              <a:rPr lang="en-US" sz="4000" dirty="0" smtClean="0"/>
              <a:t> function matches all synonyms of a token.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5494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Dictionary Synonyms PDL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560" y="1168947"/>
            <a:ext cx="6848880" cy="502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1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Dictionary Synonyms PDL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670" y="1344888"/>
            <a:ext cx="7645469" cy="518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3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Stop List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7800" y="1003300"/>
            <a:ext cx="116205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The Stop List Dictionary is a list of terms to ignore in Text Analysis.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4950" y="3022600"/>
            <a:ext cx="65341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Keyword Extraction doesn’t include terms in stop list by default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0108" y="3012866"/>
            <a:ext cx="337704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8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Stop List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4604402" y="1280382"/>
            <a:ext cx="2748898" cy="72621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Stop Lists</a:t>
            </a:r>
            <a:endParaRPr lang="en-US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409" y="2166937"/>
            <a:ext cx="8324724" cy="3090863"/>
          </a:xfrm>
          <a:prstGeom prst="rect">
            <a:avLst/>
          </a:prstGeom>
        </p:spPr>
      </p:pic>
      <p:sp>
        <p:nvSpPr>
          <p:cNvPr id="10" name="Donut 9"/>
          <p:cNvSpPr/>
          <p:nvPr/>
        </p:nvSpPr>
        <p:spPr>
          <a:xfrm>
            <a:off x="3035300" y="2166936"/>
            <a:ext cx="1193800" cy="444500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18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Stop List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4010074" y="929810"/>
            <a:ext cx="4171851" cy="83072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Import Dialog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279" y="2007083"/>
            <a:ext cx="626745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Morphology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4010074" y="929810"/>
            <a:ext cx="4171851" cy="83072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Morphology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194" y="2097087"/>
            <a:ext cx="9615610" cy="439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62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Morphology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555674" y="1945810"/>
            <a:ext cx="4171851" cy="83072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Lemma</a:t>
            </a:r>
            <a:endParaRPr lang="en-US" sz="4400" dirty="0"/>
          </a:p>
        </p:txBody>
      </p:sp>
      <p:sp>
        <p:nvSpPr>
          <p:cNvPr id="8" name="Flowchart: Alternate Process 7"/>
          <p:cNvSpPr/>
          <p:nvPr/>
        </p:nvSpPr>
        <p:spPr>
          <a:xfrm>
            <a:off x="555673" y="3317410"/>
            <a:ext cx="4171851" cy="83072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Abdomen</a:t>
            </a:r>
            <a:endParaRPr lang="en-US" sz="4400" dirty="0"/>
          </a:p>
        </p:txBody>
      </p:sp>
      <p:sp>
        <p:nvSpPr>
          <p:cNvPr id="3" name="Right Arrow 2"/>
          <p:cNvSpPr/>
          <p:nvPr/>
        </p:nvSpPr>
        <p:spPr>
          <a:xfrm>
            <a:off x="5285160" y="3206237"/>
            <a:ext cx="1634378" cy="10530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Alternate Process 8"/>
          <p:cNvSpPr/>
          <p:nvPr/>
        </p:nvSpPr>
        <p:spPr>
          <a:xfrm>
            <a:off x="7489874" y="1066453"/>
            <a:ext cx="4171851" cy="83072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Abdomen</a:t>
            </a:r>
            <a:endParaRPr lang="en-US" sz="4400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7489874" y="2230370"/>
            <a:ext cx="4171851" cy="83072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Abdomen’s</a:t>
            </a:r>
            <a:endParaRPr lang="en-US" sz="4400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7609000" y="4148138"/>
            <a:ext cx="4171851" cy="83072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Abdomens</a:t>
            </a:r>
            <a:endParaRPr lang="en-US" sz="4400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7609000" y="5524966"/>
            <a:ext cx="4171851" cy="83072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Abdomens’</a:t>
            </a:r>
            <a:endParaRPr lang="en-US" sz="4400" dirty="0"/>
          </a:p>
        </p:txBody>
      </p:sp>
      <p:sp>
        <p:nvSpPr>
          <p:cNvPr id="13" name="TextBox 12"/>
          <p:cNvSpPr txBox="1"/>
          <p:nvPr/>
        </p:nvSpPr>
        <p:spPr>
          <a:xfrm>
            <a:off x="5285160" y="1140715"/>
            <a:ext cx="191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Singular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112730" y="2168680"/>
            <a:ext cx="226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Singular Possessive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348529" y="4301892"/>
            <a:ext cx="191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Plural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285160" y="5524966"/>
            <a:ext cx="1915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Plural Possessive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4320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Semantics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436" y="814466"/>
            <a:ext cx="9275763" cy="587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7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Semantics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Flowchart: Process 2"/>
          <p:cNvSpPr/>
          <p:nvPr/>
        </p:nvSpPr>
        <p:spPr>
          <a:xfrm>
            <a:off x="279400" y="1016000"/>
            <a:ext cx="11315700" cy="889000"/>
          </a:xfrm>
          <a:prstGeom prst="flowChart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Dictionary Relationships</a:t>
            </a:r>
            <a:endParaRPr lang="en-US" sz="4800" dirty="0"/>
          </a:p>
        </p:txBody>
      </p:sp>
      <p:sp>
        <p:nvSpPr>
          <p:cNvPr id="4" name="Rounded Rectangle 3"/>
          <p:cNvSpPr/>
          <p:nvPr/>
        </p:nvSpPr>
        <p:spPr>
          <a:xfrm>
            <a:off x="388844" y="4737100"/>
            <a:ext cx="2781300" cy="87844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Hyponyms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8844" y="2527300"/>
            <a:ext cx="2781300" cy="8763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Hypernyms</a:t>
            </a:r>
            <a:endParaRPr lang="en-US" sz="3600" dirty="0"/>
          </a:p>
        </p:txBody>
      </p:sp>
      <p:sp>
        <p:nvSpPr>
          <p:cNvPr id="10" name="Rounded Rectangle 9"/>
          <p:cNvSpPr/>
          <p:nvPr/>
        </p:nvSpPr>
        <p:spPr>
          <a:xfrm>
            <a:off x="4546599" y="4737100"/>
            <a:ext cx="2781300" cy="87844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</a:rPr>
              <a:t>Meronyms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518772" y="2525154"/>
            <a:ext cx="2781300" cy="876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Holonyms</a:t>
            </a:r>
            <a:endParaRPr lang="en-US" sz="3600" dirty="0"/>
          </a:p>
        </p:txBody>
      </p:sp>
      <p:sp>
        <p:nvSpPr>
          <p:cNvPr id="12" name="Rounded Rectangle 11"/>
          <p:cNvSpPr/>
          <p:nvPr/>
        </p:nvSpPr>
        <p:spPr>
          <a:xfrm>
            <a:off x="8743379" y="2525154"/>
            <a:ext cx="2781300" cy="87844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Synonyms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8743379" y="4737100"/>
            <a:ext cx="2781300" cy="8763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Antonyms</a:t>
            </a:r>
            <a:endParaRPr lang="en-US" sz="3600" dirty="0"/>
          </a:p>
        </p:txBody>
      </p:sp>
      <p:pic>
        <p:nvPicPr>
          <p:cNvPr id="14" name="Picture 4" descr="http://streetsignsusa.com/images/W6-3SRA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49" y="3569404"/>
            <a:ext cx="1016001" cy="9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streetsignsusa.com/images/W6-3SRA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49" y="3510664"/>
            <a:ext cx="1016001" cy="9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clearedgemarketing.com/wp-content/uploads/2013/07/f1-not-equal-sig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356" y="3713677"/>
            <a:ext cx="713346" cy="7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878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Hyponyms and </a:t>
            </a:r>
            <a:r>
              <a:rPr lang="en-US" sz="4000" dirty="0" err="1">
                <a:solidFill>
                  <a:schemeClr val="bg1"/>
                </a:solidFill>
              </a:rPr>
              <a:t>Hypernyms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1026" name="Picture 2" descr="http://sweetclipart.com/multisite/sweetclipart/files/bird_blue_cu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03" y="826670"/>
            <a:ext cx="1957849" cy="164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factzoo.com/sites/all/img/birds/northern-cardinal-perch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94" y="2839410"/>
            <a:ext cx="1571625" cy="201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3906" y="2839410"/>
            <a:ext cx="2693304" cy="2017378"/>
          </a:xfrm>
          <a:prstGeom prst="rect">
            <a:avLst/>
          </a:prstGeom>
        </p:spPr>
      </p:pic>
      <p:pic>
        <p:nvPicPr>
          <p:cNvPr id="1036" name="Picture 12" descr="http://images.nationalgeographic.com/wpf/media-live/photos/000/006/cache/ostrich_653_600x4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636" y="2583685"/>
            <a:ext cx="1704827" cy="227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20700" y="5099834"/>
            <a:ext cx="10401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“Cardinal”, “Eagle”, and “Ostrich” are all hyponyms of “Bird”</a:t>
            </a:r>
          </a:p>
          <a:p>
            <a:endParaRPr lang="en-US" sz="1600" dirty="0"/>
          </a:p>
          <a:p>
            <a:r>
              <a:rPr lang="en-US" sz="3200" dirty="0" smtClean="0"/>
              <a:t>“Bird” is a </a:t>
            </a:r>
            <a:r>
              <a:rPr lang="en-US" sz="3200" dirty="0" err="1" smtClean="0"/>
              <a:t>hypernym</a:t>
            </a:r>
            <a:r>
              <a:rPr lang="en-US" sz="3200" dirty="0" smtClean="0"/>
              <a:t> of “Cardinal”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47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</a:rPr>
              <a:t>Meronyms</a:t>
            </a:r>
            <a:r>
              <a:rPr lang="en-US" sz="4000" dirty="0" smtClean="0">
                <a:solidFill>
                  <a:schemeClr val="bg1"/>
                </a:solidFill>
              </a:rPr>
              <a:t> and </a:t>
            </a:r>
            <a:r>
              <a:rPr lang="en-US" sz="4000" dirty="0" err="1" smtClean="0">
                <a:solidFill>
                  <a:schemeClr val="bg1"/>
                </a:solidFill>
              </a:rPr>
              <a:t>Holonyms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1032" name="Picture 8" descr="http://www.factzoo.com/sites/all/img/birds/northern-cardinal-perch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351" y="1714500"/>
            <a:ext cx="2357672" cy="302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20700" y="5099834"/>
            <a:ext cx="10401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“Feather” is a </a:t>
            </a:r>
            <a:r>
              <a:rPr lang="en-US" sz="3600" dirty="0" err="1" smtClean="0"/>
              <a:t>Meronym</a:t>
            </a:r>
            <a:r>
              <a:rPr lang="en-US" sz="3600" dirty="0" smtClean="0"/>
              <a:t> of “Cardinal”</a:t>
            </a:r>
          </a:p>
          <a:p>
            <a:endParaRPr lang="en-US" sz="1600" dirty="0"/>
          </a:p>
          <a:p>
            <a:r>
              <a:rPr lang="en-US" sz="3600" dirty="0" smtClean="0"/>
              <a:t>“Cardinal” is a </a:t>
            </a:r>
            <a:r>
              <a:rPr lang="en-US" sz="3600" dirty="0" err="1" smtClean="0"/>
              <a:t>Holonym</a:t>
            </a:r>
            <a:r>
              <a:rPr lang="en-US" sz="3600" dirty="0" smtClean="0"/>
              <a:t> of “Feather”</a:t>
            </a:r>
            <a:endParaRPr lang="en-US" sz="3600" dirty="0"/>
          </a:p>
        </p:txBody>
      </p:sp>
      <p:pic>
        <p:nvPicPr>
          <p:cNvPr id="2050" name="Picture 2" descr="http://www.writerscafe.org/uploads/stories/523f362e0ff2153ea5e7a3b9be8f20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1714500"/>
            <a:ext cx="2670100" cy="302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9700" y="799074"/>
            <a:ext cx="6743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Meronym</a:t>
            </a:r>
            <a:r>
              <a:rPr lang="en-US" sz="3600" dirty="0" smtClean="0"/>
              <a:t> = Is Part Of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7936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Synonym and Antonyms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074" name="Picture 2" descr="http://www.centurionaviaries.com/images/cover_pho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97" y="929810"/>
            <a:ext cx="3600450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7500" y="4775200"/>
            <a:ext cx="10541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“Birdcage” is a synonym of “Aviary”</a:t>
            </a:r>
          </a:p>
          <a:p>
            <a:endParaRPr lang="en-US" sz="2000" dirty="0" smtClean="0"/>
          </a:p>
          <a:p>
            <a:r>
              <a:rPr lang="en-US" sz="4000" dirty="0" smtClean="0"/>
              <a:t>“Heat” is a antonym of “Cold”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10406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PolyAnalyst Dictionaries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13" name="Flowchart: Alternate Process 12"/>
          <p:cNvSpPr/>
          <p:nvPr/>
        </p:nvSpPr>
        <p:spPr>
          <a:xfrm>
            <a:off x="1779494" y="1817048"/>
            <a:ext cx="2609818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Companies</a:t>
            </a:r>
            <a:endParaRPr lang="en-US" sz="2400" dirty="0"/>
          </a:p>
        </p:txBody>
      </p:sp>
      <p:sp>
        <p:nvSpPr>
          <p:cNvPr id="14" name="Flowchart: Alternate Process 13"/>
          <p:cNvSpPr/>
          <p:nvPr/>
        </p:nvSpPr>
        <p:spPr>
          <a:xfrm>
            <a:off x="1779494" y="2599363"/>
            <a:ext cx="2609819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GeoAdministrative</a:t>
            </a:r>
            <a:endParaRPr lang="en-US" sz="2400" dirty="0"/>
          </a:p>
        </p:txBody>
      </p:sp>
      <p:sp>
        <p:nvSpPr>
          <p:cNvPr id="15" name="Flowchart: Alternate Process 14"/>
          <p:cNvSpPr/>
          <p:nvPr/>
        </p:nvSpPr>
        <p:spPr>
          <a:xfrm>
            <a:off x="1779494" y="3481500"/>
            <a:ext cx="2609817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Human Names</a:t>
            </a:r>
            <a:endParaRPr lang="en-US" sz="2400" dirty="0"/>
          </a:p>
        </p:txBody>
      </p:sp>
      <p:sp>
        <p:nvSpPr>
          <p:cNvPr id="16" name="Flowchart: Alternate Process 15"/>
          <p:cNvSpPr/>
          <p:nvPr/>
        </p:nvSpPr>
        <p:spPr>
          <a:xfrm>
            <a:off x="1779494" y="4323859"/>
            <a:ext cx="2609817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Organizations</a:t>
            </a:r>
            <a:endParaRPr lang="en-US" sz="2400" dirty="0"/>
          </a:p>
        </p:txBody>
      </p:sp>
      <p:sp>
        <p:nvSpPr>
          <p:cNvPr id="17" name="Flowchart: Alternate Process 16"/>
          <p:cNvSpPr/>
          <p:nvPr/>
        </p:nvSpPr>
        <p:spPr>
          <a:xfrm>
            <a:off x="1779494" y="5241793"/>
            <a:ext cx="2628870" cy="612648"/>
          </a:xfrm>
          <a:prstGeom prst="flowChartAlternate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Word classes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2821955"/>
            <a:ext cx="16059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Entity Extraction</a:t>
            </a:r>
          </a:p>
          <a:p>
            <a:endParaRPr lang="en-US" sz="2400" dirty="0"/>
          </a:p>
          <a:p>
            <a:r>
              <a:rPr lang="en-US" sz="2400" b="1" dirty="0" smtClean="0"/>
              <a:t>Sentiment Analysis</a:t>
            </a:r>
            <a:endParaRPr lang="en-US" sz="2400" b="1" dirty="0"/>
          </a:p>
        </p:txBody>
      </p:sp>
      <p:sp>
        <p:nvSpPr>
          <p:cNvPr id="19" name="Left Brace 18"/>
          <p:cNvSpPr/>
          <p:nvPr/>
        </p:nvSpPr>
        <p:spPr>
          <a:xfrm>
            <a:off x="1084873" y="1472681"/>
            <a:ext cx="1134196" cy="4637541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6841" y="3771900"/>
            <a:ext cx="3485017" cy="250790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778" y="1472681"/>
            <a:ext cx="3033692" cy="229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Adding Word Classes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4000" y="914400"/>
            <a:ext cx="1064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Step 1) Create a CSV File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457" y="2522664"/>
            <a:ext cx="2697843" cy="402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80457" y="1635589"/>
            <a:ext cx="262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Vertical Entry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643527" y="1635590"/>
            <a:ext cx="262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Horizontal Entry</a:t>
            </a:r>
            <a:endParaRPr lang="en-US" sz="28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549" y="2445203"/>
            <a:ext cx="3558856" cy="417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Adding Word Classes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494" y="2010058"/>
            <a:ext cx="7050158" cy="40648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5900" y="904271"/>
            <a:ext cx="588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Step </a:t>
            </a:r>
            <a:r>
              <a:rPr lang="en-US" sz="2800" dirty="0" smtClean="0"/>
              <a:t>2) Create a New Dictionary</a:t>
            </a:r>
            <a:endParaRPr lang="en-US" sz="2800" dirty="0"/>
          </a:p>
        </p:txBody>
      </p:sp>
      <p:sp>
        <p:nvSpPr>
          <p:cNvPr id="3" name="Donut 2"/>
          <p:cNvSpPr/>
          <p:nvPr/>
        </p:nvSpPr>
        <p:spPr>
          <a:xfrm>
            <a:off x="5118531" y="2281166"/>
            <a:ext cx="551542" cy="449943"/>
          </a:xfrm>
          <a:prstGeom prst="donut">
            <a:avLst>
              <a:gd name="adj" fmla="val 1166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2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Dictionary Import Screen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193" y="1843272"/>
            <a:ext cx="7068457" cy="48693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600" y="728104"/>
            <a:ext cx="106099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Step </a:t>
            </a:r>
            <a:r>
              <a:rPr lang="en-US" sz="2800" dirty="0" smtClean="0"/>
              <a:t>3) Name the Dictionary</a:t>
            </a:r>
          </a:p>
          <a:p>
            <a:r>
              <a:rPr lang="en-US" sz="2400" dirty="0" smtClean="0"/>
              <a:t>The inherit option clones the inherited dictionaries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443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Dictionary Import Screen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923" y="1512796"/>
            <a:ext cx="6606154" cy="49695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1886" y="85884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Step 4) Import CSV as Word class</a:t>
            </a:r>
            <a:endParaRPr lang="en-US" sz="2800" dirty="0"/>
          </a:p>
        </p:txBody>
      </p:sp>
      <p:sp>
        <p:nvSpPr>
          <p:cNvPr id="4" name="Donut 3"/>
          <p:cNvSpPr/>
          <p:nvPr/>
        </p:nvSpPr>
        <p:spPr>
          <a:xfrm>
            <a:off x="7804887" y="2616200"/>
            <a:ext cx="957943" cy="352436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7804887" y="3122895"/>
            <a:ext cx="957943" cy="357244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6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New Word </a:t>
            </a:r>
            <a:r>
              <a:rPr lang="en-US" sz="4000" dirty="0">
                <a:solidFill>
                  <a:schemeClr val="bg1"/>
                </a:solidFill>
              </a:rPr>
              <a:t>Class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455" y="1257301"/>
            <a:ext cx="8763895" cy="518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7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Use in a Lingua Mark Expression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0525" y="1250928"/>
            <a:ext cx="103486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{</a:t>
            </a:r>
            <a:r>
              <a:rPr lang="en-US" sz="4400" dirty="0" smtClean="0">
                <a:solidFill>
                  <a:srgbClr val="00B050"/>
                </a:solidFill>
              </a:rPr>
              <a:t>&lt;,P(1)&gt; </a:t>
            </a:r>
            <a:r>
              <a:rPr lang="en-US" sz="4400" dirty="0" smtClean="0">
                <a:solidFill>
                  <a:srgbClr val="FF0000"/>
                </a:solidFill>
              </a:rPr>
              <a:t>&lt;Temperatures,PL(SP)&gt;:@</a:t>
            </a:r>
            <a:r>
              <a:rPr lang="en-US" sz="4400" dirty="0" smtClean="0">
                <a:solidFill>
                  <a:srgbClr val="0070C0"/>
                </a:solidFill>
              </a:rPr>
              <a:t>}:Temp </a:t>
            </a:r>
            <a:endParaRPr lang="en-US" sz="4400" dirty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956" y="2806262"/>
            <a:ext cx="3488461" cy="264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2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8370" y="2392604"/>
            <a:ext cx="1070478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high for Wednesday is </a:t>
            </a:r>
            <a:r>
              <a:rPr lang="en-US" sz="4000" dirty="0" smtClean="0">
                <a:solidFill>
                  <a:srgbClr val="00B050"/>
                </a:solidFill>
              </a:rPr>
              <a:t>105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degrees</a:t>
            </a:r>
          </a:p>
          <a:p>
            <a:endParaRPr lang="en-US" dirty="0"/>
          </a:p>
          <a:p>
            <a:r>
              <a:rPr lang="en-US" sz="4000" dirty="0" smtClean="0"/>
              <a:t>Room temperature is about </a:t>
            </a:r>
            <a:r>
              <a:rPr lang="en-US" sz="4000" dirty="0" smtClean="0">
                <a:solidFill>
                  <a:srgbClr val="00B050"/>
                </a:solidFill>
              </a:rPr>
              <a:t>25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C</a:t>
            </a:r>
          </a:p>
          <a:p>
            <a:endParaRPr lang="en-US" dirty="0"/>
          </a:p>
          <a:p>
            <a:r>
              <a:rPr lang="en-US" sz="4000" dirty="0" smtClean="0"/>
              <a:t>The product was left in the freezer at </a:t>
            </a:r>
            <a:r>
              <a:rPr lang="en-US" sz="4000" dirty="0" smtClean="0">
                <a:solidFill>
                  <a:srgbClr val="00B050"/>
                </a:solidFill>
              </a:rPr>
              <a:t>11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F</a:t>
            </a:r>
          </a:p>
          <a:p>
            <a:endParaRPr lang="en-US" dirty="0"/>
          </a:p>
          <a:p>
            <a:r>
              <a:rPr lang="en-US" sz="4000" dirty="0" smtClean="0">
                <a:solidFill>
                  <a:srgbClr val="00B050"/>
                </a:solidFill>
              </a:rPr>
              <a:t>75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Fahrenheit </a:t>
            </a:r>
            <a:r>
              <a:rPr lang="en-US" sz="4000" dirty="0" smtClean="0"/>
              <a:t>is a comfortable temperature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8370" y="977769"/>
            <a:ext cx="103486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{</a:t>
            </a:r>
            <a:r>
              <a:rPr lang="en-US" sz="4400" dirty="0" smtClean="0">
                <a:solidFill>
                  <a:srgbClr val="00B050"/>
                </a:solidFill>
              </a:rPr>
              <a:t>&lt;,P(1)&gt; </a:t>
            </a:r>
            <a:r>
              <a:rPr lang="en-US" sz="4400" dirty="0" smtClean="0">
                <a:solidFill>
                  <a:srgbClr val="FF0000"/>
                </a:solidFill>
              </a:rPr>
              <a:t>&lt;Temperatures,PL(SP)&gt;:@</a:t>
            </a:r>
            <a:r>
              <a:rPr lang="en-US" sz="4400" dirty="0" smtClean="0">
                <a:solidFill>
                  <a:srgbClr val="0070C0"/>
                </a:solidFill>
              </a:rPr>
              <a:t>}:Temp 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Extracted Temperature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10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Word Classes that Convey Sentiment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491" y="3519745"/>
            <a:ext cx="3485017" cy="25079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965200"/>
            <a:ext cx="11760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sentiment analysis relies heavily on </a:t>
            </a:r>
            <a:r>
              <a:rPr lang="en-US" sz="4000" dirty="0" err="1" smtClean="0"/>
              <a:t>wordclasses</a:t>
            </a:r>
            <a:r>
              <a:rPr lang="en-US" sz="4000" dirty="0" smtClean="0"/>
              <a:t> that convey sentiment.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5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Word Classes that Convey Sentiment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704850" y="2895600"/>
            <a:ext cx="2844800" cy="2082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Default Word class Dictionary</a:t>
            </a:r>
            <a:endParaRPr lang="en-US" sz="3200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5657850" y="2032000"/>
            <a:ext cx="2514600" cy="863600"/>
          </a:xfrm>
          <a:prstGeom prst="flowChartAlternate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absbadadj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044950" y="3463925"/>
            <a:ext cx="1117600" cy="946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>
            <a:off x="8801100" y="1917700"/>
            <a:ext cx="673100" cy="12154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563100" y="1986855"/>
            <a:ext cx="262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Accursed</a:t>
            </a:r>
          </a:p>
          <a:p>
            <a:r>
              <a:rPr lang="en-US" sz="2400" dirty="0" smtClean="0"/>
              <a:t>Awful</a:t>
            </a:r>
          </a:p>
          <a:p>
            <a:r>
              <a:rPr lang="en-US" sz="2400" dirty="0" smtClean="0"/>
              <a:t>Terrible</a:t>
            </a:r>
            <a:endParaRPr lang="en-US" sz="2400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635625" y="3505200"/>
            <a:ext cx="2514600" cy="863600"/>
          </a:xfrm>
          <a:prstGeom prst="flowChartAlternate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badadv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>
            <a:off x="8890000" y="3445600"/>
            <a:ext cx="673100" cy="13336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563100" y="3505200"/>
            <a:ext cx="222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Badly</a:t>
            </a:r>
          </a:p>
          <a:p>
            <a:r>
              <a:rPr lang="en-US" sz="2400" dirty="0" smtClean="0"/>
              <a:t>Immorally</a:t>
            </a:r>
          </a:p>
          <a:p>
            <a:r>
              <a:rPr lang="en-US" sz="2400" dirty="0" smtClean="0"/>
              <a:t>Irresponsibly</a:t>
            </a:r>
          </a:p>
        </p:txBody>
      </p:sp>
      <p:sp>
        <p:nvSpPr>
          <p:cNvPr id="15" name="Flowchart: Alternate Process 14"/>
          <p:cNvSpPr/>
          <p:nvPr/>
        </p:nvSpPr>
        <p:spPr>
          <a:xfrm>
            <a:off x="5635625" y="5151996"/>
            <a:ext cx="2514600" cy="863600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goodadj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>
            <a:off x="8801100" y="5091760"/>
            <a:ext cx="920750" cy="12582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563100" y="5037696"/>
            <a:ext cx="222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Accommodating</a:t>
            </a:r>
          </a:p>
          <a:p>
            <a:r>
              <a:rPr lang="en-US" sz="2400" dirty="0" smtClean="0"/>
              <a:t>Accurate</a:t>
            </a:r>
          </a:p>
          <a:p>
            <a:r>
              <a:rPr lang="en-US" sz="2400" dirty="0" smtClean="0"/>
              <a:t>Adequate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2250" y="901700"/>
            <a:ext cx="1083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Sentiment Word Classes convey Polarity, Part of Speech, Degree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87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7" grpId="0"/>
      <p:bldP spid="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Sentiment Word Classes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965" y="944217"/>
            <a:ext cx="11290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Sentiment Word Classes are Customizable 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68965" y="2129181"/>
            <a:ext cx="1202303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Domain specific additions such as slang and emoticons.</a:t>
            </a:r>
          </a:p>
          <a:p>
            <a:endParaRPr lang="en-US" sz="3200" dirty="0" smtClean="0"/>
          </a:p>
          <a:p>
            <a:r>
              <a:rPr lang="en-US" sz="4400" dirty="0" smtClean="0"/>
              <a:t>:D  </a:t>
            </a:r>
            <a:r>
              <a:rPr lang="en-US" sz="4400" dirty="0" smtClean="0">
                <a:sym typeface="Wingdings" panose="05000000000000000000" pitchFamily="2" charset="2"/>
              </a:rPr>
              <a:t>    ;(  ;)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3738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892" y="1080639"/>
            <a:ext cx="113636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Wordlists are an older form of </a:t>
            </a:r>
            <a:r>
              <a:rPr lang="en-US" sz="4400" dirty="0" err="1" smtClean="0"/>
              <a:t>wordclasses</a:t>
            </a:r>
            <a:endParaRPr lang="en-US" sz="4400" dirty="0" smtClean="0"/>
          </a:p>
          <a:p>
            <a:endParaRPr lang="en-US" sz="4400" dirty="0"/>
          </a:p>
          <a:p>
            <a:r>
              <a:rPr lang="en-US" sz="4400" dirty="0" smtClean="0"/>
              <a:t>Lists of associated words</a:t>
            </a:r>
          </a:p>
          <a:p>
            <a:endParaRPr lang="en-US" sz="4400" dirty="0"/>
          </a:p>
          <a:p>
            <a:r>
              <a:rPr lang="en-US" sz="4400" dirty="0" smtClean="0"/>
              <a:t>Default Wordlists are “Positive” and “Negative” and are used for Sentiment Analysis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Word Lists Dictionary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4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Word Lists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514" y="1760537"/>
            <a:ext cx="8132972" cy="41830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7700" y="728104"/>
            <a:ext cx="7353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Positive Word List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0754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Using Word Lists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87" y="1594627"/>
            <a:ext cx="2380895" cy="20716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0700" y="838200"/>
            <a:ext cx="1093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In the Taxonomy Node use the </a:t>
            </a:r>
            <a:r>
              <a:rPr lang="en-US" sz="4000" b="1" dirty="0" smtClean="0"/>
              <a:t>Term</a:t>
            </a:r>
            <a:r>
              <a:rPr lang="en-US" sz="4000" dirty="0" smtClean="0"/>
              <a:t> Function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632" y="1890712"/>
            <a:ext cx="7668768" cy="12207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7281" y="4072496"/>
            <a:ext cx="9359875" cy="209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Phrases Dictionary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600" y="889000"/>
            <a:ext cx="10934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Phrases Dictionary is similar to Wordlists using multiple words or “Phrases”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787" y="2463799"/>
            <a:ext cx="4151313" cy="427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2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Other Dictionaries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1779494" y="1817048"/>
            <a:ext cx="2609818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Companies</a:t>
            </a:r>
            <a:endParaRPr lang="en-US" sz="2400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1779494" y="2599363"/>
            <a:ext cx="2609819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GeoAdministrative</a:t>
            </a:r>
            <a:endParaRPr lang="en-US" sz="2400" dirty="0"/>
          </a:p>
        </p:txBody>
      </p:sp>
      <p:sp>
        <p:nvSpPr>
          <p:cNvPr id="9" name="Flowchart: Alternate Process 8"/>
          <p:cNvSpPr/>
          <p:nvPr/>
        </p:nvSpPr>
        <p:spPr>
          <a:xfrm>
            <a:off x="1779494" y="3481500"/>
            <a:ext cx="2609817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Human Names</a:t>
            </a:r>
            <a:endParaRPr lang="en-US" sz="2400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1779494" y="4323859"/>
            <a:ext cx="2609817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Organizations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2429696"/>
            <a:ext cx="16059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Entity Extraction</a:t>
            </a:r>
          </a:p>
          <a:p>
            <a:endParaRPr lang="en-US" sz="2400" dirty="0"/>
          </a:p>
          <a:p>
            <a:r>
              <a:rPr lang="en-US" sz="2400" b="1" dirty="0" smtClean="0"/>
              <a:t>Sentiment Analysis</a:t>
            </a:r>
            <a:endParaRPr lang="en-US" sz="2400" b="1" dirty="0"/>
          </a:p>
        </p:txBody>
      </p:sp>
      <p:sp>
        <p:nvSpPr>
          <p:cNvPr id="12" name="Left Brace 11"/>
          <p:cNvSpPr/>
          <p:nvPr/>
        </p:nvSpPr>
        <p:spPr>
          <a:xfrm>
            <a:off x="1084873" y="1472681"/>
            <a:ext cx="1134196" cy="3759719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241" y="3481500"/>
            <a:ext cx="3485017" cy="25079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57" y="1182281"/>
            <a:ext cx="3033692" cy="229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Default </a:t>
            </a:r>
            <a:r>
              <a:rPr lang="en-US" sz="4000" b="1" dirty="0">
                <a:solidFill>
                  <a:schemeClr val="bg1"/>
                </a:solidFill>
              </a:rPr>
              <a:t>Entity Extraction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20" y="1346909"/>
            <a:ext cx="6360318" cy="48164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72696" y="1346909"/>
            <a:ext cx="433449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People</a:t>
            </a:r>
            <a:r>
              <a:rPr lang="en-US" sz="2400" b="1" dirty="0" smtClean="0"/>
              <a:t>-</a:t>
            </a:r>
            <a:r>
              <a:rPr lang="en-US" sz="2400" dirty="0" smtClean="0"/>
              <a:t> “Leader Alvaro Hernandez”, “Bill Martin”</a:t>
            </a:r>
          </a:p>
          <a:p>
            <a:endParaRPr lang="en-US" sz="2400" dirty="0"/>
          </a:p>
          <a:p>
            <a:r>
              <a:rPr lang="en-US" sz="2800" b="1" dirty="0" smtClean="0"/>
              <a:t>Companies</a:t>
            </a:r>
            <a:r>
              <a:rPr lang="en-US" sz="2400" b="1" dirty="0" smtClean="0"/>
              <a:t>-</a:t>
            </a:r>
            <a:r>
              <a:rPr lang="en-US" sz="2400" dirty="0" smtClean="0"/>
              <a:t>”Blue Shield of California”, ”Global Systems Inc.”</a:t>
            </a:r>
          </a:p>
          <a:p>
            <a:endParaRPr lang="en-US" sz="2400" dirty="0"/>
          </a:p>
          <a:p>
            <a:r>
              <a:rPr lang="en-US" sz="2800" b="1" dirty="0" smtClean="0"/>
              <a:t>GeoAdministrative- </a:t>
            </a:r>
            <a:r>
              <a:rPr lang="en-US" sz="2400" b="1" dirty="0" smtClean="0"/>
              <a:t>“</a:t>
            </a:r>
            <a:r>
              <a:rPr lang="en-US" sz="2400" dirty="0" smtClean="0"/>
              <a:t>Tucson Arizona”, “Ecuador”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b="1" dirty="0" smtClean="0"/>
              <a:t>Units-</a:t>
            </a:r>
            <a:r>
              <a:rPr lang="en-US" sz="2400" b="1" dirty="0" smtClean="0"/>
              <a:t> </a:t>
            </a:r>
            <a:r>
              <a:rPr lang="en-US" sz="2400" dirty="0" smtClean="0"/>
              <a:t>“Second, Meter, Degree”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024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Dictionaries are essential to good Text Mining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503" y="1925811"/>
            <a:ext cx="1487287" cy="15802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494" y="3999241"/>
            <a:ext cx="2750471" cy="16556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740" y="1807890"/>
            <a:ext cx="2710155" cy="18160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8708" y="4079786"/>
            <a:ext cx="2206218" cy="149453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7812" y="1666507"/>
            <a:ext cx="1833405" cy="178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7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2645289" y="995363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2409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4728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4517</TotalTime>
  <Words>1892</Words>
  <Application>Microsoft Office PowerPoint</Application>
  <PresentationFormat>Widescreen</PresentationFormat>
  <Paragraphs>428</Paragraphs>
  <Slides>67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6" baseType="lpstr">
      <vt:lpstr>Arial</vt:lpstr>
      <vt:lpstr>Calibri</vt:lpstr>
      <vt:lpstr>Calibri Light</vt:lpstr>
      <vt:lpstr>NewsGoth BdXCn BT</vt:lpstr>
      <vt:lpstr>NewsGoth Cn BT</vt:lpstr>
      <vt:lpstr>NewsGoth XCn BT</vt:lpstr>
      <vt:lpstr>Verdana</vt:lpstr>
      <vt:lpstr>Wingdings</vt:lpstr>
      <vt:lpstr>Office Theme</vt:lpstr>
      <vt:lpstr>PolyAnalyst  Web Report Training</vt:lpstr>
      <vt:lpstr>Outline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Outline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J. Priver</dc:creator>
  <cp:lastModifiedBy>Daniel J. Priver</cp:lastModifiedBy>
  <cp:revision>239</cp:revision>
  <dcterms:created xsi:type="dcterms:W3CDTF">2014-04-24T21:38:50Z</dcterms:created>
  <dcterms:modified xsi:type="dcterms:W3CDTF">2014-05-20T20:59:47Z</dcterms:modified>
</cp:coreProperties>
</file>