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7" r:id="rId2"/>
    <p:sldId id="277" r:id="rId3"/>
    <p:sldId id="286" r:id="rId4"/>
    <p:sldId id="276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7" r:id="rId14"/>
    <p:sldId id="288" r:id="rId15"/>
    <p:sldId id="289" r:id="rId16"/>
    <p:sldId id="290" r:id="rId17"/>
    <p:sldId id="291" r:id="rId18"/>
    <p:sldId id="292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25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F8C"/>
    <a:srgbClr val="8F0000"/>
    <a:srgbClr val="8F3232"/>
    <a:srgbClr val="E5B725"/>
    <a:srgbClr val="BA2B28"/>
    <a:srgbClr val="1F335B"/>
    <a:srgbClr val="DC615E"/>
    <a:srgbClr val="8F9DB9"/>
    <a:srgbClr val="EF9235"/>
    <a:srgbClr val="A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5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37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62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85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14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52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65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34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41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39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30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8.png"/><Relationship Id="rId10" Type="http://schemas.openxmlformats.org/officeDocument/2006/relationships/image" Target="../media/image17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 analytics empowered </a:t>
            </a:r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Standard F</a:t>
            </a:r>
            <a:r>
              <a:rPr lang="en-US" altLang="en-US" sz="4000" dirty="0" smtClean="0"/>
              <a:t>unctional Areas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273323" y="1196411"/>
            <a:ext cx="5845323" cy="539239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HR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33286" y="1461331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Customers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793907" y="1461332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Suppliers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55494" y="5724257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Competitors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793907" y="5724257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Regulators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7276215" y="3490245"/>
            <a:ext cx="1478422" cy="529839"/>
          </a:xfrm>
          <a:prstGeom prst="roundRect">
            <a:avLst/>
          </a:prstGeom>
          <a:solidFill>
            <a:srgbClr val="304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General Public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09017" y="24868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128400" y="2114841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Customer Service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547785" y="2953606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Quality Assurance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527278" y="1403366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Marketing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963700" y="2113920"/>
            <a:ext cx="1345963" cy="6180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Loss Prevention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537678" y="2953606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1478" y="4879435"/>
            <a:ext cx="1409060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Competitive Intelligence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576860" y="3890882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Public Relations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642646" y="5710225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Legal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91241" y="3890882"/>
            <a:ext cx="1528702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Risk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57915" y="3490245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Human Resources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123205" y="4879435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Audit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34829" y="799073"/>
            <a:ext cx="1068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3567867" y="2660619"/>
            <a:ext cx="1345963" cy="61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Engineering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6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Typical Tasks - examples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19594" y="1514030"/>
            <a:ext cx="7729538" cy="510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dirty="0"/>
              <a:t>Social Media Data Analysis</a:t>
            </a:r>
          </a:p>
          <a:p>
            <a:r>
              <a:rPr lang="en-US" altLang="en-US" sz="1800" dirty="0"/>
              <a:t>Call Center Data Analysis</a:t>
            </a:r>
          </a:p>
          <a:p>
            <a:r>
              <a:rPr lang="en-US" altLang="en-US" sz="1800" dirty="0"/>
              <a:t>Survey Analysis</a:t>
            </a:r>
          </a:p>
          <a:p>
            <a:r>
              <a:rPr lang="en-US" altLang="en-US" sz="1800" dirty="0"/>
              <a:t>Incident Report Analysis</a:t>
            </a:r>
          </a:p>
          <a:p>
            <a:r>
              <a:rPr lang="en-US" altLang="en-US" sz="1800" dirty="0"/>
              <a:t>Fraud Detection</a:t>
            </a:r>
          </a:p>
          <a:p>
            <a:r>
              <a:rPr lang="en-US" altLang="en-US" sz="1800" dirty="0"/>
              <a:t>Subrogation/Litigation Prediction</a:t>
            </a:r>
          </a:p>
          <a:p>
            <a:r>
              <a:rPr lang="en-US" altLang="en-US" sz="1800" dirty="0"/>
              <a:t>Database Marketing</a:t>
            </a:r>
          </a:p>
          <a:p>
            <a:r>
              <a:rPr lang="en-US" altLang="en-US" sz="1800" dirty="0"/>
              <a:t>Sales Data Analysis</a:t>
            </a:r>
          </a:p>
        </p:txBody>
      </p:sp>
    </p:spTree>
    <p:extLst>
      <p:ext uri="{BB962C8B-B14F-4D97-AF65-F5344CB8AC3E}">
        <p14:creationId xmlns:p14="http://schemas.microsoft.com/office/powerpoint/2010/main" val="525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Social Media Data Analysis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675" y="3152775"/>
            <a:ext cx="33829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 dirty="0"/>
              <a:t>Thousands of communications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625975" y="5216525"/>
            <a:ext cx="4291013" cy="830263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 dirty="0"/>
              <a:t> Customer-driven insights</a:t>
            </a:r>
            <a:endParaRPr lang="en-US" altLang="en-US" sz="2400" b="1" dirty="0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 dirty="0"/>
              <a:t> Immediate &amp; intelligent action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 rot="19800000">
            <a:off x="3463925" y="3201988"/>
            <a:ext cx="1158875" cy="319087"/>
          </a:xfrm>
          <a:prstGeom prst="rightArrow">
            <a:avLst>
              <a:gd name="adj1" fmla="val 43037"/>
              <a:gd name="adj2" fmla="val 70720"/>
            </a:avLst>
          </a:prstGeom>
          <a:gradFill rotWithShape="0">
            <a:gsLst>
              <a:gs pos="0">
                <a:schemeClr val="tx2">
                  <a:gamma/>
                  <a:shade val="42353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799013" y="4049713"/>
            <a:ext cx="4192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chemeClr val="bg2"/>
                </a:solidFill>
              </a:rPr>
              <a:t>Key topics, sentiment &amp; trends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41313" y="1143000"/>
            <a:ext cx="36449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 dirty="0"/>
              <a:t>Implemented in: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 dirty="0"/>
              <a:t> Marketing </a:t>
            </a:r>
            <a:r>
              <a:rPr lang="en-US" altLang="en-US" sz="2000" b="1" i="1" dirty="0" err="1"/>
              <a:t>Dept</a:t>
            </a:r>
            <a:endParaRPr lang="en-US" altLang="en-US" sz="2000" b="1" i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413" y="1014413"/>
            <a:ext cx="4014787" cy="294798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3946525"/>
            <a:ext cx="308133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96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Call Center Data Analysis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675" y="3125788"/>
            <a:ext cx="338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Millions of phone call transcripts (text)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625975" y="5216525"/>
            <a:ext cx="4291013" cy="83099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Objective, consistent results</a:t>
            </a:r>
            <a:endParaRPr lang="en-US" altLang="en-US" sz="2400" b="1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Corporate awareness</a:t>
            </a: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 rot="19800000">
            <a:off x="3463925" y="3201988"/>
            <a:ext cx="1158875" cy="319087"/>
          </a:xfrm>
          <a:prstGeom prst="rightArrow">
            <a:avLst>
              <a:gd name="adj1" fmla="val 43037"/>
              <a:gd name="adj2" fmla="val 70720"/>
            </a:avLst>
          </a:prstGeom>
          <a:gradFill rotWithShape="0">
            <a:gsLst>
              <a:gs pos="0">
                <a:schemeClr val="tx2">
                  <a:gamma/>
                  <a:shade val="42353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894263" y="3673475"/>
            <a:ext cx="38623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Results of categorization offered in OLAP cubes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41313" y="1143000"/>
            <a:ext cx="36449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/>
              <a:t>Implemented in: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Call Center</a:t>
            </a:r>
          </a:p>
        </p:txBody>
      </p:sp>
      <p:pic>
        <p:nvPicPr>
          <p:cNvPr id="14" name="Picture 11" descr="Call Center d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41750"/>
            <a:ext cx="38862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 descr="OLAP vie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44575"/>
            <a:ext cx="4267200" cy="2613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PA6_logo1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076325"/>
            <a:ext cx="3048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180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Survey Analysis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675" y="3125788"/>
            <a:ext cx="338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Thousands of free text survey responses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625975" y="5216525"/>
            <a:ext cx="4291013" cy="83099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Analysis of 100% of data</a:t>
            </a:r>
            <a:endParaRPr lang="en-US" altLang="en-US" sz="2400" b="1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Responsive company</a:t>
            </a: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 rot="19800000">
            <a:off x="3463925" y="3201988"/>
            <a:ext cx="1158875" cy="319087"/>
          </a:xfrm>
          <a:prstGeom prst="rightArrow">
            <a:avLst>
              <a:gd name="adj1" fmla="val 43037"/>
              <a:gd name="adj2" fmla="val 70720"/>
            </a:avLst>
          </a:prstGeom>
          <a:gradFill rotWithShape="0">
            <a:gsLst>
              <a:gs pos="0">
                <a:schemeClr val="tx2">
                  <a:gamma/>
                  <a:shade val="42353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894263" y="3673475"/>
            <a:ext cx="3862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Easy to comprehend reports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41313" y="1143000"/>
            <a:ext cx="36449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/>
              <a:t>Implemented in: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VoC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VoE</a:t>
            </a:r>
          </a:p>
        </p:txBody>
      </p:sp>
      <p:pic>
        <p:nvPicPr>
          <p:cNvPr id="14" name="Picture 11" descr="HP survey resul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3886200" cy="233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HP survey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3886200" cy="2198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PA6_logo1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219200"/>
            <a:ext cx="3048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073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Incident Report Analysis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14" descr="Aviation repo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08088"/>
            <a:ext cx="4343400" cy="2449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04800" y="4203700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6675" y="3125788"/>
            <a:ext cx="338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Thousands mixed incident reports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625975" y="5216525"/>
            <a:ext cx="4291013" cy="83099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Improved Safety</a:t>
            </a:r>
            <a:endParaRPr lang="en-US" altLang="en-US" sz="2400" b="1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Shortened response time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19800000">
            <a:off x="3463925" y="3201988"/>
            <a:ext cx="1158875" cy="319087"/>
          </a:xfrm>
          <a:prstGeom prst="rightArrow">
            <a:avLst>
              <a:gd name="adj1" fmla="val 43037"/>
              <a:gd name="adj2" fmla="val 70720"/>
            </a:avLst>
          </a:prstGeom>
          <a:gradFill rotWithShape="0">
            <a:gsLst>
              <a:gs pos="0">
                <a:schemeClr val="tx2">
                  <a:gamma/>
                  <a:shade val="42353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894263" y="3673475"/>
            <a:ext cx="3862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Key issues and root causes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41313" y="1143000"/>
            <a:ext cx="36449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/>
              <a:t>Implemented in: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Safety Department</a:t>
            </a:r>
          </a:p>
        </p:txBody>
      </p:sp>
      <p:pic>
        <p:nvPicPr>
          <p:cNvPr id="16" name="Picture 13" descr="PA6_logo1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219200"/>
            <a:ext cx="3048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 descr="Aviation dat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86200"/>
            <a:ext cx="4376738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858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Fraud Detection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6675" y="3048000"/>
            <a:ext cx="338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Millions of financial transactions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625975" y="5216525"/>
            <a:ext cx="4291013" cy="83099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Prevention/recovery of losses</a:t>
            </a:r>
            <a:endParaRPr lang="en-US" altLang="en-US" sz="2400" b="1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Enhanced system integrity</a:t>
            </a: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 rot="19800000">
            <a:off x="3463925" y="3201988"/>
            <a:ext cx="1158875" cy="319087"/>
          </a:xfrm>
          <a:prstGeom prst="rightArrow">
            <a:avLst>
              <a:gd name="adj1" fmla="val 43037"/>
              <a:gd name="adj2" fmla="val 70720"/>
            </a:avLst>
          </a:prstGeom>
          <a:gradFill rotWithShape="0">
            <a:gsLst>
              <a:gs pos="0">
                <a:schemeClr val="tx2">
                  <a:gamma/>
                  <a:shade val="42353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894263" y="3886200"/>
            <a:ext cx="38623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Anomalies and potential fraud cases + Investigation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41313" y="1143000"/>
            <a:ext cx="36449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/>
              <a:t>Implemented in: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SIU</a:t>
            </a:r>
          </a:p>
        </p:txBody>
      </p:sp>
      <p:pic>
        <p:nvPicPr>
          <p:cNvPr id="12" name="Picture 14" descr="Fraud Detection resul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58863"/>
            <a:ext cx="3962400" cy="282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 descr="Fraud Detection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32766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067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Subrogation Prediction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16" descr="Subro resul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30053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04800" y="4203700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04800" y="3946525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6675" y="3125788"/>
            <a:ext cx="338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Millions of free text claims notes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625975" y="5216525"/>
            <a:ext cx="4291013" cy="83099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Predicting probable subros</a:t>
            </a:r>
            <a:endParaRPr lang="en-US" altLang="en-US" sz="2400" b="1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Real time and retrospective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19800000">
            <a:off x="3463925" y="3201988"/>
            <a:ext cx="1158875" cy="319087"/>
          </a:xfrm>
          <a:prstGeom prst="rightArrow">
            <a:avLst>
              <a:gd name="adj1" fmla="val 43037"/>
              <a:gd name="adj2" fmla="val 70720"/>
            </a:avLst>
          </a:prstGeom>
          <a:gradFill rotWithShape="0">
            <a:gsLst>
              <a:gs pos="0">
                <a:schemeClr val="tx2">
                  <a:gamma/>
                  <a:shade val="42353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894263" y="4191000"/>
            <a:ext cx="38623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Extracted key patterns + Subrogation potential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41313" y="1143000"/>
            <a:ext cx="36449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/>
              <a:t>Implemented in: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Subrogation Dept</a:t>
            </a:r>
          </a:p>
        </p:txBody>
      </p:sp>
      <p:pic>
        <p:nvPicPr>
          <p:cNvPr id="16" name="Picture 14" descr="Subrogation da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86200"/>
            <a:ext cx="41910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037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Database Marketing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04800" y="3835400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4800" y="3835400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04800" y="3835400"/>
            <a:ext cx="384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41313" y="1003300"/>
            <a:ext cx="3644900" cy="1466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endParaRPr lang="en-US" altLang="en-US" sz="2000"/>
          </a:p>
          <a:p>
            <a:pPr>
              <a:lnSpc>
                <a:spcPct val="45000"/>
              </a:lnSpc>
              <a:spcBef>
                <a:spcPct val="50000"/>
              </a:spcBef>
              <a:spcAft>
                <a:spcPct val="5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/>
              <a:t>Implemented in:</a:t>
            </a:r>
          </a:p>
          <a:p>
            <a:pPr lvl="2">
              <a:lnSpc>
                <a:spcPct val="45000"/>
              </a:lnSpc>
              <a:spcBef>
                <a:spcPct val="50000"/>
              </a:spcBef>
              <a:spcAft>
                <a:spcPct val="5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Marketing Dept</a:t>
            </a:r>
          </a:p>
          <a:p>
            <a:pPr lvl="2">
              <a:lnSpc>
                <a:spcPct val="50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endParaRPr lang="en-US" altLang="en-US" sz="2000" b="1" i="1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346575" y="5292725"/>
            <a:ext cx="4545013" cy="83099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Increased response rate</a:t>
            </a:r>
            <a:endParaRPr lang="en-US" altLang="en-US" sz="2400" b="1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Better allocation of resources</a:t>
            </a:r>
            <a:endParaRPr lang="en-US" altLang="en-US" sz="2400" b="1"/>
          </a:p>
        </p:txBody>
      </p: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3889375" y="990600"/>
            <a:ext cx="5108575" cy="3148013"/>
            <a:chOff x="2450" y="800"/>
            <a:chExt cx="3218" cy="1983"/>
          </a:xfrm>
        </p:grpSpPr>
        <p:pic>
          <p:nvPicPr>
            <p:cNvPr id="13" name="Picture 9" descr="db_customer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7" y="800"/>
              <a:ext cx="2086" cy="1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3373" y="2318"/>
              <a:ext cx="2295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820D09"/>
                </a:buClr>
                <a:buSzPct val="75000"/>
                <a:buFont typeface="Wingdings" panose="05000000000000000000" pitchFamily="2" charset="2"/>
                <a:buNone/>
              </a:pPr>
              <a:r>
                <a:rPr lang="en-US" altLang="en-US" sz="2400"/>
                <a:t>Increased response rate through better targeting</a:t>
              </a:r>
            </a:p>
          </p:txBody>
        </p:sp>
        <p:sp>
          <p:nvSpPr>
            <p:cNvPr id="15" name="AutoShape 11"/>
            <p:cNvSpPr>
              <a:spLocks noChangeArrowheads="1"/>
            </p:cNvSpPr>
            <p:nvPr/>
          </p:nvSpPr>
          <p:spPr bwMode="auto">
            <a:xfrm rot="19800000">
              <a:off x="2450" y="2168"/>
              <a:ext cx="730" cy="201"/>
            </a:xfrm>
            <a:prstGeom prst="rightArrow">
              <a:avLst>
                <a:gd name="adj1" fmla="val 43037"/>
                <a:gd name="adj2" fmla="val 70720"/>
              </a:avLst>
            </a:prstGeom>
            <a:gradFill rotWithShape="0">
              <a:gsLst>
                <a:gs pos="0">
                  <a:schemeClr val="tx2">
                    <a:gamma/>
                    <a:shade val="42353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2353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graphicFrame>
          <p:nvGraphicFramePr>
            <p:cNvPr id="16" name="Object 12"/>
            <p:cNvGraphicFramePr>
              <a:graphicFrameLocks noChangeAspect="1"/>
            </p:cNvGraphicFramePr>
            <p:nvPr/>
          </p:nvGraphicFramePr>
          <p:xfrm>
            <a:off x="3064" y="1234"/>
            <a:ext cx="1284" cy="9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Chart" r:id="rId6" imgW="1926000" imgH="1395000" progId="Excel.Chart.8">
                    <p:embed/>
                  </p:oleObj>
                </mc:Choice>
                <mc:Fallback>
                  <p:oleObj name="Chart" r:id="rId6" imgW="1926000" imgH="1395000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4" y="1234"/>
                          <a:ext cx="1284" cy="9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" name="Picture 13" descr="checkmark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" y="953"/>
              <a:ext cx="11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4" descr="checkmark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" y="1378"/>
              <a:ext cx="11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5" descr="checkmark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2" y="1793"/>
              <a:ext cx="11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360363" y="3052763"/>
            <a:ext cx="29797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400"/>
              <a:t>Millions of random prospects</a:t>
            </a:r>
          </a:p>
        </p:txBody>
      </p:sp>
      <p:pic>
        <p:nvPicPr>
          <p:cNvPr id="21" name="Picture 17" descr="db_customer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3795713"/>
            <a:ext cx="3311525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646467"/>
              </p:ext>
            </p:extLst>
          </p:nvPr>
        </p:nvGraphicFramePr>
        <p:xfrm>
          <a:off x="158750" y="3605213"/>
          <a:ext cx="4386263" cy="253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hart" r:id="rId9" imgW="5800725" imgH="3343335" progId="Excel.Chart.8">
                  <p:embed/>
                </p:oleObj>
              </mc:Choice>
              <mc:Fallback>
                <p:oleObj name="Chart" r:id="rId9" imgW="5800725" imgH="334333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" y="3605213"/>
                        <a:ext cx="4386263" cy="253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731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Cross-Sell Analysis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66675" y="3152775"/>
            <a:ext cx="3382963" cy="2943225"/>
            <a:chOff x="42" y="2131"/>
            <a:chExt cx="2131" cy="1854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2" y="2131"/>
              <a:ext cx="213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820D09"/>
                </a:buClr>
                <a:buSzPct val="75000"/>
                <a:buFont typeface="Wingdings" panose="05000000000000000000" pitchFamily="2" charset="2"/>
                <a:buNone/>
              </a:pPr>
              <a:r>
                <a:rPr lang="en-US" altLang="en-US" sz="2400"/>
                <a:t>Millions of</a:t>
              </a:r>
              <a:br>
                <a:rPr lang="en-US" altLang="en-US" sz="2400"/>
              </a:br>
              <a:r>
                <a:rPr lang="en-US" altLang="en-US" sz="2400"/>
                <a:t>historical transactions</a:t>
              </a:r>
            </a:p>
          </p:txBody>
        </p:sp>
        <p:pic>
          <p:nvPicPr>
            <p:cNvPr id="9" name="Picture 7" descr="xsa_tabl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" y="2605"/>
              <a:ext cx="1889" cy="1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625975" y="5216525"/>
            <a:ext cx="4291013" cy="83099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Significant increase in sales</a:t>
            </a:r>
            <a:endParaRPr lang="en-US" altLang="en-US" sz="2400" b="1"/>
          </a:p>
          <a:p>
            <a:pPr>
              <a:lnSpc>
                <a:spcPct val="75000"/>
              </a:lnSpc>
              <a:spcBef>
                <a:spcPct val="50000"/>
              </a:spcBef>
              <a:buClr>
                <a:srgbClr val="820D0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en-US" sz="2400"/>
              <a:t> Better customer experience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463925" y="1335088"/>
            <a:ext cx="5426075" cy="2185987"/>
            <a:chOff x="2182" y="1003"/>
            <a:chExt cx="3418" cy="1377"/>
          </a:xfrm>
        </p:grpSpPr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 rot="19800000">
              <a:off x="2182" y="2179"/>
              <a:ext cx="730" cy="201"/>
            </a:xfrm>
            <a:prstGeom prst="rightArrow">
              <a:avLst>
                <a:gd name="adj1" fmla="val 43037"/>
                <a:gd name="adj2" fmla="val 70720"/>
              </a:avLst>
            </a:prstGeom>
            <a:gradFill rotWithShape="0">
              <a:gsLst>
                <a:gs pos="0">
                  <a:schemeClr val="tx2">
                    <a:gamma/>
                    <a:shade val="42353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2353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3083" y="1849"/>
              <a:ext cx="243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rgbClr val="820D09"/>
                </a:buClr>
                <a:buSzPct val="75000"/>
                <a:buFont typeface="Wingdings" panose="05000000000000000000" pitchFamily="2" charset="2"/>
                <a:buNone/>
              </a:pPr>
              <a:r>
                <a:rPr lang="en-US" altLang="en-US" sz="2400"/>
                <a:t>Real-time recommendations</a:t>
              </a:r>
            </a:p>
          </p:txBody>
        </p:sp>
        <p:pic>
          <p:nvPicPr>
            <p:cNvPr id="14" name="Picture 13" descr="XSA_IHS_fina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" y="1003"/>
              <a:ext cx="2644" cy="801"/>
            </a:xfrm>
            <a:prstGeom prst="rect">
              <a:avLst/>
            </a:prstGeom>
            <a:noFill/>
            <a:ln w="25400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41313" y="1143000"/>
            <a:ext cx="36449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/>
              <a:t>Implemented in: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Call Center</a:t>
            </a:r>
          </a:p>
          <a:p>
            <a:pPr lvl="2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Clr>
                <a:srgbClr val="820D09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2000" b="1" i="1"/>
              <a:t> Internet Store</a:t>
            </a:r>
          </a:p>
        </p:txBody>
      </p:sp>
    </p:spTree>
    <p:extLst>
      <p:ext uri="{BB962C8B-B14F-4D97-AF65-F5344CB8AC3E}">
        <p14:creationId xmlns:p14="http://schemas.microsoft.com/office/powerpoint/2010/main" val="388960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Benefits for the Enterprise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19594" y="1514030"/>
            <a:ext cx="7729538" cy="510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smtClean="0"/>
              <a:t>Dramatic cost reduction</a:t>
            </a:r>
          </a:p>
          <a:p>
            <a:r>
              <a:rPr lang="en-US" altLang="en-US" sz="1800" smtClean="0"/>
              <a:t>Increase in quality and speed of the analysis</a:t>
            </a:r>
          </a:p>
          <a:p>
            <a:r>
              <a:rPr lang="en-US" altLang="en-US" sz="1800" smtClean="0"/>
              <a:t>Objective and uniform data-driven analysis </a:t>
            </a:r>
          </a:p>
          <a:p>
            <a:r>
              <a:rPr lang="en-US" altLang="en-US" sz="1800" smtClean="0"/>
              <a:t>Discovery of even unexpected issues suggested by data</a:t>
            </a:r>
          </a:p>
          <a:p>
            <a:r>
              <a:rPr lang="en-US" altLang="en-US" sz="1800" smtClean="0"/>
              <a:t>Automated monitoring of known problems </a:t>
            </a:r>
          </a:p>
          <a:p>
            <a:r>
              <a:rPr lang="en-US" altLang="en-US" sz="1800" smtClean="0"/>
              <a:t>Timely discovery of newly developing issues</a:t>
            </a:r>
          </a:p>
          <a:p>
            <a:r>
              <a:rPr lang="en-US" altLang="en-US" sz="1800" smtClean="0"/>
              <a:t>Utilization of 100% of available data: structured and text</a:t>
            </a:r>
          </a:p>
          <a:p>
            <a:r>
              <a:rPr lang="en-US" altLang="en-US" sz="1800" smtClean="0"/>
              <a:t>Up-to-date reports for executives</a:t>
            </a:r>
          </a:p>
          <a:p>
            <a:r>
              <a:rPr lang="en-US" altLang="en-US" sz="1800" smtClean="0"/>
              <a:t>Easy to use and maintain solution</a:t>
            </a: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122280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653" y="160025"/>
            <a:ext cx="8460336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Example: Warranty </a:t>
            </a:r>
            <a:r>
              <a:rPr lang="en-US" dirty="0" smtClean="0"/>
              <a:t>Fraud </a:t>
            </a:r>
            <a:r>
              <a:rPr lang="en-US" dirty="0" smtClean="0"/>
              <a:t>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01000" cy="4373563"/>
          </a:xfrm>
        </p:spPr>
        <p:txBody>
          <a:bodyPr/>
          <a:lstStyle/>
          <a:p>
            <a:r>
              <a:rPr lang="en-US" dirty="0" smtClean="0"/>
              <a:t>Dealer level</a:t>
            </a:r>
          </a:p>
          <a:p>
            <a:pPr lvl="1"/>
            <a:r>
              <a:rPr lang="en-US" dirty="0" smtClean="0"/>
              <a:t>Identify and rank Dealers that have a large number of anomalies in submitted claims</a:t>
            </a:r>
          </a:p>
          <a:p>
            <a:r>
              <a:rPr lang="en-US" dirty="0" smtClean="0"/>
              <a:t>Claim level</a:t>
            </a:r>
          </a:p>
          <a:p>
            <a:pPr lvl="1"/>
            <a:r>
              <a:rPr lang="en-US" dirty="0" smtClean="0"/>
              <a:t>Determine and store for application efficient business rules automating payment decision on individual new claims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68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Finding Anomaly Thresholds and Suspect Dealers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165578" y="22097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Determine Nature of Distributions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4155857" y="280034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5613400" y="1752600"/>
            <a:ext cx="152400" cy="1879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110" y="2133600"/>
            <a:ext cx="1447800" cy="8818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00" y="4026088"/>
            <a:ext cx="1247710" cy="8507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00" y="5267419"/>
            <a:ext cx="1161905" cy="75238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 rot="5400000">
            <a:off x="6235088" y="3632761"/>
            <a:ext cx="4481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Machine Learning &amp; Statistics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>
            <a:off x="7793910" y="1731498"/>
            <a:ext cx="152400" cy="43859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81000" y="3174999"/>
            <a:ext cx="2286000" cy="685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Rules for Claim Scoring</a:t>
            </a:r>
            <a:endParaRPr lang="en-US" dirty="0"/>
          </a:p>
        </p:txBody>
      </p:sp>
      <p:pic>
        <p:nvPicPr>
          <p:cNvPr id="22" name="Picture 7" descr="FRO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926518"/>
            <a:ext cx="64611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938213" y="1545518"/>
            <a:ext cx="11191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00"/>
              <a:t>New claim</a:t>
            </a:r>
          </a:p>
        </p:txBody>
      </p:sp>
      <p:sp>
        <p:nvSpPr>
          <p:cNvPr id="3" name="Down Arrow 2"/>
          <p:cNvSpPr/>
          <p:nvPr/>
        </p:nvSpPr>
        <p:spPr>
          <a:xfrm>
            <a:off x="1466056" y="2882899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1473993" y="3975099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87875" y="4270478"/>
            <a:ext cx="1447800" cy="622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Payment Decision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2743200" y="1316919"/>
            <a:ext cx="0" cy="530081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65800" y="6248400"/>
            <a:ext cx="1292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Dealer level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65700" y="6248400"/>
            <a:ext cx="1199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Claim level</a:t>
            </a:r>
            <a:endParaRPr lang="en-US" dirty="0"/>
          </a:p>
        </p:txBody>
      </p:sp>
      <p:sp>
        <p:nvSpPr>
          <p:cNvPr id="26" name="Down Arrow 25"/>
          <p:cNvSpPr/>
          <p:nvPr/>
        </p:nvSpPr>
        <p:spPr>
          <a:xfrm>
            <a:off x="4155857" y="379094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4155857" y="472439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5400000">
            <a:off x="2891350" y="3348549"/>
            <a:ext cx="141849" cy="3238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165578" y="51053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Group Anomalies by Dealer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165578" y="31749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 Thresholds &amp; Anomalies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165578" y="4140199"/>
            <a:ext cx="2260600" cy="590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 Systematic Anomalies</a:t>
            </a:r>
          </a:p>
        </p:txBody>
      </p:sp>
      <p:sp>
        <p:nvSpPr>
          <p:cNvPr id="35" name="Down Arrow 34"/>
          <p:cNvSpPr/>
          <p:nvPr/>
        </p:nvSpPr>
        <p:spPr>
          <a:xfrm>
            <a:off x="4217584" y="1936134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3350481" y="6019800"/>
            <a:ext cx="1754919" cy="622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List of Anomaly Ranked Dealers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4217583" y="5764258"/>
            <a:ext cx="45719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Multidocument 3"/>
          <p:cNvSpPr/>
          <p:nvPr/>
        </p:nvSpPr>
        <p:spPr>
          <a:xfrm>
            <a:off x="3810000" y="1143000"/>
            <a:ext cx="1066800" cy="901084"/>
          </a:xfrm>
          <a:prstGeom prst="flowChartMultidocumen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Claims Data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48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Analytics for Individual Claim Processing</a:t>
            </a:r>
            <a:endParaRPr lang="en-US" sz="3600" dirty="0"/>
          </a:p>
        </p:txBody>
      </p:sp>
      <p:sp>
        <p:nvSpPr>
          <p:cNvPr id="4" name="Curved Up Arrow 3"/>
          <p:cNvSpPr/>
          <p:nvPr/>
        </p:nvSpPr>
        <p:spPr>
          <a:xfrm rot="5400000" flipH="1">
            <a:off x="2445466" y="3193334"/>
            <a:ext cx="1413387" cy="817919"/>
          </a:xfrm>
          <a:prstGeom prst="curvedUpArrow">
            <a:avLst>
              <a:gd name="adj1" fmla="val 13750"/>
              <a:gd name="adj2" fmla="val 50000"/>
              <a:gd name="adj3" fmla="val 2500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4038600"/>
            <a:ext cx="2438400" cy="685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&amp; Text Analysis, Modeling and Scoring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5486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2"/>
            <a:endCxn id="6" idx="0"/>
          </p:cNvCxnSpPr>
          <p:nvPr/>
        </p:nvCxnSpPr>
        <p:spPr>
          <a:xfrm rot="5400000">
            <a:off x="4495800" y="5105400"/>
            <a:ext cx="76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7" idx="2"/>
            <a:endCxn id="5" idx="0"/>
          </p:cNvCxnSpPr>
          <p:nvPr/>
        </p:nvCxnSpPr>
        <p:spPr>
          <a:xfrm rot="5400000">
            <a:off x="4610100" y="3771900"/>
            <a:ext cx="533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096000" y="5486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Reject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2"/>
            <a:endCxn id="9" idx="0"/>
          </p:cNvCxnSpPr>
          <p:nvPr/>
        </p:nvCxnSpPr>
        <p:spPr>
          <a:xfrm rot="16200000" flipH="1">
            <a:off x="5486400" y="4114800"/>
            <a:ext cx="762000" cy="1981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114800" y="1752600"/>
            <a:ext cx="1524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Submitted Claims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5660" y="4114800"/>
            <a:ext cx="124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Discoveries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2205801" y="4263201"/>
            <a:ext cx="240268" cy="682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rved Up Arrow 13"/>
          <p:cNvSpPr/>
          <p:nvPr/>
        </p:nvSpPr>
        <p:spPr>
          <a:xfrm rot="5400000" flipH="1">
            <a:off x="2445466" y="4599347"/>
            <a:ext cx="1413387" cy="817919"/>
          </a:xfrm>
          <a:prstGeom prst="curvedUpArrow">
            <a:avLst>
              <a:gd name="adj1" fmla="val 13750"/>
              <a:gd name="adj2" fmla="val 50000"/>
              <a:gd name="adj3" fmla="val 2500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33600" y="5486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</a:t>
            </a:r>
          </a:p>
          <a:p>
            <a:pPr algn="ctr"/>
            <a:r>
              <a:rPr lang="en-US" dirty="0" smtClean="0"/>
              <a:t>Assisted Audit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5" idx="2"/>
            <a:endCxn id="15" idx="0"/>
          </p:cNvCxnSpPr>
          <p:nvPr/>
        </p:nvCxnSpPr>
        <p:spPr>
          <a:xfrm rot="5400000">
            <a:off x="3505200" y="4114800"/>
            <a:ext cx="762000" cy="1981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114800" y="2819400"/>
            <a:ext cx="1524000" cy="685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Rules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1" idx="2"/>
            <a:endCxn id="17" idx="0"/>
          </p:cNvCxnSpPr>
          <p:nvPr/>
        </p:nvCxnSpPr>
        <p:spPr>
          <a:xfrm rot="5400000">
            <a:off x="4648200" y="25908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981200" y="3886200"/>
            <a:ext cx="685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57"/>
          <p:cNvCxnSpPr>
            <a:stCxn id="17" idx="3"/>
          </p:cNvCxnSpPr>
          <p:nvPr/>
        </p:nvCxnSpPr>
        <p:spPr>
          <a:xfrm>
            <a:off x="5638800" y="3162300"/>
            <a:ext cx="1218406" cy="2324894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Anomalies in Data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53758"/>
            <a:ext cx="8425930" cy="519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9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7" y="1947296"/>
            <a:ext cx="8746629" cy="407250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Anomaly Thresholds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410200" y="2731531"/>
            <a:ext cx="1781898" cy="730989"/>
            <a:chOff x="5791200" y="4355068"/>
            <a:chExt cx="1781898" cy="730989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5791200" y="4705057"/>
              <a:ext cx="152400" cy="381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791200" y="4355068"/>
              <a:ext cx="17818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Upper Threshold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6200" y="2810662"/>
            <a:ext cx="1774845" cy="730989"/>
            <a:chOff x="3330555" y="4355068"/>
            <a:chExt cx="1774845" cy="730989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4876800" y="4705057"/>
              <a:ext cx="152400" cy="381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330555" y="4355068"/>
              <a:ext cx="1774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Lower Threshold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65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Analysis (</a:t>
            </a:r>
            <a:r>
              <a:rPr lang="en-US" dirty="0" err="1" smtClean="0"/>
              <a:t>DiAn</a:t>
            </a:r>
            <a:r>
              <a:rPr lang="en-US" dirty="0" smtClean="0"/>
              <a:t>) script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33" y="2172086"/>
            <a:ext cx="8533334" cy="3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9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Tail Thresholds – for each Causal Part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57035"/>
            <a:ext cx="8991600" cy="41865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0" y="4114800"/>
            <a:ext cx="7239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467600" y="4572000"/>
            <a:ext cx="1524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28649" y="4888468"/>
            <a:ext cx="16009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Tail Thresholds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Anomalies in ESP claims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24" y="1752600"/>
            <a:ext cx="7625600" cy="4038600"/>
          </a:xfrm>
        </p:spPr>
      </p:pic>
    </p:spTree>
    <p:extLst>
      <p:ext uri="{BB962C8B-B14F-4D97-AF65-F5344CB8AC3E}">
        <p14:creationId xmlns:p14="http://schemas.microsoft.com/office/powerpoint/2010/main" val="11674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Dealer Total Loss by Anomaly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0" y="1343676"/>
            <a:ext cx="7895239" cy="5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9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Dealers by Total Loss due to Anomalies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7" y="1676853"/>
            <a:ext cx="8849853" cy="457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7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8" y="94313"/>
            <a:ext cx="8455529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Share of Anomalies to Full Operation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42" y="1419876"/>
            <a:ext cx="7885715" cy="5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Loss by Share of Anomalies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8850142" cy="441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8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Dealers by Anomaly Type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88094"/>
            <a:ext cx="8991600" cy="448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9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8887626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Total Loss by # of Different Anomalies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52600"/>
            <a:ext cx="8934318" cy="444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6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0385"/>
            <a:ext cx="7886700" cy="1325563"/>
          </a:xfrm>
        </p:spPr>
        <p:txBody>
          <a:bodyPr>
            <a:noAutofit/>
          </a:bodyPr>
          <a:lstStyle/>
          <a:p>
            <a:r>
              <a:rPr lang="en-US" sz="3200" dirty="0" smtClean="0"/>
              <a:t>Strongest Correlations: Dealers to Anomalies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2" y="1296085"/>
            <a:ext cx="7838096" cy="548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5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79256"/>
            <a:ext cx="7886700" cy="1325563"/>
          </a:xfrm>
        </p:spPr>
        <p:txBody>
          <a:bodyPr/>
          <a:lstStyle/>
          <a:p>
            <a:r>
              <a:rPr lang="en-US" dirty="0" smtClean="0"/>
              <a:t>Drilling down to Dealer 00601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8610600" cy="54764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5151" y="2667000"/>
            <a:ext cx="2056650" cy="34935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495800" y="5855732"/>
            <a:ext cx="1524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05200" y="6172200"/>
            <a:ext cx="216783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Favorite Causal Parts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Extra Metrics through Text Mining</a:t>
            </a:r>
            <a:endParaRPr lang="en-US" dirty="0"/>
          </a:p>
        </p:txBody>
      </p:sp>
      <p:pic>
        <p:nvPicPr>
          <p:cNvPr id="4" name="Picture 7" descr="categorization_fin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124200"/>
            <a:ext cx="1397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Entity extrac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752600"/>
            <a:ext cx="12509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ummarization_fin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4843463"/>
            <a:ext cx="121920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57600" y="1752600"/>
            <a:ext cx="5486400" cy="4297363"/>
          </a:xfrm>
        </p:spPr>
        <p:txBody>
          <a:bodyPr>
            <a:normAutofit/>
          </a:bodyPr>
          <a:lstStyle/>
          <a:p>
            <a:r>
              <a:rPr lang="en-US" dirty="0" smtClean="0"/>
              <a:t>Feature Extraction</a:t>
            </a:r>
          </a:p>
          <a:p>
            <a:r>
              <a:rPr lang="en-US" dirty="0" smtClean="0"/>
              <a:t>Entity &amp; Event Extraction</a:t>
            </a:r>
          </a:p>
          <a:p>
            <a:r>
              <a:rPr lang="en-US" dirty="0" smtClean="0"/>
              <a:t>Search for Patterns</a:t>
            </a:r>
          </a:p>
          <a:p>
            <a:r>
              <a:rPr lang="en-US" dirty="0" smtClean="0"/>
              <a:t>Clustering</a:t>
            </a:r>
          </a:p>
          <a:p>
            <a:r>
              <a:rPr lang="en-US" dirty="0" smtClean="0"/>
              <a:t>Categorization</a:t>
            </a:r>
          </a:p>
          <a:p>
            <a:r>
              <a:rPr lang="en-US" dirty="0" smtClean="0"/>
              <a:t>Summary Creation</a:t>
            </a:r>
          </a:p>
          <a:p>
            <a:r>
              <a:rPr lang="en-US" dirty="0" smtClean="0"/>
              <a:t>Sentiment Analysis</a:t>
            </a:r>
          </a:p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85800" y="1438282"/>
            <a:ext cx="914400" cy="4711867"/>
            <a:chOff x="685800" y="1438282"/>
            <a:chExt cx="914400" cy="4711867"/>
          </a:xfrm>
        </p:grpSpPr>
        <p:sp>
          <p:nvSpPr>
            <p:cNvPr id="9" name="Left Brace 8"/>
            <p:cNvSpPr/>
            <p:nvPr/>
          </p:nvSpPr>
          <p:spPr>
            <a:xfrm>
              <a:off x="1371600" y="1752600"/>
              <a:ext cx="228600" cy="419100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-1439301" y="3563383"/>
              <a:ext cx="4711867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New Inputs for Predictive Modeling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9261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228600"/>
            <a:ext cx="8229600" cy="1143000"/>
          </a:xfrm>
        </p:spPr>
        <p:txBody>
          <a:bodyPr/>
          <a:lstStyle/>
          <a:p>
            <a:r>
              <a:rPr lang="en-US" dirty="0" smtClean="0"/>
              <a:t>Key Steps of Text Mining</a:t>
            </a:r>
            <a:endParaRPr lang="en-US" dirty="0"/>
          </a:p>
        </p:txBody>
      </p:sp>
      <p:sp>
        <p:nvSpPr>
          <p:cNvPr id="5" name="Flowchart: Multidocument 4"/>
          <p:cNvSpPr/>
          <p:nvPr/>
        </p:nvSpPr>
        <p:spPr>
          <a:xfrm>
            <a:off x="304800" y="1371600"/>
            <a:ext cx="1676400" cy="2110180"/>
          </a:xfrm>
          <a:prstGeom prst="flowChartMulti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Textual Data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910878" y="5139130"/>
            <a:ext cx="2852122" cy="1466850"/>
            <a:chOff x="5910878" y="5238750"/>
            <a:chExt cx="2852122" cy="1466850"/>
          </a:xfrm>
        </p:grpSpPr>
        <p:sp>
          <p:nvSpPr>
            <p:cNvPr id="10" name="Cube 9"/>
            <p:cNvSpPr/>
            <p:nvPr/>
          </p:nvSpPr>
          <p:spPr>
            <a:xfrm>
              <a:off x="7010400" y="5238750"/>
              <a:ext cx="1752600" cy="146685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72900" y="5904620"/>
              <a:ext cx="10567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OLAP cubes</a:t>
              </a:r>
              <a:endParaRPr lang="en-US" sz="1400" b="1" dirty="0"/>
            </a:p>
          </p:txBody>
        </p:sp>
        <p:sp>
          <p:nvSpPr>
            <p:cNvPr id="21" name="Right Arrow 20"/>
            <p:cNvSpPr/>
            <p:nvPr/>
          </p:nvSpPr>
          <p:spPr>
            <a:xfrm rot="1493459">
              <a:off x="5910878" y="5742574"/>
              <a:ext cx="1156984" cy="237364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057400" y="2097683"/>
            <a:ext cx="3514578" cy="583410"/>
            <a:chOff x="2057400" y="2197303"/>
            <a:chExt cx="3514578" cy="583410"/>
          </a:xfrm>
        </p:grpSpPr>
        <p:sp>
          <p:nvSpPr>
            <p:cNvPr id="6" name="Flowchart: Process 5"/>
            <p:cNvSpPr/>
            <p:nvPr/>
          </p:nvSpPr>
          <p:spPr>
            <a:xfrm>
              <a:off x="2590800" y="2247313"/>
              <a:ext cx="2981178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Data Cleansing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2057400" y="2424980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lowchart: Connector 24"/>
            <p:cNvSpPr/>
            <p:nvPr/>
          </p:nvSpPr>
          <p:spPr>
            <a:xfrm>
              <a:off x="2453640" y="2197303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453640" y="2719780"/>
            <a:ext cx="3118338" cy="983565"/>
            <a:chOff x="2453640" y="2819400"/>
            <a:chExt cx="3118338" cy="983565"/>
          </a:xfrm>
        </p:grpSpPr>
        <p:sp>
          <p:nvSpPr>
            <p:cNvPr id="7" name="Flowchart: Process 6"/>
            <p:cNvSpPr/>
            <p:nvPr/>
          </p:nvSpPr>
          <p:spPr>
            <a:xfrm>
              <a:off x="2590800" y="3269565"/>
              <a:ext cx="2981178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Data-driven Analysis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 rot="5400000">
              <a:off x="3841389" y="2926990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2453640" y="3200400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459503" y="3703345"/>
            <a:ext cx="3103097" cy="1022252"/>
            <a:chOff x="2459503" y="3802965"/>
            <a:chExt cx="3103097" cy="1022252"/>
          </a:xfrm>
        </p:grpSpPr>
        <p:sp>
          <p:nvSpPr>
            <p:cNvPr id="8" name="Flowchart: Process 7"/>
            <p:cNvSpPr/>
            <p:nvPr/>
          </p:nvSpPr>
          <p:spPr>
            <a:xfrm>
              <a:off x="2590800" y="4291817"/>
              <a:ext cx="2971800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Analyst-driven Analysis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ight Arrow 15"/>
            <p:cNvSpPr/>
            <p:nvPr/>
          </p:nvSpPr>
          <p:spPr>
            <a:xfrm rot="5400000">
              <a:off x="3841389" y="3910555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2459503" y="4183965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471226" y="4725597"/>
            <a:ext cx="3100752" cy="1022253"/>
            <a:chOff x="2471226" y="4825217"/>
            <a:chExt cx="3100752" cy="1022253"/>
          </a:xfrm>
        </p:grpSpPr>
        <p:sp>
          <p:nvSpPr>
            <p:cNvPr id="11" name="Flowchart: Process 10"/>
            <p:cNvSpPr/>
            <p:nvPr/>
          </p:nvSpPr>
          <p:spPr>
            <a:xfrm>
              <a:off x="2590800" y="5314070"/>
              <a:ext cx="2981178" cy="533400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Enriching Structured Data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 rot="5400000">
              <a:off x="3841389" y="4932807"/>
              <a:ext cx="381000" cy="1658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lowchart: Connector 27"/>
            <p:cNvSpPr/>
            <p:nvPr/>
          </p:nvSpPr>
          <p:spPr>
            <a:xfrm>
              <a:off x="2471226" y="5213337"/>
              <a:ext cx="304799" cy="262770"/>
            </a:xfrm>
            <a:prstGeom prst="flowChartConnector">
              <a:avLst/>
            </a:prstGeom>
            <a:solidFill>
              <a:srgbClr val="F8FB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316460" y="3395406"/>
            <a:ext cx="2480966" cy="2311624"/>
            <a:chOff x="6316460" y="3495026"/>
            <a:chExt cx="2480966" cy="2311624"/>
          </a:xfrm>
        </p:grpSpPr>
        <p:sp>
          <p:nvSpPr>
            <p:cNvPr id="23" name="Right Arrow 22"/>
            <p:cNvSpPr/>
            <p:nvPr/>
          </p:nvSpPr>
          <p:spPr>
            <a:xfrm rot="18324287">
              <a:off x="5608974" y="4900511"/>
              <a:ext cx="1613625" cy="198654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2682" y="3495026"/>
              <a:ext cx="1834744" cy="146901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5715000" y="1464922"/>
            <a:ext cx="3276600" cy="4252893"/>
            <a:chOff x="5715000" y="1464922"/>
            <a:chExt cx="3276600" cy="4252893"/>
          </a:xfrm>
        </p:grpSpPr>
        <p:sp>
          <p:nvSpPr>
            <p:cNvPr id="18" name="TextBox 17"/>
            <p:cNvSpPr txBox="1"/>
            <p:nvPr/>
          </p:nvSpPr>
          <p:spPr>
            <a:xfrm>
              <a:off x="7086600" y="1464922"/>
              <a:ext cx="15107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Graphical Reports</a:t>
              </a:r>
              <a:endParaRPr lang="en-US" sz="1400" b="1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8509" y="1715237"/>
              <a:ext cx="2223091" cy="1385543"/>
            </a:xfrm>
            <a:prstGeom prst="rect">
              <a:avLst/>
            </a:prstGeom>
          </p:spPr>
        </p:pic>
        <p:sp>
          <p:nvSpPr>
            <p:cNvPr id="22" name="Right Arrow 21"/>
            <p:cNvSpPr/>
            <p:nvPr/>
          </p:nvSpPr>
          <p:spPr>
            <a:xfrm rot="17140469">
              <a:off x="4859439" y="4037302"/>
              <a:ext cx="3006510" cy="185225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lowchart: Delay 23"/>
            <p:cNvSpPr/>
            <p:nvPr/>
          </p:nvSpPr>
          <p:spPr>
            <a:xfrm>
              <a:off x="5715000" y="5244485"/>
              <a:ext cx="304800" cy="473330"/>
            </a:xfrm>
            <a:prstGeom prst="flowChartDelay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327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Correct Typical Mechanic’s Abbreviations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7" y="2224238"/>
            <a:ext cx="8940892" cy="25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1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Auto-Correct Misspells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8991600" cy="4553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38879" y="6305490"/>
            <a:ext cx="3233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&gt; 43,000 misspells corrected!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857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Car Repair Notes</a:t>
            </a:r>
            <a:endParaRPr lang="en-US" dirty="0"/>
          </a:p>
        </p:txBody>
      </p:sp>
      <p:pic>
        <p:nvPicPr>
          <p:cNvPr id="1027" name="Picture 3" descr="C:\Users\sananyan.MI\Documents\Customers\Autocar\Report\Pix\Term replacement fl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530" y="2165350"/>
            <a:ext cx="7912458" cy="263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58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 Near Duplicate Descriptions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96076"/>
            <a:ext cx="8991600" cy="42999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67400" y="4114800"/>
            <a:ext cx="2362200" cy="1893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638800" y="5943600"/>
            <a:ext cx="1524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04048" y="6248400"/>
            <a:ext cx="33349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Near Duplicate Mechanic’s Notes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3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378" y="365126"/>
            <a:ext cx="8164972" cy="1325563"/>
          </a:xfrm>
        </p:spPr>
        <p:txBody>
          <a:bodyPr/>
          <a:lstStyle/>
          <a:p>
            <a:r>
              <a:rPr lang="en-US" dirty="0" smtClean="0"/>
              <a:t>Dealer 00601 only replaces Wipers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8839200" cy="42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5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4359</TotalTime>
  <Words>640</Words>
  <Application>Microsoft Office PowerPoint</Application>
  <PresentationFormat>On-screen Show (4:3)</PresentationFormat>
  <Paragraphs>200</Paragraphs>
  <Slides>36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Arial</vt:lpstr>
      <vt:lpstr>Calibri</vt:lpstr>
      <vt:lpstr>Calibri Light</vt:lpstr>
      <vt:lpstr>NewsGoth BdXCn BT</vt:lpstr>
      <vt:lpstr>NewsGoth Cn BT</vt:lpstr>
      <vt:lpstr>NewsGoth XCn BT</vt:lpstr>
      <vt:lpstr>Times New Roman</vt:lpstr>
      <vt:lpstr>Verdana</vt:lpstr>
      <vt:lpstr>Wingdings</vt:lpstr>
      <vt:lpstr>Office Theme</vt:lpstr>
      <vt:lpstr>Microsoft Excel Chart</vt:lpstr>
      <vt:lpstr>Microsoft Office Excel Chart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Example: Warranty Fraud Detection</vt:lpstr>
      <vt:lpstr>Finding Anomaly Thresholds and Suspect Dealers</vt:lpstr>
      <vt:lpstr>Analytics for Individual Claim Processing</vt:lpstr>
      <vt:lpstr>Detecting Anomalies in Data</vt:lpstr>
      <vt:lpstr>Finding Anomaly Thresholds</vt:lpstr>
      <vt:lpstr>Distribution Analysis (DiAn) script</vt:lpstr>
      <vt:lpstr>Tail Thresholds – for each Causal Part</vt:lpstr>
      <vt:lpstr>Overall Anomalies in ESP claims</vt:lpstr>
      <vt:lpstr>Dealer Total Loss by Anomaly</vt:lpstr>
      <vt:lpstr>Dealers by Total Loss due to Anomalies</vt:lpstr>
      <vt:lpstr>Share of Anomalies to Full Operation</vt:lpstr>
      <vt:lpstr>Total Loss by Share of Anomalies</vt:lpstr>
      <vt:lpstr>Dealers by Anomaly Type</vt:lpstr>
      <vt:lpstr>Total Loss by # of Different Anomalies</vt:lpstr>
      <vt:lpstr>Strongest Correlations: Dealers to Anomalies</vt:lpstr>
      <vt:lpstr>Drilling down to Dealer 00601</vt:lpstr>
      <vt:lpstr>Add Extra Metrics through Text Mining</vt:lpstr>
      <vt:lpstr>Key Steps of Text Mining</vt:lpstr>
      <vt:lpstr>Correct Typical Mechanic’s Abbreviations</vt:lpstr>
      <vt:lpstr>Auto-Correct Misspells</vt:lpstr>
      <vt:lpstr>Example: Car Repair Notes</vt:lpstr>
      <vt:lpstr>Detect Near Duplicate Descriptions</vt:lpstr>
      <vt:lpstr>Dealer 00601 only replaces Wipers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Sergei Ananyan</cp:lastModifiedBy>
  <cp:revision>32</cp:revision>
  <dcterms:created xsi:type="dcterms:W3CDTF">2013-10-03T20:50:08Z</dcterms:created>
  <dcterms:modified xsi:type="dcterms:W3CDTF">2014-05-14T18:56:19Z</dcterms:modified>
</cp:coreProperties>
</file>