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7" r:id="rId2"/>
    <p:sldId id="270" r:id="rId3"/>
    <p:sldId id="274" r:id="rId4"/>
    <p:sldId id="314" r:id="rId5"/>
    <p:sldId id="315" r:id="rId6"/>
    <p:sldId id="331" r:id="rId7"/>
    <p:sldId id="332" r:id="rId8"/>
    <p:sldId id="325" r:id="rId9"/>
    <p:sldId id="328" r:id="rId10"/>
    <p:sldId id="333" r:id="rId11"/>
    <p:sldId id="335" r:id="rId12"/>
    <p:sldId id="320" r:id="rId13"/>
    <p:sldId id="319" r:id="rId14"/>
    <p:sldId id="284" r:id="rId15"/>
    <p:sldId id="317" r:id="rId16"/>
    <p:sldId id="318" r:id="rId17"/>
    <p:sldId id="316" r:id="rId18"/>
    <p:sldId id="285" r:id="rId19"/>
    <p:sldId id="287" r:id="rId20"/>
    <p:sldId id="286" r:id="rId21"/>
    <p:sldId id="289" r:id="rId22"/>
    <p:sldId id="323" r:id="rId23"/>
    <p:sldId id="324" r:id="rId24"/>
    <p:sldId id="326" r:id="rId25"/>
    <p:sldId id="339" r:id="rId26"/>
    <p:sldId id="327" r:id="rId27"/>
    <p:sldId id="340" r:id="rId28"/>
    <p:sldId id="346" r:id="rId29"/>
    <p:sldId id="275" r:id="rId30"/>
    <p:sldId id="305" r:id="rId31"/>
    <p:sldId id="311" r:id="rId32"/>
    <p:sldId id="306" r:id="rId33"/>
    <p:sldId id="343" r:id="rId34"/>
    <p:sldId id="344" r:id="rId35"/>
    <p:sldId id="345" r:id="rId36"/>
    <p:sldId id="350" r:id="rId37"/>
    <p:sldId id="341" r:id="rId38"/>
    <p:sldId id="347" r:id="rId39"/>
    <p:sldId id="342" r:id="rId40"/>
    <p:sldId id="349" r:id="rId41"/>
    <p:sldId id="351" r:id="rId42"/>
    <p:sldId id="352" r:id="rId43"/>
    <p:sldId id="360" r:id="rId44"/>
    <p:sldId id="348" r:id="rId45"/>
    <p:sldId id="358" r:id="rId46"/>
    <p:sldId id="359" r:id="rId47"/>
    <p:sldId id="294" r:id="rId48"/>
    <p:sldId id="355" r:id="rId49"/>
    <p:sldId id="356" r:id="rId50"/>
    <p:sldId id="296" r:id="rId51"/>
    <p:sldId id="357" r:id="rId52"/>
    <p:sldId id="321" r:id="rId53"/>
    <p:sldId id="322" r:id="rId54"/>
    <p:sldId id="353" r:id="rId55"/>
    <p:sldId id="25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00"/>
    <a:srgbClr val="A9FD06"/>
    <a:srgbClr val="B3F924"/>
    <a:srgbClr val="A1EF06"/>
    <a:srgbClr val="009999"/>
    <a:srgbClr val="99CC00"/>
    <a:srgbClr val="00CC99"/>
    <a:srgbClr val="00CCFF"/>
    <a:srgbClr val="4BE3E7"/>
    <a:srgbClr val="E36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7" autoAdjust="0"/>
    <p:restoredTop sz="94660" autoAdjust="0"/>
  </p:normalViewPr>
  <p:slideViewPr>
    <p:cSldViewPr snapToGrid="0">
      <p:cViewPr varScale="1">
        <p:scale>
          <a:sx n="90" d="100"/>
          <a:sy n="90" d="100"/>
        </p:scale>
        <p:origin x="-1267" y="-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-3029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 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B420-7A9B-45DC-A931-AD25E05902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94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is PDL used?</a:t>
            </a:r>
          </a:p>
          <a:p>
            <a:r>
              <a:rPr lang="en-US" dirty="0" smtClean="0"/>
              <a:t>- Search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55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olyanalyst.com/mantis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PolyAnalyst PDL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Agenda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 overview of PDL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bits and pieces</a:t>
            </a:r>
          </a:p>
        </p:txBody>
      </p:sp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PDL?</a:t>
            </a:r>
          </a:p>
          <a:p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attern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efinition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anguage.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does PDL do?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Defines text patterns: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expressions matching the text that you are looking for.</a:t>
            </a: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47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does PDL do? (An example)</a:t>
            </a:r>
          </a:p>
          <a:p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</a:p>
          <a:p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PDL expression:</a:t>
            </a:r>
          </a:p>
          <a:p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Result:</a:t>
            </a:r>
          </a:p>
          <a:p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89" y="3713692"/>
            <a:ext cx="3409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2619377"/>
            <a:ext cx="5648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950" y="4785783"/>
            <a:ext cx="58959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23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Why do we need PDL?</a:t>
            </a:r>
          </a:p>
          <a:p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match the right texts, </a:t>
            </a:r>
          </a:p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only the right texts, </a:t>
            </a:r>
          </a:p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 concise and intuitive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syntax,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a high speed.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99667" y="2353733"/>
            <a:ext cx="821267" cy="3556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20933" y="2034569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Functionality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799666" y="2929466"/>
            <a:ext cx="821267" cy="3556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20934" y="2667856"/>
            <a:ext cx="1836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Accuracy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225150" y="4588933"/>
            <a:ext cx="753534" cy="57573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78684" y="4903057"/>
            <a:ext cx="1836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Efficiency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867400" y="4199466"/>
            <a:ext cx="753534" cy="57573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20934" y="4487333"/>
            <a:ext cx="1836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Simplicity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1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Why do we need PDL?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PDL gets the job done accurately, easily, and efficiently. </a:t>
            </a: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85585"/>
            <a:ext cx="60960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62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628779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Indexing</a:t>
            </a:r>
          </a:p>
          <a:p>
            <a:pPr marL="1028700" lvl="1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Splits texts into paragraphs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sentences, and words</a:t>
            </a: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Obtains the frequency and location info.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Assigns POS tags.</a:t>
            </a:r>
            <a:endParaRPr lang="en-US" sz="27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78" y="2072168"/>
            <a:ext cx="7942263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509" y="2064143"/>
            <a:ext cx="6171429" cy="451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00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4731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Indexing</a:t>
            </a: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600" dirty="0" smtClean="0"/>
              <a:t>The notion of </a:t>
            </a:r>
            <a:r>
              <a:rPr lang="en-US" sz="3600" u="sng" dirty="0" smtClean="0"/>
              <a:t>tokens</a:t>
            </a:r>
            <a:r>
              <a:rPr lang="en-US" sz="3600" dirty="0" smtClean="0"/>
              <a:t>:</a:t>
            </a:r>
            <a:endParaRPr lang="en-US" sz="36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</a:rPr>
              <a:t>A token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</a:rPr>
              <a:t>is a sequence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of indexed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</a:rPr>
              <a:t>characters.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</a:rPr>
              <a:t>It is the base unit on which the search engine works.</a:t>
            </a:r>
          </a:p>
        </p:txBody>
      </p:sp>
    </p:spTree>
    <p:extLst>
      <p:ext uri="{BB962C8B-B14F-4D97-AF65-F5344CB8AC3E}">
        <p14:creationId xmlns:p14="http://schemas.microsoft.com/office/powerpoint/2010/main" val="142785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4731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Indexing</a:t>
            </a:r>
          </a:p>
          <a:p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600" dirty="0" smtClean="0"/>
              <a:t>  The notion of </a:t>
            </a:r>
            <a:r>
              <a:rPr lang="en-US" sz="3600" u="sng" dirty="0" smtClean="0"/>
              <a:t>tokens</a:t>
            </a:r>
            <a:r>
              <a:rPr lang="en-US" sz="3600" dirty="0" smtClean="0"/>
              <a:t>:</a:t>
            </a:r>
            <a:endParaRPr lang="en-US" sz="36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83" y="2906296"/>
            <a:ext cx="6656387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9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11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93" y="2079625"/>
            <a:ext cx="868521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55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11138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endParaRPr lang="en-US" sz="29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Containers </a:t>
            </a: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lists of words, relations between words, and properties about the words and the relations. </a:t>
            </a:r>
            <a:endParaRPr lang="en-US" sz="29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specific</a:t>
            </a: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9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dictionaries to alter the results of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nodes. </a:t>
            </a:r>
          </a:p>
        </p:txBody>
      </p:sp>
    </p:spTree>
    <p:extLst>
      <p:ext uri="{BB962C8B-B14F-4D97-AF65-F5344CB8AC3E}">
        <p14:creationId xmlns:p14="http://schemas.microsoft.com/office/powerpoint/2010/main" val="366123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81367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PDL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expression: 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Wildcard expression: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823" y="5285318"/>
            <a:ext cx="23145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808" y="4712758"/>
            <a:ext cx="23050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577" y="2355321"/>
            <a:ext cx="4836001" cy="15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4228040"/>
            <a:ext cx="2457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7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83213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How does PDL do it?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Dictionaries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PDL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expression: 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Wildcard expression: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967" y="2357437"/>
            <a:ext cx="4836001" cy="135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955" y="3821638"/>
            <a:ext cx="4836001" cy="3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917" y="3872863"/>
            <a:ext cx="3714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5" y="4747155"/>
            <a:ext cx="34004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50" y="5293784"/>
            <a:ext cx="30765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96" y="5193956"/>
            <a:ext cx="563408" cy="51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03" y="4316942"/>
            <a:ext cx="7429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59" y="3860068"/>
            <a:ext cx="1304762" cy="114285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154" y="2067628"/>
            <a:ext cx="3443350" cy="20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68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Where is PDL used?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Search Query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Taxonomy 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Dim. Matrix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Link Terms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835" y="2614798"/>
            <a:ext cx="5076191" cy="265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3449169" y="3107267"/>
            <a:ext cx="2091266" cy="39793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1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Where is PDL used?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Search Query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Taxonomy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Dim. Matrix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Link Terms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163" y="2650065"/>
            <a:ext cx="532447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4859866" y="4765000"/>
            <a:ext cx="2057400" cy="37109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6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Where is PDL used?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Search Query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Taxonomy 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Dim. Matrix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Link Terms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550" y="2163763"/>
            <a:ext cx="414337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4741333" y="3234267"/>
            <a:ext cx="2032000" cy="36406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2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Where is PDL used?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Search Query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Taxonomy </a:t>
            </a:r>
          </a:p>
          <a:p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Dim. Matrix</a:t>
            </a: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Link Terms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endParaRPr lang="en-US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2017183"/>
            <a:ext cx="531495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6231467" y="2396067"/>
            <a:ext cx="1811555" cy="56726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5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4431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Two main types of PDL functions</a:t>
            </a: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Semantic functions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dictionaries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6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sets of </a:t>
            </a:r>
            <a:r>
              <a:rPr lang="en-US" sz="36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dependent.</a:t>
            </a:r>
          </a:p>
          <a:p>
            <a:pPr marL="571500" indent="-571500">
              <a:buFontTx/>
              <a:buChar char="-"/>
            </a:pPr>
            <a:endParaRPr lang="en-US" sz="1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Scoping functions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tokens </a:t>
            </a:r>
            <a:r>
              <a:rPr lang="en-US" sz="36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given </a:t>
            </a:r>
            <a:r>
              <a:rPr lang="en-US" sz="36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27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Semantic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functions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159496"/>
            <a:ext cx="365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ossible()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thesaurus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term()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related()</a:t>
            </a:r>
          </a:p>
          <a:p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singleroot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stem()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159496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antonym()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associate()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entity()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generalize()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hold()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negate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part()</a:t>
            </a:r>
          </a:p>
          <a:p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Scoping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371164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pattern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phrase()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position()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371163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except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follow()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header()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near()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paragraph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58644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forms of PDL functions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 err="1" smtClean="0"/>
              <a:t>fn_name</a:t>
            </a:r>
            <a:r>
              <a:rPr lang="en-US" sz="3600" dirty="0" smtClean="0"/>
              <a:t>(term</a:t>
            </a:r>
            <a:r>
              <a:rPr lang="en-US" sz="3600" dirty="0"/>
              <a:t>[,…]) </a:t>
            </a:r>
            <a:endParaRPr lang="en-US" sz="3600" dirty="0" smtClean="0"/>
          </a:p>
          <a:p>
            <a:r>
              <a:rPr lang="en-US" sz="3600" dirty="0" smtClean="0"/>
              <a:t>	</a:t>
            </a:r>
            <a:r>
              <a:rPr lang="en-US" sz="3600" dirty="0" err="1" smtClean="0">
                <a:solidFill>
                  <a:srgbClr val="C00000"/>
                </a:solidFill>
              </a:rPr>
              <a:t>fn_name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rgbClr val="31BF0C"/>
                </a:solidFill>
              </a:rPr>
              <a:t>term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/>
          </a:p>
          <a:p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C00000"/>
                </a:solidFill>
              </a:rPr>
              <a:t>negate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err="1" smtClean="0"/>
              <a:t>allow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available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</a:p>
          <a:p>
            <a:endParaRPr lang="en-US" sz="2600" dirty="0" smtClean="0"/>
          </a:p>
          <a:p>
            <a:r>
              <a:rPr lang="en-US" sz="3600" dirty="0"/>
              <a:t>	</a:t>
            </a:r>
            <a:r>
              <a:rPr lang="en-US" sz="3600" dirty="0" err="1" smtClean="0"/>
              <a:t>fn_name</a:t>
            </a:r>
            <a:r>
              <a:rPr lang="en-US" sz="3600" dirty="0" smtClean="0"/>
              <a:t>([</a:t>
            </a:r>
            <a:r>
              <a:rPr lang="en-US" sz="3600" dirty="0"/>
              <a:t>N</a:t>
            </a:r>
            <a:r>
              <a:rPr lang="en-US" sz="3600" dirty="0" smtClean="0"/>
              <a:t>,]term</a:t>
            </a:r>
            <a:r>
              <a:rPr lang="en-US" sz="3600" dirty="0"/>
              <a:t>[,…])</a:t>
            </a:r>
          </a:p>
          <a:p>
            <a:r>
              <a:rPr lang="en-US" sz="3600" dirty="0"/>
              <a:t>	</a:t>
            </a:r>
            <a:r>
              <a:rPr lang="en-US" sz="3600" dirty="0" err="1" smtClean="0">
                <a:solidFill>
                  <a:srgbClr val="C00000"/>
                </a:solidFill>
              </a:rPr>
              <a:t>fn_name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N,</a:t>
            </a:r>
            <a:r>
              <a:rPr lang="en-US" sz="3600" dirty="0" smtClean="0">
                <a:solidFill>
                  <a:srgbClr val="31BF0C"/>
                </a:solidFill>
              </a:rPr>
              <a:t>term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/>
          </a:p>
          <a:p>
            <a:r>
              <a:rPr lang="en-US" sz="3600" dirty="0"/>
              <a:t>	</a:t>
            </a:r>
            <a:r>
              <a:rPr lang="en-US" sz="3600" dirty="0">
                <a:solidFill>
                  <a:srgbClr val="C00000"/>
                </a:solidFill>
              </a:rPr>
              <a:t>sentence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/>
              <a:t>2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/>
              <a:t>school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/>
              <a:t>art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763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4731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forms of PDL functions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 err="1" smtClean="0">
                <a:solidFill>
                  <a:srgbClr val="C00000"/>
                </a:solidFill>
              </a:rPr>
              <a:t>fn_name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rgbClr val="31BF0C"/>
                </a:solidFill>
              </a:rPr>
              <a:t>term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 smtClean="0"/>
          </a:p>
          <a:p>
            <a:r>
              <a:rPr lang="en-US" sz="3600" dirty="0" smtClean="0"/>
              <a:t>	</a:t>
            </a:r>
            <a:r>
              <a:rPr lang="en-US" sz="3600" dirty="0" err="1" smtClean="0">
                <a:solidFill>
                  <a:srgbClr val="C00000"/>
                </a:solidFill>
              </a:rPr>
              <a:t>fn_name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N,</a:t>
            </a:r>
            <a:r>
              <a:rPr lang="en-US" sz="3600" dirty="0" smtClean="0">
                <a:solidFill>
                  <a:srgbClr val="31BF0C"/>
                </a:solidFill>
              </a:rPr>
              <a:t>term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/>
          </a:p>
          <a:p>
            <a:r>
              <a:rPr lang="en-US" sz="3600" dirty="0"/>
              <a:t>	</a:t>
            </a:r>
            <a:r>
              <a:rPr lang="en-US" sz="3600" dirty="0">
                <a:solidFill>
                  <a:srgbClr val="31BF0C"/>
                </a:solidFill>
              </a:rPr>
              <a:t>term: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smtClean="0"/>
              <a:t>a </a:t>
            </a:r>
            <a:r>
              <a:rPr lang="en-US" sz="3600" u="sng" dirty="0" smtClean="0"/>
              <a:t>function</a:t>
            </a:r>
            <a:r>
              <a:rPr lang="en-US" sz="3600" dirty="0" smtClean="0"/>
              <a:t>, or </a:t>
            </a:r>
          </a:p>
          <a:p>
            <a:r>
              <a:rPr lang="en-US" sz="3600" dirty="0"/>
              <a:t>	</a:t>
            </a:r>
            <a:r>
              <a:rPr lang="en-US" sz="3600" dirty="0" smtClean="0"/>
              <a:t>	  a </a:t>
            </a:r>
            <a:r>
              <a:rPr lang="en-US" sz="3600" u="sng" dirty="0" smtClean="0"/>
              <a:t>token</a:t>
            </a:r>
            <a:r>
              <a:rPr lang="en-US" sz="3600" dirty="0" smtClean="0"/>
              <a:t>, or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                  </a:t>
            </a:r>
            <a:r>
              <a:rPr lang="en-US" sz="3600" dirty="0"/>
              <a:t>a seq. of </a:t>
            </a:r>
            <a:r>
              <a:rPr lang="en-US" sz="3600" dirty="0" smtClean="0"/>
              <a:t>functions or tokens,</a:t>
            </a:r>
          </a:p>
          <a:p>
            <a:r>
              <a:rPr lang="en-US" sz="3600" dirty="0"/>
              <a:t>	</a:t>
            </a:r>
            <a:r>
              <a:rPr lang="en-US" sz="3600" dirty="0" smtClean="0"/>
              <a:t>	  w/ or w/o </a:t>
            </a:r>
            <a:r>
              <a:rPr lang="en-US" sz="3600" u="sng" dirty="0" smtClean="0"/>
              <a:t>operators</a:t>
            </a:r>
            <a:r>
              <a:rPr lang="en-US" sz="3600" dirty="0" smtClean="0"/>
              <a:t>.</a:t>
            </a:r>
          </a:p>
        </p:txBody>
      </p:sp>
      <p:sp>
        <p:nvSpPr>
          <p:cNvPr id="4" name="Rounded Rectangular Callout 3"/>
          <p:cNvSpPr/>
          <p:nvPr/>
        </p:nvSpPr>
        <p:spPr>
          <a:xfrm rot="10800000">
            <a:off x="2819400" y="5816600"/>
            <a:ext cx="4758266" cy="584200"/>
          </a:xfrm>
          <a:prstGeom prst="wedgeRoundRectCallout">
            <a:avLst>
              <a:gd name="adj1" fmla="val -20833"/>
              <a:gd name="adj2" fmla="val 8713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80266" y="5785534"/>
            <a:ext cx="4538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and 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xor</a:t>
            </a:r>
            <a:r>
              <a:rPr lang="en-US" sz="3600" dirty="0" smtClean="0">
                <a:solidFill>
                  <a:srgbClr val="C00000"/>
                </a:solidFill>
              </a:rPr>
              <a:t>  or  not  &amp;  </a:t>
            </a:r>
            <a:r>
              <a:rPr lang="en-US" sz="3600" dirty="0">
                <a:solidFill>
                  <a:srgbClr val="C00000"/>
                </a:solidFill>
              </a:rPr>
              <a:t>/ </a:t>
            </a:r>
            <a:r>
              <a:rPr lang="en-US" sz="3600" dirty="0" smtClean="0">
                <a:solidFill>
                  <a:srgbClr val="C00000"/>
                </a:solidFill>
              </a:rPr>
              <a:t> |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0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4731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forms of PDL functions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 err="1">
                <a:solidFill>
                  <a:srgbClr val="C00000"/>
                </a:solidFill>
              </a:rPr>
              <a:t>fn_name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>
                <a:solidFill>
                  <a:srgbClr val="31BF0C"/>
                </a:solidFill>
              </a:rPr>
              <a:t>term</a:t>
            </a:r>
            <a:r>
              <a:rPr lang="en-US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endParaRPr lang="en-US" sz="3600" dirty="0"/>
          </a:p>
          <a:p>
            <a:r>
              <a:rPr lang="en-US" sz="3600" dirty="0" smtClean="0"/>
              <a:t>	</a:t>
            </a:r>
            <a:r>
              <a:rPr lang="en-US" sz="3600" dirty="0" err="1">
                <a:solidFill>
                  <a:srgbClr val="C00000"/>
                </a:solidFill>
              </a:rPr>
              <a:t>fn_name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N,</a:t>
            </a:r>
            <a:r>
              <a:rPr lang="en-US" sz="3600" dirty="0">
                <a:solidFill>
                  <a:srgbClr val="31BF0C"/>
                </a:solidFill>
              </a:rPr>
              <a:t>term</a:t>
            </a:r>
            <a:r>
              <a:rPr lang="en-US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,term2,term3,…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634067" y="3553136"/>
            <a:ext cx="6739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sentence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err="1" smtClean="0"/>
              <a:t>high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school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art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634067" y="4123267"/>
            <a:ext cx="6841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sentence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/>
              <a:t>2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err="1" smtClean="0"/>
              <a:t>high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school</a:t>
            </a:r>
            <a:r>
              <a:rPr lang="en-US" sz="3600" dirty="0" smtClean="0">
                <a:solidFill>
                  <a:srgbClr val="160CD8"/>
                </a:solidFill>
              </a:rPr>
              <a:t>),</a:t>
            </a:r>
            <a:r>
              <a:rPr lang="en-US" sz="3600" dirty="0" smtClean="0"/>
              <a:t>art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634067" y="4679329"/>
            <a:ext cx="6739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sentence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err="1" smtClean="0"/>
              <a:t>high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school</a:t>
            </a:r>
            <a:r>
              <a:rPr lang="en-US" sz="3600" dirty="0" err="1" smtClean="0">
                <a:solidFill>
                  <a:srgbClr val="160CD8"/>
                </a:solidFill>
              </a:rPr>
              <a:t>,</a:t>
            </a:r>
            <a:r>
              <a:rPr lang="en-US" sz="3600" dirty="0" err="1" smtClean="0"/>
              <a:t>art</a:t>
            </a:r>
            <a:r>
              <a:rPr lang="en-US" sz="3600" dirty="0" smtClean="0"/>
              <a:t> </a:t>
            </a:r>
            <a:r>
              <a:rPr lang="en-US" sz="3600" dirty="0">
                <a:solidFill>
                  <a:srgbClr val="160CD8"/>
                </a:solidFill>
              </a:rPr>
              <a:t>or</a:t>
            </a:r>
            <a:r>
              <a:rPr lang="en-US" sz="3600" dirty="0" smtClean="0"/>
              <a:t> sport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3648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8964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macros and variables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macros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PDL functions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simplify functional forms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E.g.: </a:t>
            </a:r>
            <a:r>
              <a:rPr lang="en-US" sz="3600" dirty="0" smtClean="0">
                <a:solidFill>
                  <a:srgbClr val="C00000"/>
                </a:solidFill>
              </a:rPr>
              <a:t>macro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snear3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term2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>
              <a:solidFill>
                <a:srgbClr val="160CD8"/>
              </a:solidFill>
            </a:endParaRPr>
          </a:p>
          <a:p>
            <a:pPr lvl="3"/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≡ </a:t>
            </a:r>
            <a:r>
              <a:rPr lang="en-US" sz="3600" dirty="0" smtClean="0">
                <a:solidFill>
                  <a:srgbClr val="C00000"/>
                </a:solidFill>
              </a:rPr>
              <a:t>sentence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rgbClr val="C00000"/>
                </a:solidFill>
              </a:rPr>
              <a:t>near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3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term2</a:t>
            </a:r>
            <a:r>
              <a:rPr lang="en-US" sz="3600" dirty="0" smtClean="0">
                <a:solidFill>
                  <a:srgbClr val="160CD8"/>
                </a:solidFill>
              </a:rPr>
              <a:t>))</a:t>
            </a:r>
            <a:endParaRPr lang="en-US" sz="3600" dirty="0">
              <a:solidFill>
                <a:srgbClr val="160CD8"/>
              </a:solidFill>
            </a:endParaRP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968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2028837"/>
            <a:ext cx="6589713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89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macros and variables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846667" y="4487336"/>
            <a:ext cx="821266" cy="8468"/>
          </a:xfrm>
          <a:prstGeom prst="straightConnector1">
            <a:avLst/>
          </a:prstGeom>
          <a:ln w="38100">
            <a:solidFill>
              <a:srgbClr val="0099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308598" y="2980265"/>
            <a:ext cx="203200" cy="220133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308598" y="3293533"/>
            <a:ext cx="203200" cy="220133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308598" y="3623300"/>
            <a:ext cx="203200" cy="220133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079" y="5438787"/>
            <a:ext cx="604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80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0775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macros and variables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variables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Specific, long PDL expressions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simplify argument values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E.g.: </a:t>
            </a:r>
            <a:r>
              <a:rPr lang="en-US" sz="3600" dirty="0" err="1">
                <a:solidFill>
                  <a:srgbClr val="C00000"/>
                </a:solidFill>
              </a:rPr>
              <a:t>var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/>
              <a:t>airbag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≡ </a:t>
            </a:r>
            <a:r>
              <a:rPr lang="en-US" sz="3600" dirty="0"/>
              <a:t>airbag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160CD8"/>
                </a:solidFill>
              </a:rPr>
              <a:t>or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case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SIR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</a:p>
          <a:p>
            <a:pPr lvl="2"/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>
                <a:solidFill>
                  <a:srgbClr val="160CD8"/>
                </a:solidFill>
              </a:rPr>
              <a:t> or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/>
              <a:t>air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160CD8"/>
                </a:solidFill>
              </a:rPr>
              <a:t>or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/>
              <a:t>side</a:t>
            </a:r>
            <a:r>
              <a:rPr lang="en-US" sz="3600" dirty="0" err="1">
                <a:solidFill>
                  <a:srgbClr val="160CD8"/>
                </a:solidFill>
              </a:rPr>
              <a:t>,</a:t>
            </a:r>
            <a:r>
              <a:rPr lang="en-US" sz="3600" dirty="0" err="1"/>
              <a:t>bag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10" y="1977590"/>
            <a:ext cx="7332663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Overview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789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macros and variables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50322" y="4648209"/>
            <a:ext cx="821266" cy="8468"/>
          </a:xfrm>
          <a:prstGeom prst="straightConnector1">
            <a:avLst/>
          </a:prstGeom>
          <a:ln w="38100">
            <a:solidFill>
              <a:srgbClr val="0099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986852" y="2937930"/>
            <a:ext cx="203200" cy="220133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86852" y="3268131"/>
            <a:ext cx="203200" cy="220133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3" y="5416115"/>
            <a:ext cx="51149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11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Agenda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overview of PDL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PDL bits and pieces</a:t>
            </a:r>
          </a:p>
        </p:txBody>
      </p:sp>
    </p:spTree>
    <p:extLst>
      <p:ext uri="{BB962C8B-B14F-4D97-AF65-F5344CB8AC3E}">
        <p14:creationId xmlns:p14="http://schemas.microsoft.com/office/powerpoint/2010/main" val="330657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Pieces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 how do you feel about PDL?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394" y="2221019"/>
            <a:ext cx="4177211" cy="417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2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2004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 it really that bad? 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polyanalyze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it and see what others have to say…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20" y="3324225"/>
            <a:ext cx="7256463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5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	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20042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US" sz="3300" dirty="0" smtClean="0"/>
              <a:t>It </a:t>
            </a:r>
            <a:r>
              <a:rPr lang="en-US" sz="3300" dirty="0"/>
              <a:t>is difficult</a:t>
            </a:r>
            <a:r>
              <a:rPr lang="en-US" sz="3300" dirty="0">
                <a:solidFill>
                  <a:srgbClr val="160CD8"/>
                </a:solidFill>
              </a:rPr>
              <a:t>!</a:t>
            </a:r>
            <a:r>
              <a:rPr lang="en-US" sz="3300" dirty="0" smtClean="0"/>
              <a:t> </a:t>
            </a:r>
          </a:p>
          <a:p>
            <a:r>
              <a:rPr lang="en-US" sz="3300" dirty="0" smtClean="0"/>
              <a:t>= </a:t>
            </a:r>
            <a:r>
              <a:rPr lang="en-US" sz="3300" dirty="0">
                <a:solidFill>
                  <a:srgbClr val="C00000"/>
                </a:solidFill>
              </a:rPr>
              <a:t>stem</a:t>
            </a:r>
            <a:r>
              <a:rPr lang="en-US" sz="3300" dirty="0">
                <a:solidFill>
                  <a:srgbClr val="160CD8"/>
                </a:solidFill>
              </a:rPr>
              <a:t>(</a:t>
            </a:r>
            <a:r>
              <a:rPr lang="en-US" sz="3300" dirty="0" smtClean="0"/>
              <a:t>it</a:t>
            </a:r>
            <a:r>
              <a:rPr lang="en-US" sz="3300" dirty="0">
                <a:solidFill>
                  <a:srgbClr val="160CD8"/>
                </a:solidFill>
              </a:rPr>
              <a:t>)</a:t>
            </a:r>
            <a:r>
              <a:rPr lang="en-US" sz="3300" dirty="0" smtClean="0"/>
              <a:t> </a:t>
            </a:r>
            <a:r>
              <a:rPr lang="en-US" sz="3300" dirty="0">
                <a:solidFill>
                  <a:srgbClr val="160CD8"/>
                </a:solidFill>
              </a:rPr>
              <a:t>and</a:t>
            </a:r>
            <a:r>
              <a:rPr lang="en-US" sz="3300" dirty="0" smtClean="0"/>
              <a:t> </a:t>
            </a:r>
            <a:r>
              <a:rPr lang="en-US" sz="3300" dirty="0">
                <a:solidFill>
                  <a:srgbClr val="C00000"/>
                </a:solidFill>
              </a:rPr>
              <a:t>stem</a:t>
            </a:r>
            <a:r>
              <a:rPr lang="en-US" sz="3300" dirty="0">
                <a:solidFill>
                  <a:srgbClr val="160CD8"/>
                </a:solidFill>
              </a:rPr>
              <a:t>(</a:t>
            </a:r>
            <a:r>
              <a:rPr lang="en-US" sz="3300" dirty="0" smtClean="0"/>
              <a:t>is</a:t>
            </a:r>
            <a:r>
              <a:rPr lang="en-US" sz="3300" dirty="0">
                <a:solidFill>
                  <a:srgbClr val="160CD8"/>
                </a:solidFill>
              </a:rPr>
              <a:t>)</a:t>
            </a:r>
            <a:r>
              <a:rPr lang="en-US" sz="3300" dirty="0" smtClean="0"/>
              <a:t> </a:t>
            </a:r>
            <a:r>
              <a:rPr lang="en-US" sz="3300" dirty="0">
                <a:solidFill>
                  <a:srgbClr val="160CD8"/>
                </a:solidFill>
              </a:rPr>
              <a:t>and</a:t>
            </a:r>
            <a:r>
              <a:rPr lang="en-US" sz="3300" dirty="0" smtClean="0"/>
              <a:t> </a:t>
            </a:r>
            <a:r>
              <a:rPr lang="en-US" sz="3300" dirty="0">
                <a:solidFill>
                  <a:srgbClr val="C00000"/>
                </a:solidFill>
              </a:rPr>
              <a:t>thesaurus</a:t>
            </a:r>
            <a:r>
              <a:rPr lang="en-US" sz="3300" dirty="0">
                <a:solidFill>
                  <a:srgbClr val="160CD8"/>
                </a:solidFill>
              </a:rPr>
              <a:t>(</a:t>
            </a:r>
            <a:r>
              <a:rPr lang="en-US" sz="3300" dirty="0" smtClean="0"/>
              <a:t>difficult</a:t>
            </a:r>
            <a:r>
              <a:rPr lang="en-US" sz="3300" dirty="0">
                <a:solidFill>
                  <a:srgbClr val="160CD8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7820" y="2658534"/>
            <a:ext cx="8052113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Three things to learn here:</a:t>
            </a:r>
          </a:p>
          <a:p>
            <a:pPr marL="1028700" lvl="1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search engine automatically does </a:t>
            </a:r>
            <a:r>
              <a:rPr lang="en-US" sz="29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stemming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everything unless in </a:t>
            </a:r>
            <a:r>
              <a:rPr lang="en-US" sz="29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]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28700" lvl="1" indent="-5715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search engine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automatically adds </a:t>
            </a:r>
            <a:r>
              <a:rPr lang="en-US" sz="3300" dirty="0">
                <a:solidFill>
                  <a:srgbClr val="160CD8"/>
                </a:solidFill>
              </a:rPr>
              <a:t>and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in-between adjacent bare words.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n-US" sz="2900" spc="-3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smtClean="0">
                <a:solidFill>
                  <a:srgbClr val="160CD8"/>
                </a:solidFill>
              </a:rPr>
              <a:t>!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a shorthand for </a:t>
            </a:r>
            <a:r>
              <a:rPr lang="en-US" sz="3200" dirty="0" smtClean="0">
                <a:solidFill>
                  <a:srgbClr val="C00000"/>
                </a:solidFill>
              </a:rPr>
              <a:t>thesaurus</a:t>
            </a:r>
            <a:r>
              <a:rPr lang="en-US" sz="3200" dirty="0" smtClean="0">
                <a:solidFill>
                  <a:srgbClr val="160CD8"/>
                </a:solidFill>
              </a:rPr>
              <a:t>()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1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'n Pieces 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8026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 often say things like </a:t>
            </a:r>
            <a:r>
              <a:rPr lang="en-US" sz="3300" dirty="0"/>
              <a:t>him/her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if we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polyanalyze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>
                <a:solidFill>
                  <a:srgbClr val="160CD8"/>
                </a:solidFill>
              </a:rPr>
              <a:t>/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24" y="2686049"/>
            <a:ext cx="71612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24" y="4918075"/>
            <a:ext cx="7161213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5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80097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different from 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 smtClean="0">
                <a:solidFill>
                  <a:srgbClr val="160CD8"/>
                </a:solidFill>
              </a:rPr>
              <a:t>/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dirty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 this a bug to report at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http://www.polyanalyst.com/mantis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Not this time, because:</a:t>
            </a:r>
          </a:p>
          <a:p>
            <a:r>
              <a:rPr lang="en-US" sz="2900" dirty="0" smtClean="0">
                <a:solidFill>
                  <a:srgbClr val="160C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smtClean="0">
                <a:solidFill>
                  <a:srgbClr val="160CD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900" dirty="0" smtClean="0">
                <a:solidFill>
                  <a:srgbClr val="160CD8"/>
                </a:solidFill>
              </a:rPr>
              <a:t> 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 a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PDL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operator that returns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between the arguments.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1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6969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is,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>
                <a:solidFill>
                  <a:srgbClr val="160CD8"/>
                </a:solidFill>
              </a:rPr>
              <a:t>/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looks for the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complement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planning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900" dirty="0"/>
          </a:p>
          <a:p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Would that just be 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then? Why is there zero match?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 answer is stemming.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 we really need 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</a:t>
            </a:r>
            <a:r>
              <a:rPr lang="en-US" sz="3600" dirty="0" smtClean="0">
                <a:solidFill>
                  <a:srgbClr val="160CD8"/>
                </a:solidFill>
              </a:rPr>
              <a:t>/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[</a:t>
            </a:r>
            <a:r>
              <a:rPr lang="en-US" sz="3600" dirty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planning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]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600" dirty="0" smtClean="0">
                <a:effectLst>
                  <a:glow rad="88900">
                    <a:srgbClr val="A9FD06">
                      <a:alpha val="40000"/>
                    </a:srgbClr>
                  </a:glow>
                </a:effectLst>
              </a:rPr>
              <a:t> </a:t>
            </a:r>
            <a:endParaRPr lang="en-US" sz="3600" dirty="0">
              <a:effectLst>
                <a:glow rad="88900">
                  <a:srgbClr val="A9FD06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6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'n Pieces 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696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total of 11 records with both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stem(plan)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 a sentence: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22" y="2908828"/>
            <a:ext cx="718026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" y="837705"/>
            <a:ext cx="8894763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38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'n Pieces 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992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if the original text contains things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like </a:t>
            </a:r>
            <a:r>
              <a:rPr lang="en-US" sz="3300" dirty="0" smtClean="0"/>
              <a:t>him/her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and we are indeed looking for those?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7" y="3525837"/>
            <a:ext cx="59531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7821" y="5685990"/>
            <a:ext cx="799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[A/B]</a:t>
            </a:r>
            <a:r>
              <a:rPr lang="en-US" dirty="0" smtClean="0"/>
              <a:t> is interpreted by the search engine as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[A B]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27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Love-hate relationship with phrase().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/>
              <a:t>Any </a:t>
            </a:r>
            <a:r>
              <a:rPr lang="en-US" sz="3600" dirty="0"/>
              <a:t>text in double quotes is always interpreted as </a:t>
            </a:r>
            <a:r>
              <a:rPr lang="en-US" sz="3600" dirty="0" smtClean="0"/>
              <a:t>a phrase:                       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"A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B" </a:t>
            </a:r>
            <a:r>
              <a:rPr lang="en-US" sz="3600" dirty="0" smtClean="0"/>
              <a:t>=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A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B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r>
              <a:rPr lang="en-US" sz="3600" dirty="0" smtClean="0"/>
              <a:t>. </a:t>
            </a:r>
            <a:endParaRPr lang="en-US" sz="3600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" y="4284663"/>
            <a:ext cx="8361363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13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/>
              <a:t> </a:t>
            </a:r>
            <a:r>
              <a:rPr lang="en-US" sz="3600" dirty="0" smtClean="0"/>
              <a:t>A</a:t>
            </a:r>
            <a:r>
              <a:rPr lang="en-US" sz="3600" dirty="0" smtClean="0">
                <a:solidFill>
                  <a:srgbClr val="160CD8"/>
                </a:solidFill>
              </a:rPr>
              <a:t> </a:t>
            </a:r>
            <a:r>
              <a:rPr lang="en-US" sz="3600" dirty="0" smtClean="0"/>
              <a:t>B = A </a:t>
            </a:r>
            <a:r>
              <a:rPr lang="en-US" sz="3600" dirty="0" smtClean="0">
                <a:solidFill>
                  <a:srgbClr val="160CD8"/>
                </a:solidFill>
              </a:rPr>
              <a:t>and </a:t>
            </a:r>
            <a:r>
              <a:rPr lang="en-US" sz="3600" dirty="0" smtClean="0"/>
              <a:t>B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A</a:t>
            </a:r>
            <a:r>
              <a:rPr lang="en-US" sz="3600" dirty="0" smtClean="0">
                <a:solidFill>
                  <a:srgbClr val="160CD8"/>
                </a:solidFill>
              </a:rPr>
              <a:t> </a:t>
            </a:r>
            <a:r>
              <a:rPr lang="en-US" sz="3600" dirty="0" smtClean="0"/>
              <a:t>B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C</a:t>
            </a:r>
            <a:r>
              <a:rPr lang="en-US" sz="3600" dirty="0" smtClean="0">
                <a:solidFill>
                  <a:srgbClr val="160CD8"/>
                </a:solidFill>
              </a:rPr>
              <a:t>) </a:t>
            </a:r>
            <a:r>
              <a:rPr lang="en-US" sz="3600" dirty="0" smtClean="0"/>
              <a:t>=</a:t>
            </a:r>
            <a:r>
              <a:rPr lang="en-US" sz="3600" dirty="0" smtClean="0">
                <a:solidFill>
                  <a:srgbClr val="160CD8"/>
                </a:solidFill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A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B</a:t>
            </a:r>
            <a:r>
              <a:rPr lang="en-US" sz="3600" dirty="0" smtClean="0">
                <a:solidFill>
                  <a:srgbClr val="160CD8"/>
                </a:solidFill>
              </a:rPr>
              <a:t>),</a:t>
            </a:r>
            <a:r>
              <a:rPr lang="en-US" sz="3600" dirty="0" smtClean="0"/>
              <a:t>C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</a:p>
          <a:p>
            <a:r>
              <a:rPr lang="en-US" sz="3600" dirty="0" smtClean="0"/>
              <a:t>			     ≠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A</a:t>
            </a:r>
            <a:r>
              <a:rPr lang="en-US" sz="3600" dirty="0" smtClean="0">
                <a:solidFill>
                  <a:srgbClr val="160CD8"/>
                </a:solidFill>
              </a:rPr>
              <a:t> </a:t>
            </a:r>
            <a:r>
              <a:rPr lang="en-US" sz="3600" dirty="0">
                <a:solidFill>
                  <a:srgbClr val="160CD8"/>
                </a:solidFill>
              </a:rPr>
              <a:t>and </a:t>
            </a:r>
            <a:r>
              <a:rPr lang="en-US" sz="3600" dirty="0" smtClean="0"/>
              <a:t>B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C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>
              <a:solidFill>
                <a:srgbClr val="160CD8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402667" y="2777066"/>
            <a:ext cx="3327400" cy="0"/>
          </a:xfrm>
          <a:prstGeom prst="line">
            <a:avLst/>
          </a:prstGeom>
          <a:ln w="76200">
            <a:solidFill>
              <a:srgbClr val="8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3326868"/>
            <a:ext cx="825658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4" y="4885793"/>
            <a:ext cx="410527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7467" y="5020732"/>
            <a:ext cx="3673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/>
              <a:t>A</a:t>
            </a:r>
            <a:r>
              <a:rPr lang="en-US" sz="3600" dirty="0">
                <a:solidFill>
                  <a:srgbClr val="160CD8"/>
                </a:solidFill>
              </a:rPr>
              <a:t> </a:t>
            </a:r>
            <a:r>
              <a:rPr lang="en-US" sz="3600" dirty="0"/>
              <a:t>B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/>
              <a:t>C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</a:p>
          <a:p>
            <a:r>
              <a:rPr lang="en-US" sz="3600" dirty="0"/>
              <a:t>=</a:t>
            </a:r>
            <a:r>
              <a:rPr lang="en-US" sz="3600" dirty="0">
                <a:solidFill>
                  <a:srgbClr val="160CD8"/>
                </a:solidFill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A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B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C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endParaRPr lang="en-US" sz="3600" dirty="0">
              <a:solidFill>
                <a:srgbClr val="160C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/>
              <a:t>The search engine generally ignores punctuations, but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0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…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r>
              <a:rPr lang="en-US" sz="3600" dirty="0" smtClean="0"/>
              <a:t> and </a:t>
            </a:r>
            <a:r>
              <a:rPr lang="en-US" sz="3600" dirty="0" smtClean="0">
                <a:solidFill>
                  <a:srgbClr val="C00000"/>
                </a:solidFill>
              </a:rPr>
              <a:t>pattern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0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/>
              <a:t>…</a:t>
            </a:r>
            <a:r>
              <a:rPr lang="en-US" sz="3600" dirty="0">
                <a:solidFill>
                  <a:srgbClr val="160CD8"/>
                </a:solidFill>
              </a:rPr>
              <a:t>)</a:t>
            </a:r>
            <a:r>
              <a:rPr lang="en-US" sz="3600" dirty="0"/>
              <a:t> </a:t>
            </a:r>
            <a:r>
              <a:rPr lang="en-US" sz="3600" dirty="0" smtClean="0"/>
              <a:t>allow to exclude them. </a:t>
            </a:r>
            <a:endParaRPr lang="en-US" sz="3600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33" y="4618564"/>
            <a:ext cx="8005334" cy="117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33" y="3249082"/>
            <a:ext cx="8005334" cy="112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89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80436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 vs. </a:t>
            </a:r>
            <a:r>
              <a:rPr lang="en-US" sz="3600" dirty="0" smtClean="0">
                <a:solidFill>
                  <a:srgbClr val="C00000"/>
                </a:solidFill>
              </a:rPr>
              <a:t>pattern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rgbClr val="160CD8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900" dirty="0" smtClean="0"/>
              <a:t>Base forms:</a:t>
            </a:r>
          </a:p>
          <a:p>
            <a:pPr lvl="2"/>
            <a:r>
              <a:rPr lang="en-US" sz="3200" dirty="0" smtClean="0">
                <a:solidFill>
                  <a:srgbClr val="C00000"/>
                </a:solidFill>
              </a:rPr>
              <a:t>phrase</a:t>
            </a:r>
            <a:r>
              <a:rPr lang="en-US" sz="3200" dirty="0" smtClean="0">
                <a:solidFill>
                  <a:srgbClr val="160CD8"/>
                </a:solidFill>
              </a:rPr>
              <a:t>(</a:t>
            </a:r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160CD8"/>
                </a:solidFill>
              </a:rPr>
              <a:t>,</a:t>
            </a:r>
            <a:r>
              <a:rPr lang="en-US" sz="3200" dirty="0" smtClean="0"/>
              <a:t>B</a:t>
            </a:r>
            <a:r>
              <a:rPr lang="en-US" sz="3200" dirty="0" smtClean="0">
                <a:solidFill>
                  <a:srgbClr val="160CD8"/>
                </a:solidFill>
              </a:rPr>
              <a:t>)</a:t>
            </a:r>
            <a:r>
              <a:rPr lang="en-US" sz="3200" dirty="0" smtClean="0"/>
              <a:t> </a:t>
            </a:r>
            <a:r>
              <a:rPr lang="en-US" sz="3200" dirty="0"/>
              <a:t>vs. </a:t>
            </a:r>
            <a:r>
              <a:rPr lang="en-US" sz="3200" dirty="0" smtClean="0">
                <a:solidFill>
                  <a:srgbClr val="C00000"/>
                </a:solidFill>
              </a:rPr>
              <a:t>pattern</a:t>
            </a:r>
            <a:r>
              <a:rPr lang="en-US" sz="3200" dirty="0" smtClean="0">
                <a:solidFill>
                  <a:srgbClr val="160CD8"/>
                </a:solidFill>
              </a:rPr>
              <a:t>(</a:t>
            </a:r>
            <a:r>
              <a:rPr lang="en-US" sz="3200" dirty="0"/>
              <a:t>A</a:t>
            </a:r>
            <a:r>
              <a:rPr lang="en-US" sz="3200" dirty="0">
                <a:solidFill>
                  <a:srgbClr val="160CD8"/>
                </a:solidFill>
              </a:rPr>
              <a:t>,</a:t>
            </a:r>
            <a:r>
              <a:rPr lang="en-US" sz="3200" dirty="0"/>
              <a:t>B</a:t>
            </a:r>
            <a:r>
              <a:rPr lang="en-US" sz="3200" dirty="0" smtClean="0">
                <a:solidFill>
                  <a:srgbClr val="160CD8"/>
                </a:solidFill>
              </a:rPr>
              <a:t>)</a:t>
            </a:r>
          </a:p>
          <a:p>
            <a:pPr lvl="2"/>
            <a:r>
              <a:rPr lang="en-US" sz="2900" dirty="0" smtClean="0">
                <a:solidFill>
                  <a:srgbClr val="C00000"/>
                </a:solidFill>
              </a:rPr>
              <a:t>pattern</a:t>
            </a:r>
            <a:r>
              <a:rPr lang="en-US" sz="2900" dirty="0" smtClean="0">
                <a:solidFill>
                  <a:srgbClr val="160CD8"/>
                </a:solidFill>
              </a:rPr>
              <a:t>(</a:t>
            </a:r>
            <a:r>
              <a:rPr lang="en-US" sz="2900" dirty="0">
                <a:solidFill>
                  <a:srgbClr val="160CD8"/>
                </a:solidFill>
              </a:rPr>
              <a:t>)</a:t>
            </a:r>
            <a:r>
              <a:rPr lang="en-US" sz="2900" dirty="0" smtClean="0">
                <a:solidFill>
                  <a:srgbClr val="C00000"/>
                </a:solidFill>
              </a:rPr>
              <a:t> </a:t>
            </a:r>
            <a:r>
              <a:rPr lang="en-US" sz="2900" dirty="0" smtClean="0"/>
              <a:t>is almost the same as </a:t>
            </a:r>
            <a:r>
              <a:rPr lang="en-US" sz="2900" dirty="0" smtClean="0">
                <a:solidFill>
                  <a:srgbClr val="C00000"/>
                </a:solidFill>
              </a:rPr>
              <a:t>phrase</a:t>
            </a:r>
            <a:r>
              <a:rPr lang="en-US" sz="2900" dirty="0" smtClean="0">
                <a:solidFill>
                  <a:srgbClr val="160CD8"/>
                </a:solidFill>
              </a:rPr>
              <a:t>()</a:t>
            </a:r>
            <a:r>
              <a:rPr lang="en-US" sz="2900" dirty="0"/>
              <a:t>,</a:t>
            </a:r>
          </a:p>
          <a:p>
            <a:pPr lvl="2"/>
            <a:r>
              <a:rPr lang="en-US" sz="2900" i="1" dirty="0" smtClean="0"/>
              <a:t>except </a:t>
            </a:r>
            <a:r>
              <a:rPr lang="en-US" sz="2900" i="1" dirty="0"/>
              <a:t>that</a:t>
            </a:r>
            <a:r>
              <a:rPr lang="en-US" sz="2900" dirty="0"/>
              <a:t> </a:t>
            </a:r>
            <a:endParaRPr lang="en-US" sz="2900" dirty="0" smtClean="0"/>
          </a:p>
          <a:p>
            <a:pPr lvl="2"/>
            <a:r>
              <a:rPr lang="en-US" sz="2900" dirty="0" smtClean="0">
                <a:solidFill>
                  <a:srgbClr val="C00000"/>
                </a:solidFill>
              </a:rPr>
              <a:t>pattern</a:t>
            </a:r>
            <a:r>
              <a:rPr lang="en-US" sz="2900" dirty="0">
                <a:solidFill>
                  <a:srgbClr val="160CD8"/>
                </a:solidFill>
              </a:rPr>
              <a:t>()</a:t>
            </a:r>
            <a:r>
              <a:rPr lang="en-US" sz="2900" dirty="0" smtClean="0"/>
              <a:t> </a:t>
            </a:r>
            <a:r>
              <a:rPr lang="en-US" sz="2900" dirty="0"/>
              <a:t>allows </a:t>
            </a:r>
            <a:r>
              <a:rPr lang="en-US" sz="2900" dirty="0" smtClean="0"/>
              <a:t>stop words b/w arguments.</a:t>
            </a:r>
            <a:endParaRPr lang="en-US" sz="2900" dirty="0"/>
          </a:p>
        </p:txBody>
      </p:sp>
      <p:sp>
        <p:nvSpPr>
          <p:cNvPr id="3" name="Oval 2"/>
          <p:cNvSpPr/>
          <p:nvPr/>
        </p:nvSpPr>
        <p:spPr>
          <a:xfrm>
            <a:off x="1583267" y="4224934"/>
            <a:ext cx="1608666" cy="584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064000" y="4250401"/>
            <a:ext cx="1845733" cy="584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9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 vs. </a:t>
            </a:r>
            <a:r>
              <a:rPr lang="en-US" sz="3600" dirty="0" smtClean="0">
                <a:solidFill>
                  <a:srgbClr val="C00000"/>
                </a:solidFill>
              </a:rPr>
              <a:t>pattern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rgbClr val="160CD8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15" y="4222751"/>
            <a:ext cx="60007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15" y="2101850"/>
            <a:ext cx="59817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/>
          <p:nvPr/>
        </p:nvSpPr>
        <p:spPr>
          <a:xfrm>
            <a:off x="3970863" y="6011334"/>
            <a:ext cx="604923" cy="38544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3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5283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/>
              <a:t>The Extended form of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()</a:t>
            </a:r>
            <a:r>
              <a:rPr lang="en-US" sz="3600" dirty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/>
              <a:t>N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term1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term2</a:t>
            </a:r>
            <a:r>
              <a:rPr lang="en-US" sz="3600" dirty="0" smtClean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term3</a:t>
            </a:r>
            <a:r>
              <a:rPr lang="en-US" sz="3600" dirty="0">
                <a:solidFill>
                  <a:srgbClr val="160CD8"/>
                </a:solidFill>
              </a:rPr>
              <a:t>,</a:t>
            </a:r>
            <a:r>
              <a:rPr lang="en-US" sz="3600" dirty="0" smtClean="0"/>
              <a:t>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</a:p>
          <a:p>
            <a:pPr>
              <a:spcBef>
                <a:spcPts val="1600"/>
              </a:spcBef>
            </a:pPr>
            <a:r>
              <a:rPr lang="en-US" sz="3600" dirty="0"/>
              <a:t> </a:t>
            </a:r>
            <a:r>
              <a:rPr lang="en-US" sz="3600" dirty="0" smtClean="0"/>
              <a:t>   </a:t>
            </a:r>
            <a:r>
              <a:rPr lang="en-US" sz="3600" spc="-300" dirty="0"/>
              <a:t> </a:t>
            </a:r>
            <a:r>
              <a:rPr lang="en-US" sz="3600" spc="-300" dirty="0" smtClean="0"/>
              <a:t> </a:t>
            </a:r>
            <a:r>
              <a:rPr lang="en-US" sz="3600" dirty="0" smtClean="0"/>
              <a:t>Matches </a:t>
            </a:r>
            <a:r>
              <a:rPr lang="en-US" sz="3600" dirty="0"/>
              <a:t>text fragments that </a:t>
            </a:r>
            <a:endParaRPr lang="en-US" sz="36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contain </a:t>
            </a:r>
            <a:r>
              <a:rPr lang="en-US" sz="3600" dirty="0"/>
              <a:t>all the argument terms </a:t>
            </a:r>
            <a:endParaRPr lang="en-US" sz="36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in </a:t>
            </a:r>
            <a:r>
              <a:rPr lang="en-US" sz="3600" dirty="0"/>
              <a:t>the specified order </a:t>
            </a:r>
            <a:endParaRPr lang="en-US" sz="36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in </a:t>
            </a:r>
            <a:r>
              <a:rPr lang="en-US" sz="3600" dirty="0"/>
              <a:t>the same sentence, </a:t>
            </a:r>
            <a:r>
              <a:rPr lang="en-US" sz="3600" dirty="0" smtClean="0"/>
              <a:t>and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where </a:t>
            </a:r>
            <a:r>
              <a:rPr lang="en-US" sz="3600" dirty="0"/>
              <a:t>the difference between the positions of any </a:t>
            </a:r>
            <a:r>
              <a:rPr lang="en-US" sz="3600" u="sng" dirty="0" smtClean="0"/>
              <a:t>adjacent</a:t>
            </a:r>
            <a:r>
              <a:rPr lang="en-US" sz="3600" dirty="0" smtClean="0"/>
              <a:t> pair </a:t>
            </a:r>
            <a:r>
              <a:rPr lang="en-US" sz="3600" dirty="0"/>
              <a:t>of terms is no more than N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3304427"/>
            <a:ext cx="7641715" cy="15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Brace 2"/>
          <p:cNvSpPr/>
          <p:nvPr/>
        </p:nvSpPr>
        <p:spPr>
          <a:xfrm>
            <a:off x="6985000" y="6129867"/>
            <a:ext cx="194733" cy="186266"/>
          </a:xfrm>
          <a:prstGeom prst="rightBrace">
            <a:avLst/>
          </a:prstGeom>
          <a:scene3d>
            <a:camera prst="orthographicFront">
              <a:rot lat="0" lon="54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27" y="4827846"/>
            <a:ext cx="7690857" cy="187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67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dirty="0"/>
              <a:t>The Extended form of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()</a:t>
            </a:r>
            <a:r>
              <a:rPr lang="en-US" sz="3600" dirty="0"/>
              <a:t> </a:t>
            </a:r>
            <a:endParaRPr lang="en-US" sz="3600" dirty="0" smtClean="0"/>
          </a:p>
          <a:p>
            <a:r>
              <a:rPr lang="en-US" sz="2900" dirty="0" smtClean="0"/>
              <a:t>To </a:t>
            </a:r>
            <a:r>
              <a:rPr lang="en-US" sz="2900" dirty="0"/>
              <a:t>specify that the maximum </a:t>
            </a:r>
            <a:r>
              <a:rPr lang="en-US" sz="2900" dirty="0" smtClean="0"/>
              <a:t>position difference </a:t>
            </a:r>
            <a:r>
              <a:rPr lang="en-US" sz="2900" u="sng" dirty="0"/>
              <a:t>between any </a:t>
            </a:r>
            <a:r>
              <a:rPr lang="en-US" sz="2900" u="sng" dirty="0" smtClean="0"/>
              <a:t>terms</a:t>
            </a:r>
            <a:r>
              <a:rPr lang="en-US" sz="2900" dirty="0" smtClean="0"/>
              <a:t> be N1, </a:t>
            </a:r>
            <a:r>
              <a:rPr lang="en-US" sz="2900" dirty="0"/>
              <a:t>while the maximum position difference </a:t>
            </a:r>
            <a:r>
              <a:rPr lang="en-US" sz="2900" u="sng" dirty="0" smtClean="0"/>
              <a:t>between </a:t>
            </a:r>
            <a:r>
              <a:rPr lang="en-US" sz="2900" u="sng" dirty="0"/>
              <a:t>neighboring terms </a:t>
            </a:r>
            <a:r>
              <a:rPr lang="en-US" sz="2900" dirty="0" smtClean="0"/>
              <a:t>be N2, one </a:t>
            </a:r>
            <a:r>
              <a:rPr lang="en-US" sz="2900" dirty="0"/>
              <a:t>can use the following expression</a:t>
            </a:r>
            <a:r>
              <a:rPr lang="en-US" sz="2900" dirty="0" smtClean="0"/>
              <a:t>:</a:t>
            </a:r>
          </a:p>
          <a:p>
            <a:r>
              <a:rPr lang="en-US" sz="2800" dirty="0">
                <a:solidFill>
                  <a:srgbClr val="C00000"/>
                </a:solidFill>
              </a:rPr>
              <a:t>near</a:t>
            </a:r>
            <a:r>
              <a:rPr lang="en-US" sz="2800" dirty="0">
                <a:solidFill>
                  <a:srgbClr val="160CD8"/>
                </a:solidFill>
              </a:rPr>
              <a:t>(</a:t>
            </a:r>
            <a:r>
              <a:rPr lang="en-US" sz="2800" dirty="0"/>
              <a:t>N1</a:t>
            </a:r>
            <a:r>
              <a:rPr lang="en-US" sz="2800" dirty="0">
                <a:solidFill>
                  <a:srgbClr val="160CD8"/>
                </a:solidFill>
              </a:rPr>
              <a:t>,</a:t>
            </a:r>
            <a:r>
              <a:rPr lang="en-US" sz="2800" dirty="0">
                <a:solidFill>
                  <a:srgbClr val="C00000"/>
                </a:solidFill>
              </a:rPr>
              <a:t>phrase</a:t>
            </a:r>
            <a:r>
              <a:rPr lang="en-US" sz="2800" dirty="0">
                <a:solidFill>
                  <a:srgbClr val="160CD8"/>
                </a:solidFill>
              </a:rPr>
              <a:t>(</a:t>
            </a:r>
            <a:r>
              <a:rPr lang="en-US" sz="2800" dirty="0"/>
              <a:t>N2</a:t>
            </a:r>
            <a:r>
              <a:rPr lang="en-US" sz="2800" dirty="0">
                <a:solidFill>
                  <a:srgbClr val="160CD8"/>
                </a:solidFill>
              </a:rPr>
              <a:t>,</a:t>
            </a:r>
            <a:r>
              <a:rPr lang="en-US" sz="2800" dirty="0"/>
              <a:t>term1</a:t>
            </a:r>
            <a:r>
              <a:rPr lang="en-US" sz="2800" dirty="0">
                <a:solidFill>
                  <a:srgbClr val="160CD8"/>
                </a:solidFill>
              </a:rPr>
              <a:t>,</a:t>
            </a:r>
            <a:r>
              <a:rPr lang="en-US" sz="2800" dirty="0"/>
              <a:t>term2</a:t>
            </a:r>
            <a:r>
              <a:rPr lang="en-US" sz="2800" dirty="0">
                <a:solidFill>
                  <a:srgbClr val="160CD8"/>
                </a:solidFill>
              </a:rPr>
              <a:t>,</a:t>
            </a:r>
            <a:r>
              <a:rPr lang="en-US" sz="2800" dirty="0"/>
              <a:t>term3</a:t>
            </a:r>
            <a:r>
              <a:rPr lang="en-US" sz="2800" dirty="0" smtClean="0">
                <a:solidFill>
                  <a:srgbClr val="160CD8"/>
                </a:solidFill>
              </a:rPr>
              <a:t>,</a:t>
            </a:r>
            <a:r>
              <a:rPr lang="en-US" sz="2800" dirty="0" smtClean="0"/>
              <a:t>…</a:t>
            </a:r>
            <a:r>
              <a:rPr lang="en-US" sz="2800" dirty="0" smtClean="0">
                <a:solidFill>
                  <a:srgbClr val="160CD8"/>
                </a:solidFill>
              </a:rPr>
              <a:t>))</a:t>
            </a:r>
            <a:endParaRPr lang="en-US" sz="2800" dirty="0">
              <a:solidFill>
                <a:srgbClr val="160CD8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6985000" y="6129867"/>
            <a:ext cx="194733" cy="186266"/>
          </a:xfrm>
          <a:prstGeom prst="rightBrace">
            <a:avLst/>
          </a:prstGeom>
          <a:scene3d>
            <a:camera prst="orthographicFront">
              <a:rot lat="0" lon="54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20" y="2011770"/>
            <a:ext cx="7586447" cy="467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24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/>
              <a:t>In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, </a:t>
            </a:r>
            <a:r>
              <a:rPr lang="en-US" sz="3600" dirty="0" smtClean="0">
                <a:solidFill>
                  <a:srgbClr val="C00000"/>
                </a:solidFill>
              </a:rPr>
              <a:t>sentence</a:t>
            </a:r>
            <a:r>
              <a:rPr lang="en-US" sz="3600" dirty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, </a:t>
            </a:r>
            <a:r>
              <a:rPr lang="en-US" sz="3600" dirty="0" smtClean="0">
                <a:solidFill>
                  <a:srgbClr val="C00000"/>
                </a:solidFill>
              </a:rPr>
              <a:t>near</a:t>
            </a:r>
            <a:r>
              <a:rPr lang="en-US" sz="3600" dirty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, </a:t>
            </a:r>
            <a:r>
              <a:rPr lang="en-US" sz="3600" dirty="0"/>
              <a:t>etc</a:t>
            </a:r>
            <a:r>
              <a:rPr lang="en-US" sz="3600" dirty="0" smtClean="0"/>
              <a:t>., </a:t>
            </a:r>
            <a:r>
              <a:rPr lang="en-US" sz="3600" dirty="0"/>
              <a:t>"not" is only allowed at the beginning of an argument </a:t>
            </a:r>
            <a:r>
              <a:rPr lang="en-US" sz="3600" dirty="0" smtClean="0"/>
              <a:t>to mean "absence".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35" y="4946122"/>
            <a:ext cx="59340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98" y="3156480"/>
            <a:ext cx="60007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75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except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/>
              <a:t> </a:t>
            </a:r>
            <a:r>
              <a:rPr lang="en-US" sz="3600" dirty="0" smtClean="0"/>
              <a:t>embedded in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166925" y="2161492"/>
            <a:ext cx="75706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600" spc="-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600" dirty="0" smtClean="0">
                <a:solidFill>
                  <a:srgbClr val="C00000"/>
                </a:solidFill>
              </a:rPr>
              <a:t>phrase</a:t>
            </a:r>
            <a:r>
              <a:rPr lang="en-US" sz="2600" dirty="0" smtClean="0">
                <a:solidFill>
                  <a:srgbClr val="160CD8"/>
                </a:solidFill>
              </a:rPr>
              <a:t>(</a:t>
            </a:r>
            <a:r>
              <a:rPr lang="en-US" sz="2600" dirty="0" smtClean="0"/>
              <a:t>school, </a:t>
            </a:r>
            <a:r>
              <a:rPr lang="en-US" sz="2600" dirty="0"/>
              <a:t>not </a:t>
            </a:r>
            <a:r>
              <a:rPr lang="en-US" sz="2600" dirty="0" smtClean="0">
                <a:solidFill>
                  <a:srgbClr val="C00000"/>
                </a:solidFill>
              </a:rPr>
              <a:t>except</a:t>
            </a:r>
            <a:r>
              <a:rPr lang="en-US" sz="2600" dirty="0" smtClean="0">
                <a:solidFill>
                  <a:srgbClr val="160CD8"/>
                </a:solidFill>
              </a:rPr>
              <a:t>())</a:t>
            </a:r>
            <a:r>
              <a:rPr lang="en-US" sz="2600" dirty="0" smtClean="0"/>
              <a:t> </a:t>
            </a:r>
            <a:r>
              <a:rPr lang="en-US" sz="2600" dirty="0"/>
              <a:t>means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</a:t>
            </a:r>
            <a:r>
              <a:rPr lang="en-US" sz="2600" spc="-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2600" dirty="0" smtClean="0"/>
              <a:t>phrase(school, </a:t>
            </a:r>
            <a:r>
              <a:rPr lang="en-US" sz="2600" dirty="0"/>
              <a:t>&lt;absence of all words</a:t>
            </a:r>
            <a:r>
              <a:rPr lang="en-US" sz="2600" dirty="0" smtClean="0"/>
              <a:t>&gt;), </a:t>
            </a:r>
            <a:r>
              <a:rPr lang="en-US" sz="2600" dirty="0"/>
              <a:t>i.e</a:t>
            </a:r>
            <a:r>
              <a:rPr lang="en-US" sz="2600" dirty="0" smtClean="0"/>
              <a:t>., the</a:t>
            </a:r>
          </a:p>
          <a:p>
            <a:r>
              <a:rPr lang="en-US" sz="2600" dirty="0" smtClean="0"/>
              <a:t>        </a:t>
            </a:r>
            <a:r>
              <a:rPr lang="en-US" sz="2600" dirty="0"/>
              <a:t>match shouldn't contain </a:t>
            </a:r>
            <a:r>
              <a:rPr lang="en-US" sz="2600" dirty="0" smtClean="0"/>
              <a:t>a second </a:t>
            </a:r>
            <a:r>
              <a:rPr lang="en-US" sz="2600" dirty="0"/>
              <a:t>argument.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3454154"/>
            <a:ext cx="63246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11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Bits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phrase()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0" y="1331259"/>
            <a:ext cx="7882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except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/>
              <a:t> </a:t>
            </a:r>
            <a:r>
              <a:rPr lang="en-US" sz="3600" dirty="0" smtClean="0"/>
              <a:t>embedded in </a:t>
            </a:r>
            <a:r>
              <a:rPr lang="en-US" sz="3600" dirty="0">
                <a:solidFill>
                  <a:srgbClr val="C00000"/>
                </a:solidFill>
              </a:rPr>
              <a:t>phrase</a:t>
            </a:r>
            <a:r>
              <a:rPr lang="en-US" sz="3600" dirty="0" smtClean="0">
                <a:solidFill>
                  <a:srgbClr val="160CD8"/>
                </a:solidFill>
              </a:rPr>
              <a:t>()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166925" y="2161492"/>
            <a:ext cx="75706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600" spc="-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600" dirty="0" smtClean="0">
                <a:solidFill>
                  <a:srgbClr val="C00000"/>
                </a:solidFill>
              </a:rPr>
              <a:t>phrase</a:t>
            </a:r>
            <a:r>
              <a:rPr lang="en-US" sz="2600" dirty="0" smtClean="0">
                <a:solidFill>
                  <a:srgbClr val="160CD8"/>
                </a:solidFill>
              </a:rPr>
              <a:t>(</a:t>
            </a:r>
            <a:r>
              <a:rPr lang="en-US" sz="2600" dirty="0" smtClean="0"/>
              <a:t>school, </a:t>
            </a:r>
            <a:r>
              <a:rPr lang="en-US" sz="2600" dirty="0" smtClean="0">
                <a:solidFill>
                  <a:srgbClr val="C00000"/>
                </a:solidFill>
              </a:rPr>
              <a:t>except</a:t>
            </a:r>
            <a:r>
              <a:rPr lang="en-US" sz="2600" dirty="0" smtClean="0">
                <a:solidFill>
                  <a:srgbClr val="160CD8"/>
                </a:solidFill>
              </a:rPr>
              <a:t>(.))</a:t>
            </a:r>
            <a:r>
              <a:rPr lang="en-US" sz="2600" dirty="0" smtClean="0"/>
              <a:t> </a:t>
            </a:r>
            <a:r>
              <a:rPr lang="en-US" sz="2600" dirty="0"/>
              <a:t>means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phrase(school, </a:t>
            </a:r>
            <a:r>
              <a:rPr lang="en-US" sz="2600" dirty="0"/>
              <a:t>&lt;any word, except all words&gt;), </a:t>
            </a:r>
            <a:r>
              <a:rPr lang="en-US" sz="2600" dirty="0" smtClean="0"/>
              <a:t>i.e.,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the </a:t>
            </a:r>
            <a:r>
              <a:rPr lang="en-US" sz="2600" dirty="0"/>
              <a:t>second argument </a:t>
            </a:r>
            <a:r>
              <a:rPr lang="en-US" sz="2600" dirty="0" smtClean="0"/>
              <a:t>must </a:t>
            </a:r>
            <a:r>
              <a:rPr lang="en-US" sz="2600" dirty="0"/>
              <a:t>be in the </a:t>
            </a:r>
            <a:r>
              <a:rPr lang="en-US" sz="2600" dirty="0" smtClean="0"/>
              <a:t>match, but at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the same time it cannot be anything. </a:t>
            </a:r>
            <a:endParaRPr lang="en-US" sz="2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890" y="3979333"/>
            <a:ext cx="6324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41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thesaurus()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6541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thesaurus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POS,</a:t>
            </a:r>
            <a:r>
              <a:rPr lang="en-US" sz="3600" dirty="0" smtClean="0">
                <a:solidFill>
                  <a:srgbClr val="31BF0C"/>
                </a:solidFill>
              </a:rPr>
              <a:t>term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,term2,term3,…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/>
              <a:t>Matches synonyms of </a:t>
            </a:r>
            <a:r>
              <a:rPr lang="en-US" sz="3600" dirty="0" smtClean="0"/>
              <a:t>any argument term. Can choose to restrict to certain part(s</a:t>
            </a:r>
            <a:r>
              <a:rPr lang="en-US" sz="3600" dirty="0"/>
              <a:t>) of </a:t>
            </a:r>
            <a:r>
              <a:rPr lang="en-US" sz="3600" dirty="0" smtClean="0"/>
              <a:t>speech.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3868738"/>
            <a:ext cx="62674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5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654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term</a:t>
            </a:r>
            <a:r>
              <a:rPr lang="en-US" sz="3600" dirty="0" smtClean="0">
                <a:solidFill>
                  <a:srgbClr val="160CD8"/>
                </a:solidFill>
              </a:rPr>
              <a:t>(</a:t>
            </a:r>
            <a:r>
              <a:rPr lang="en-US" sz="3600" dirty="0" smtClean="0">
                <a:solidFill>
                  <a:srgbClr val="31BF0C"/>
                </a:solidFill>
              </a:rPr>
              <a:t>list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,list2,list3,…</a:t>
            </a:r>
            <a:r>
              <a:rPr lang="en-US" sz="3600" dirty="0" smtClean="0">
                <a:solidFill>
                  <a:srgbClr val="160CD8"/>
                </a:solidFill>
              </a:rPr>
              <a:t>)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	 	        </a:t>
            </a:r>
            <a:r>
              <a:rPr lang="en-US" sz="3600" dirty="0" smtClean="0"/>
              <a:t>Matches all the words from the argument word list(s).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48" y="3149600"/>
            <a:ext cx="63341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20" y="1331259"/>
            <a:ext cx="7037387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22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PDL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654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term</a:t>
            </a:r>
            <a:r>
              <a:rPr lang="en-US" sz="3600" dirty="0" smtClean="0">
                <a:solidFill>
                  <a:srgbClr val="160CD8"/>
                </a:solidFill>
              </a:rPr>
              <a:t>() </a:t>
            </a:r>
            <a:r>
              <a:rPr lang="en-US" sz="3600" dirty="0" smtClean="0"/>
              <a:t>matches the stemmed forms of any given word from the list(s).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58" y="2865436"/>
            <a:ext cx="50387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83" y="2637894"/>
            <a:ext cx="33242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58" y="4119563"/>
            <a:ext cx="63055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6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PDL 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stem()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spc="-300" dirty="0"/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singleroot</a:t>
            </a:r>
            <a:r>
              <a:rPr lang="en-US" sz="3600" dirty="0" smtClean="0">
                <a:solidFill>
                  <a:srgbClr val="160CD8"/>
                </a:solidFill>
              </a:rPr>
              <a:t>() </a:t>
            </a:r>
            <a:r>
              <a:rPr lang="en-US" sz="3600" dirty="0" smtClean="0"/>
              <a:t>vs. </a:t>
            </a:r>
            <a:r>
              <a:rPr lang="en-US" sz="3600" dirty="0" smtClean="0">
                <a:solidFill>
                  <a:srgbClr val="C00000"/>
                </a:solidFill>
              </a:rPr>
              <a:t>stem</a:t>
            </a:r>
            <a:r>
              <a:rPr lang="en-US" sz="3600" dirty="0" smtClean="0">
                <a:solidFill>
                  <a:srgbClr val="160CD8"/>
                </a:solidFill>
              </a:rPr>
              <a:t>()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dirty="0" err="1" smtClean="0">
                <a:solidFill>
                  <a:srgbClr val="C00000"/>
                </a:solidFill>
              </a:rPr>
              <a:t>singleroot</a:t>
            </a:r>
            <a:r>
              <a:rPr lang="en-US" sz="3600" dirty="0">
                <a:solidFill>
                  <a:srgbClr val="160CD8"/>
                </a:solidFill>
              </a:rPr>
              <a:t>() </a:t>
            </a:r>
            <a:r>
              <a:rPr lang="en-US" sz="3600" dirty="0" smtClean="0"/>
              <a:t>matches </a:t>
            </a:r>
            <a:r>
              <a:rPr lang="en-US" sz="3600" dirty="0"/>
              <a:t>word forms with the same root as </a:t>
            </a:r>
            <a:r>
              <a:rPr lang="en-US" sz="3600" dirty="0" smtClean="0"/>
              <a:t>the term.</a:t>
            </a:r>
          </a:p>
          <a:p>
            <a:r>
              <a:rPr lang="en-US" sz="1900" dirty="0" smtClean="0">
                <a:solidFill>
                  <a:srgbClr val="C00000"/>
                </a:solidFill>
              </a:rPr>
              <a:t>  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      stem</a:t>
            </a:r>
            <a:r>
              <a:rPr lang="en-US" sz="3600" dirty="0" smtClean="0">
                <a:solidFill>
                  <a:srgbClr val="160CD8"/>
                </a:solidFill>
              </a:rPr>
              <a:t>() </a:t>
            </a:r>
            <a:r>
              <a:rPr lang="en-US" sz="3600" dirty="0"/>
              <a:t>matches word forms with the same </a:t>
            </a:r>
            <a:r>
              <a:rPr lang="en-US" sz="3600" dirty="0" smtClean="0"/>
              <a:t>stem </a:t>
            </a:r>
            <a:r>
              <a:rPr lang="en-US" sz="3600" dirty="0"/>
              <a:t>as the term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335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PDL 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stem()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2" y="133125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/>
              <a:t>Can specify POS in </a:t>
            </a:r>
            <a:r>
              <a:rPr lang="en-US" sz="3600" dirty="0" smtClean="0">
                <a:solidFill>
                  <a:srgbClr val="C00000"/>
                </a:solidFill>
              </a:rPr>
              <a:t>stem</a:t>
            </a:r>
            <a:r>
              <a:rPr lang="en-US" sz="3600" dirty="0" smtClean="0">
                <a:solidFill>
                  <a:srgbClr val="160CD8"/>
                </a:solidFill>
              </a:rPr>
              <a:t>() </a:t>
            </a:r>
            <a:r>
              <a:rPr lang="en-US" sz="3600" dirty="0"/>
              <a:t>as </a:t>
            </a:r>
            <a:r>
              <a:rPr lang="en-US" sz="3600" dirty="0" smtClean="0"/>
              <a:t>well.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167996"/>
            <a:ext cx="63246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4318530"/>
            <a:ext cx="63150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71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PDL Bits 'n 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		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SRL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21" y="1331259"/>
            <a:ext cx="7942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SRL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ymbolic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ule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anguage.</a:t>
            </a:r>
          </a:p>
          <a:p>
            <a:endParaRPr lang="en-US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7820" y="2355748"/>
            <a:ext cx="7284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manipulation and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column and row operations.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821" y="3895634"/>
            <a:ext cx="728430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 smtClean="0"/>
          </a:p>
          <a:p>
            <a:r>
              <a:rPr lang="en-US" sz="2900" dirty="0" smtClean="0">
                <a:solidFill>
                  <a:srgbClr val="C00000"/>
                </a:solidFill>
              </a:rPr>
              <a:t>date</a:t>
            </a:r>
            <a:r>
              <a:rPr lang="en-US" sz="2900" dirty="0" smtClean="0">
                <a:solidFill>
                  <a:srgbClr val="160CD8"/>
                </a:solidFill>
              </a:rPr>
              <a:t>(</a:t>
            </a:r>
            <a:r>
              <a:rPr lang="en-US" sz="2900" dirty="0" smtClean="0"/>
              <a:t>[Release Time </a:t>
            </a:r>
            <a:r>
              <a:rPr lang="en-US" sz="2900" dirty="0"/>
              <a:t>Raw],"DT;24;YYYYMMDD"</a:t>
            </a:r>
            <a:r>
              <a:rPr lang="en-US" sz="2900" dirty="0">
                <a:solidFill>
                  <a:srgbClr val="160CD8"/>
                </a:solidFill>
              </a:rPr>
              <a:t>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20" y="4988241"/>
            <a:ext cx="57626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86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PDL Bits 'n Pieces	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000" b="1" dirty="0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LinguaMark</a:t>
            </a:r>
            <a:endParaRPr lang="en-US" sz="4000" b="1" dirty="0">
              <a:solidFill>
                <a:srgbClr val="DEFD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821" y="1331259"/>
            <a:ext cx="7747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PolyAnalyst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LinguaMark</a:t>
            </a:r>
            <a:r>
              <a:rPr lang="en-US" sz="3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define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constructions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evaluations, and </a:t>
            </a:r>
            <a:r>
              <a:rPr lang="en-US" sz="3600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sentiments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700" b="1" kern="0" dirty="0">
                <a:solidFill>
                  <a:srgbClr val="0070C0"/>
                </a:solidFill>
              </a:rPr>
              <a:t>‘Director’ </a:t>
            </a:r>
            <a:r>
              <a:rPr lang="en-US" sz="2700" b="1" kern="0" dirty="0">
                <a:solidFill>
                  <a:srgbClr val="00B050"/>
                </a:solidFill>
              </a:rPr>
              <a:t>&lt;,GF(OF)&gt; </a:t>
            </a:r>
            <a:r>
              <a:rPr lang="en-US" sz="2700" b="1" kern="0" dirty="0">
                <a:solidFill>
                  <a:srgbClr val="FF0000"/>
                </a:solidFill>
              </a:rPr>
              <a:t>&lt;$Company&gt;:@ </a:t>
            </a:r>
            <a:r>
              <a:rPr lang="en-US" sz="2700" b="1" kern="0" dirty="0">
                <a:solidFill>
                  <a:srgbClr val="7030A0"/>
                </a:solidFill>
              </a:rPr>
              <a:t>‘is’ </a:t>
            </a:r>
            <a:r>
              <a:rPr lang="en-US" sz="2700" b="1" kern="0" dirty="0">
                <a:solidFill>
                  <a:srgbClr val="FFC000"/>
                </a:solidFill>
              </a:rPr>
              <a:t>&lt;$Person&gt;</a:t>
            </a:r>
          </a:p>
          <a:p>
            <a:r>
              <a:rPr lang="en-US" sz="2700" kern="0" dirty="0" smtClean="0"/>
              <a:t> matches </a:t>
            </a:r>
            <a:r>
              <a:rPr lang="en-US" sz="2700" kern="0" dirty="0"/>
              <a:t>“</a:t>
            </a:r>
            <a:r>
              <a:rPr lang="en-US" sz="2700" kern="0" dirty="0">
                <a:solidFill>
                  <a:srgbClr val="0070C0"/>
                </a:solidFill>
              </a:rPr>
              <a:t>Director</a:t>
            </a:r>
            <a:r>
              <a:rPr lang="en-US" sz="2700" kern="0" dirty="0"/>
              <a:t> </a:t>
            </a:r>
            <a:r>
              <a:rPr lang="en-US" sz="2700" kern="0" dirty="0">
                <a:solidFill>
                  <a:srgbClr val="00B050"/>
                </a:solidFill>
              </a:rPr>
              <a:t>of</a:t>
            </a:r>
            <a:r>
              <a:rPr lang="en-US" sz="2700" kern="0" dirty="0"/>
              <a:t> </a:t>
            </a:r>
            <a:r>
              <a:rPr lang="en-US" sz="2700" kern="0" dirty="0">
                <a:solidFill>
                  <a:srgbClr val="FF0000"/>
                </a:solidFill>
              </a:rPr>
              <a:t>Microsoft Corp.</a:t>
            </a:r>
            <a:r>
              <a:rPr lang="en-US" sz="2700" kern="0" dirty="0"/>
              <a:t> </a:t>
            </a:r>
            <a:r>
              <a:rPr lang="en-US" sz="2700" kern="0" dirty="0">
                <a:solidFill>
                  <a:srgbClr val="7030A0"/>
                </a:solidFill>
              </a:rPr>
              <a:t>is</a:t>
            </a:r>
            <a:r>
              <a:rPr lang="en-US" sz="2700" kern="0" dirty="0"/>
              <a:t> </a:t>
            </a:r>
            <a:r>
              <a:rPr lang="en-US" sz="2700" kern="0" dirty="0">
                <a:solidFill>
                  <a:srgbClr val="FFC000"/>
                </a:solidFill>
              </a:rPr>
              <a:t>Bill Gates</a:t>
            </a:r>
            <a:r>
              <a:rPr lang="en-US" sz="2700" kern="0" dirty="0" smtClean="0"/>
              <a:t>”</a:t>
            </a:r>
            <a:endParaRPr lang="en-US" sz="2700" kern="0" dirty="0"/>
          </a:p>
        </p:txBody>
      </p:sp>
    </p:spTree>
    <p:extLst>
      <p:ext uri="{BB962C8B-B14F-4D97-AF65-F5344CB8AC3E}">
        <p14:creationId xmlns:p14="http://schemas.microsoft.com/office/powerpoint/2010/main" val="111528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PDL Bits 'n Pieces	    </a:t>
            </a:r>
            <a:r>
              <a:rPr lang="en-US" sz="4000" b="1" dirty="0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en-US" sz="4000" b="1" dirty="0" err="1">
                <a:solidFill>
                  <a:srgbClr val="DEFD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LinguaMark</a:t>
            </a:r>
            <a:endParaRPr lang="en-US" sz="4000" b="1" dirty="0">
              <a:solidFill>
                <a:srgbClr val="DEFD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820" y="1331259"/>
            <a:ext cx="800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PolyAnalyst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LinguaMark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927555" y="3083802"/>
            <a:ext cx="4178103" cy="258651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900" dirty="0" smtClean="0"/>
              <a:t>“Custom </a:t>
            </a:r>
            <a:r>
              <a:rPr lang="en-US" sz="2900" dirty="0"/>
              <a:t>Entity Extraction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dirty="0" smtClean="0"/>
              <a:t>  with </a:t>
            </a:r>
            <a:r>
              <a:rPr lang="en-US" sz="2900" dirty="0" err="1"/>
              <a:t>PolyAnalyst’s</a:t>
            </a:r>
            <a:endParaRPr lang="en-US" sz="29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900" dirty="0" smtClean="0"/>
              <a:t>  </a:t>
            </a:r>
            <a:r>
              <a:rPr lang="en-US" sz="2900" dirty="0" err="1" smtClean="0"/>
              <a:t>LinguaMark</a:t>
            </a:r>
            <a:r>
              <a:rPr lang="en-US" sz="2900" dirty="0" smtClean="0"/>
              <a:t> Language”</a:t>
            </a:r>
            <a:endParaRPr lang="en-US" sz="29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900" dirty="0" smtClean="0"/>
              <a:t>  Date</a:t>
            </a:r>
            <a:r>
              <a:rPr lang="en-US" sz="2900" dirty="0"/>
              <a:t>: Thursday, May 15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dirty="0" smtClean="0"/>
              <a:t>  Time</a:t>
            </a:r>
            <a:r>
              <a:rPr lang="en-US" sz="2900" dirty="0"/>
              <a:t>: 8:45 – 9:25 am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077" y="3166801"/>
            <a:ext cx="2222514" cy="250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78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769242" y="4537792"/>
            <a:ext cx="3634945" cy="68512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megaputer.com</a:t>
            </a: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11130</TotalTime>
  <Words>1523</Words>
  <Application>Microsoft Office PowerPoint</Application>
  <PresentationFormat>On-screen Show (4:3)</PresentationFormat>
  <Paragraphs>422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PDL</dc:title>
  <dc:creator>Chin-Yang Sha</dc:creator>
  <cp:lastModifiedBy>Chin-Yang Sha</cp:lastModifiedBy>
  <cp:revision>287</cp:revision>
  <dcterms:created xsi:type="dcterms:W3CDTF">2013-10-03T20:50:08Z</dcterms:created>
  <dcterms:modified xsi:type="dcterms:W3CDTF">2014-05-21T22:16:06Z</dcterms:modified>
</cp:coreProperties>
</file>