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8"/>
  </p:notesMasterIdLst>
  <p:sldIdLst>
    <p:sldId id="256" r:id="rId2"/>
    <p:sldId id="258" r:id="rId3"/>
    <p:sldId id="263" r:id="rId4"/>
    <p:sldId id="259" r:id="rId5"/>
    <p:sldId id="260" r:id="rId6"/>
    <p:sldId id="261" r:id="rId7"/>
    <p:sldId id="262" r:id="rId8"/>
    <p:sldId id="264" r:id="rId9"/>
    <p:sldId id="275" r:id="rId10"/>
    <p:sldId id="265" r:id="rId11"/>
    <p:sldId id="273" r:id="rId12"/>
    <p:sldId id="268" r:id="rId13"/>
    <p:sldId id="269" r:id="rId14"/>
    <p:sldId id="270" r:id="rId15"/>
    <p:sldId id="271" r:id="rId16"/>
    <p:sldId id="272" r:id="rId17"/>
    <p:sldId id="267" r:id="rId18"/>
    <p:sldId id="277" r:id="rId19"/>
    <p:sldId id="276" r:id="rId20"/>
    <p:sldId id="274" r:id="rId21"/>
    <p:sldId id="278" r:id="rId22"/>
    <p:sldId id="279" r:id="rId23"/>
    <p:sldId id="280" r:id="rId24"/>
    <p:sldId id="281" r:id="rId25"/>
    <p:sldId id="282" r:id="rId26"/>
    <p:sldId id="257"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mbria Math" panose="02040503050406030204" pitchFamily="18" charset="0"/>
      <p:regular r:id="rId33"/>
    </p:embeddedFont>
    <p:embeddedFont>
      <p:font typeface="Arial Narrow" panose="020B0606020202030204" pitchFamily="34" charset="0"/>
      <p:regular r:id="rId34"/>
      <p:bold r:id="rId35"/>
      <p:italic r:id="rId36"/>
      <p:boldItalic r:id="rId37"/>
    </p:embeddedFont>
    <p:embeddedFont>
      <p:font typeface="Verdana" panose="020B0604030504040204" pitchFamily="34" charset="0"/>
      <p:regular r:id="rId38"/>
      <p:bold r:id="rId39"/>
      <p:italic r:id="rId40"/>
      <p:boldItalic r:id="rId41"/>
    </p:embeddedFont>
    <p:embeddedFont>
      <p:font typeface="Calibri Light" panose="020F0302020204030204" pitchFamily="34" charset="0"/>
      <p:regular r:id="rId42"/>
      <p: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88" userDrawn="1">
          <p15:clr>
            <a:srgbClr val="A4A3A4"/>
          </p15:clr>
        </p15:guide>
        <p15:guide id="3" orient="horz" pos="504" userDrawn="1">
          <p15:clr>
            <a:srgbClr val="A4A3A4"/>
          </p15:clr>
        </p15:guide>
        <p15:guide id="4" pos="384" userDrawn="1">
          <p15:clr>
            <a:srgbClr val="A4A3A4"/>
          </p15:clr>
        </p15:guide>
        <p15:guide id="5" pos="72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9EC"/>
    <a:srgbClr val="3EAB50"/>
    <a:srgbClr val="379478"/>
    <a:srgbClr val="919FBA"/>
    <a:srgbClr val="1F335B"/>
    <a:srgbClr val="F0AA53"/>
    <a:srgbClr val="3BA064"/>
    <a:srgbClr val="2B6369"/>
    <a:srgbClr val="8F9DB9"/>
    <a:srgbClr val="E1E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16" autoAdjust="0"/>
    <p:restoredTop sz="94660"/>
  </p:normalViewPr>
  <p:slideViewPr>
    <p:cSldViewPr snapToGrid="0">
      <p:cViewPr>
        <p:scale>
          <a:sx n="200" d="100"/>
          <a:sy n="200" d="100"/>
        </p:scale>
        <p:origin x="-2382" y="216"/>
      </p:cViewPr>
      <p:guideLst>
        <p:guide pos="3840"/>
        <p:guide orient="horz" pos="288"/>
        <p:guide orient="horz" pos="504"/>
        <p:guide pos="384"/>
        <p:guide pos="72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532237946374849"/>
          <c:y val="0.12774637206426068"/>
          <c:w val="0.52988907861926859"/>
          <c:h val="0.71281076130889953"/>
        </c:manualLayout>
      </c:layout>
      <c:barChart>
        <c:barDir val="bar"/>
        <c:grouping val="clustered"/>
        <c:varyColors val="0"/>
        <c:ser>
          <c:idx val="0"/>
          <c:order val="0"/>
          <c:tx>
            <c:strRef>
              <c:f>Sheet1!$B$1</c:f>
              <c:strCache>
                <c:ptCount val="1"/>
                <c:pt idx="0">
                  <c:v>Series 1</c:v>
                </c:pt>
              </c:strCache>
            </c:strRef>
          </c:tx>
          <c:spPr>
            <a:solidFill>
              <a:srgbClr val="F0AA53"/>
            </a:solidFill>
            <a:ln>
              <a:noFill/>
            </a:ln>
            <a:effectLst>
              <a:outerShdw blurRad="57150" dist="19050" dir="5400000" algn="ctr" rotWithShape="0">
                <a:srgbClr val="000000">
                  <a:alpha val="63000"/>
                </a:srgbClr>
              </a:outerShdw>
            </a:effectLst>
          </c:spPr>
          <c:invertIfNegative val="0"/>
          <c:cat>
            <c:strRef>
              <c:f>Sheet1!$A$2:$A$6</c:f>
              <c:strCache>
                <c:ptCount val="5"/>
                <c:pt idx="0">
                  <c:v>Unacceptable</c:v>
                </c:pt>
                <c:pt idx="1">
                  <c:v>Unsatisfactory</c:v>
                </c:pt>
                <c:pt idx="2">
                  <c:v>Average</c:v>
                </c:pt>
                <c:pt idx="3">
                  <c:v>Satisfactory</c:v>
                </c:pt>
                <c:pt idx="4">
                  <c:v>Exceptional</c:v>
                </c:pt>
              </c:strCache>
            </c:strRef>
          </c:cat>
          <c:val>
            <c:numRef>
              <c:f>Sheet1!$B$2:$B$6</c:f>
              <c:numCache>
                <c:formatCode>General</c:formatCode>
                <c:ptCount val="5"/>
                <c:pt idx="0">
                  <c:v>2</c:v>
                </c:pt>
                <c:pt idx="1">
                  <c:v>0</c:v>
                </c:pt>
                <c:pt idx="2">
                  <c:v>4</c:v>
                </c:pt>
                <c:pt idx="3">
                  <c:v>2</c:v>
                </c:pt>
                <c:pt idx="4">
                  <c:v>1</c:v>
                </c:pt>
              </c:numCache>
            </c:numRef>
          </c:val>
        </c:ser>
        <c:dLbls>
          <c:showLegendKey val="0"/>
          <c:showVal val="0"/>
          <c:showCatName val="0"/>
          <c:showSerName val="0"/>
          <c:showPercent val="0"/>
          <c:showBubbleSize val="0"/>
        </c:dLbls>
        <c:gapWidth val="115"/>
        <c:overlap val="-20"/>
        <c:axId val="318762808"/>
        <c:axId val="318765160"/>
      </c:barChart>
      <c:catAx>
        <c:axId val="318762808"/>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18765160"/>
        <c:crosses val="autoZero"/>
        <c:auto val="1"/>
        <c:lblAlgn val="ctr"/>
        <c:lblOffset val="100"/>
        <c:noMultiLvlLbl val="0"/>
      </c:catAx>
      <c:valAx>
        <c:axId val="318765160"/>
        <c:scaling>
          <c:orientation val="minMax"/>
        </c:scaling>
        <c:delete val="0"/>
        <c:axPos val="b"/>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1876280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532237946374849"/>
          <c:y val="0.12774637206426068"/>
          <c:w val="0.52988907861926859"/>
          <c:h val="0.71281076130889953"/>
        </c:manualLayout>
      </c:layout>
      <c:barChart>
        <c:barDir val="bar"/>
        <c:grouping val="clustered"/>
        <c:varyColors val="0"/>
        <c:ser>
          <c:idx val="0"/>
          <c:order val="0"/>
          <c:tx>
            <c:strRef>
              <c:f>Sheet1!$B$1</c:f>
              <c:strCache>
                <c:ptCount val="1"/>
                <c:pt idx="0">
                  <c:v>Series 1</c:v>
                </c:pt>
              </c:strCache>
            </c:strRef>
          </c:tx>
          <c:spPr>
            <a:solidFill>
              <a:srgbClr val="CCD94C"/>
            </a:solidFill>
            <a:ln>
              <a:noFill/>
            </a:ln>
            <a:effectLst>
              <a:outerShdw blurRad="57150" dist="19050" dir="5400000" algn="ctr" rotWithShape="0">
                <a:srgbClr val="000000">
                  <a:alpha val="63000"/>
                </a:srgbClr>
              </a:outerShdw>
            </a:effectLst>
          </c:spPr>
          <c:invertIfNegative val="0"/>
          <c:cat>
            <c:strRef>
              <c:f>Sheet1!$A$2:$A$6</c:f>
              <c:strCache>
                <c:ptCount val="5"/>
                <c:pt idx="0">
                  <c:v>Unacceptable</c:v>
                </c:pt>
                <c:pt idx="1">
                  <c:v>Unsatisfactory</c:v>
                </c:pt>
                <c:pt idx="2">
                  <c:v>Average</c:v>
                </c:pt>
                <c:pt idx="3">
                  <c:v>Satisfactory</c:v>
                </c:pt>
                <c:pt idx="4">
                  <c:v>Exceptional</c:v>
                </c:pt>
              </c:strCache>
            </c:strRef>
          </c:cat>
          <c:val>
            <c:numRef>
              <c:f>Sheet1!$B$2:$B$6</c:f>
              <c:numCache>
                <c:formatCode>General</c:formatCode>
                <c:ptCount val="5"/>
                <c:pt idx="0">
                  <c:v>2</c:v>
                </c:pt>
                <c:pt idx="1">
                  <c:v>3</c:v>
                </c:pt>
                <c:pt idx="2">
                  <c:v>4</c:v>
                </c:pt>
                <c:pt idx="3">
                  <c:v>2</c:v>
                </c:pt>
                <c:pt idx="4">
                  <c:v>1</c:v>
                </c:pt>
              </c:numCache>
            </c:numRef>
          </c:val>
        </c:ser>
        <c:dLbls>
          <c:showLegendKey val="0"/>
          <c:showVal val="0"/>
          <c:showCatName val="0"/>
          <c:showSerName val="0"/>
          <c:showPercent val="0"/>
          <c:showBubbleSize val="0"/>
        </c:dLbls>
        <c:gapWidth val="115"/>
        <c:overlap val="-20"/>
        <c:axId val="318763592"/>
        <c:axId val="318763984"/>
      </c:barChart>
      <c:catAx>
        <c:axId val="318763592"/>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18763984"/>
        <c:crosses val="autoZero"/>
        <c:auto val="1"/>
        <c:lblAlgn val="ctr"/>
        <c:lblOffset val="100"/>
        <c:noMultiLvlLbl val="0"/>
      </c:catAx>
      <c:valAx>
        <c:axId val="318763984"/>
        <c:scaling>
          <c:orientation val="minMax"/>
        </c:scaling>
        <c:delete val="0"/>
        <c:axPos val="b"/>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18763592"/>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E2CDAA-29B0-440E-89BA-EBBA33B710BD}" type="datetimeFigureOut">
              <a:rPr lang="en-US" smtClean="0"/>
              <a:t>5/14/2014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C879E1-2CAC-4445-9608-F806C016FFCF}" type="slidenum">
              <a:rPr lang="en-US" smtClean="0"/>
              <a:t>‹#›</a:t>
            </a:fld>
            <a:endParaRPr lang="en-US"/>
          </a:p>
        </p:txBody>
      </p:sp>
    </p:spTree>
    <p:extLst>
      <p:ext uri="{BB962C8B-B14F-4D97-AF65-F5344CB8AC3E}">
        <p14:creationId xmlns:p14="http://schemas.microsoft.com/office/powerpoint/2010/main" val="2794206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1</a:t>
            </a:fld>
            <a:endParaRPr lang="en-US"/>
          </a:p>
        </p:txBody>
      </p:sp>
    </p:spTree>
    <p:extLst>
      <p:ext uri="{BB962C8B-B14F-4D97-AF65-F5344CB8AC3E}">
        <p14:creationId xmlns:p14="http://schemas.microsoft.com/office/powerpoint/2010/main" val="1245642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4</a:t>
            </a:fld>
            <a:endParaRPr lang="en-US"/>
          </a:p>
        </p:txBody>
      </p:sp>
    </p:spTree>
    <p:extLst>
      <p:ext uri="{BB962C8B-B14F-4D97-AF65-F5344CB8AC3E}">
        <p14:creationId xmlns:p14="http://schemas.microsoft.com/office/powerpoint/2010/main" val="412457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5</a:t>
            </a:fld>
            <a:endParaRPr lang="en-US"/>
          </a:p>
        </p:txBody>
      </p:sp>
    </p:spTree>
    <p:extLst>
      <p:ext uri="{BB962C8B-B14F-4D97-AF65-F5344CB8AC3E}">
        <p14:creationId xmlns:p14="http://schemas.microsoft.com/office/powerpoint/2010/main" val="603477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6</a:t>
            </a:fld>
            <a:endParaRPr lang="en-US"/>
          </a:p>
        </p:txBody>
      </p:sp>
    </p:spTree>
    <p:extLst>
      <p:ext uri="{BB962C8B-B14F-4D97-AF65-F5344CB8AC3E}">
        <p14:creationId xmlns:p14="http://schemas.microsoft.com/office/powerpoint/2010/main" val="810766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7</a:t>
            </a:fld>
            <a:endParaRPr lang="en-US"/>
          </a:p>
        </p:txBody>
      </p:sp>
    </p:spTree>
    <p:extLst>
      <p:ext uri="{BB962C8B-B14F-4D97-AF65-F5344CB8AC3E}">
        <p14:creationId xmlns:p14="http://schemas.microsoft.com/office/powerpoint/2010/main" val="2232043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8</a:t>
            </a:fld>
            <a:endParaRPr lang="en-US"/>
          </a:p>
        </p:txBody>
      </p:sp>
    </p:spTree>
    <p:extLst>
      <p:ext uri="{BB962C8B-B14F-4D97-AF65-F5344CB8AC3E}">
        <p14:creationId xmlns:p14="http://schemas.microsoft.com/office/powerpoint/2010/main" val="770336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9</a:t>
            </a:fld>
            <a:endParaRPr lang="en-US"/>
          </a:p>
        </p:txBody>
      </p:sp>
    </p:spTree>
    <p:extLst>
      <p:ext uri="{BB962C8B-B14F-4D97-AF65-F5344CB8AC3E}">
        <p14:creationId xmlns:p14="http://schemas.microsoft.com/office/powerpoint/2010/main" val="3687838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10</a:t>
            </a:fld>
            <a:endParaRPr lang="en-US"/>
          </a:p>
        </p:txBody>
      </p:sp>
    </p:spTree>
    <p:extLst>
      <p:ext uri="{BB962C8B-B14F-4D97-AF65-F5344CB8AC3E}">
        <p14:creationId xmlns:p14="http://schemas.microsoft.com/office/powerpoint/2010/main" val="894062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19</a:t>
            </a:fld>
            <a:endParaRPr lang="en-US"/>
          </a:p>
        </p:txBody>
      </p:sp>
    </p:spTree>
    <p:extLst>
      <p:ext uri="{BB962C8B-B14F-4D97-AF65-F5344CB8AC3E}">
        <p14:creationId xmlns:p14="http://schemas.microsoft.com/office/powerpoint/2010/main" val="247229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20</a:t>
            </a:fld>
            <a:endParaRPr lang="en-US"/>
          </a:p>
        </p:txBody>
      </p:sp>
    </p:spTree>
    <p:extLst>
      <p:ext uri="{BB962C8B-B14F-4D97-AF65-F5344CB8AC3E}">
        <p14:creationId xmlns:p14="http://schemas.microsoft.com/office/powerpoint/2010/main" val="1220320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21</a:t>
            </a:fld>
            <a:endParaRPr lang="en-US"/>
          </a:p>
        </p:txBody>
      </p:sp>
    </p:spTree>
    <p:extLst>
      <p:ext uri="{BB962C8B-B14F-4D97-AF65-F5344CB8AC3E}">
        <p14:creationId xmlns:p14="http://schemas.microsoft.com/office/powerpoint/2010/main" val="137428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22</a:t>
            </a:fld>
            <a:endParaRPr lang="en-US"/>
          </a:p>
        </p:txBody>
      </p:sp>
    </p:spTree>
    <p:extLst>
      <p:ext uri="{BB962C8B-B14F-4D97-AF65-F5344CB8AC3E}">
        <p14:creationId xmlns:p14="http://schemas.microsoft.com/office/powerpoint/2010/main" val="1182047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23</a:t>
            </a:fld>
            <a:endParaRPr lang="en-US"/>
          </a:p>
        </p:txBody>
      </p:sp>
    </p:spTree>
    <p:extLst>
      <p:ext uri="{BB962C8B-B14F-4D97-AF65-F5344CB8AC3E}">
        <p14:creationId xmlns:p14="http://schemas.microsoft.com/office/powerpoint/2010/main" val="2089373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24</a:t>
            </a:fld>
            <a:endParaRPr lang="en-US"/>
          </a:p>
        </p:txBody>
      </p:sp>
    </p:spTree>
    <p:extLst>
      <p:ext uri="{BB962C8B-B14F-4D97-AF65-F5344CB8AC3E}">
        <p14:creationId xmlns:p14="http://schemas.microsoft.com/office/powerpoint/2010/main" val="1801789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25</a:t>
            </a:fld>
            <a:endParaRPr lang="en-US"/>
          </a:p>
        </p:txBody>
      </p:sp>
    </p:spTree>
    <p:extLst>
      <p:ext uri="{BB962C8B-B14F-4D97-AF65-F5344CB8AC3E}">
        <p14:creationId xmlns:p14="http://schemas.microsoft.com/office/powerpoint/2010/main" val="1064659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E5DE41-8561-4EC2-B0D1-A33625DB9E53}" type="slidenum">
              <a:rPr lang="en-US" smtClean="0"/>
              <a:t>26</a:t>
            </a:fld>
            <a:endParaRPr lang="en-US"/>
          </a:p>
        </p:txBody>
      </p:sp>
    </p:spTree>
    <p:extLst>
      <p:ext uri="{BB962C8B-B14F-4D97-AF65-F5344CB8AC3E}">
        <p14:creationId xmlns:p14="http://schemas.microsoft.com/office/powerpoint/2010/main" val="150524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F7328E-E7D4-4669-96A6-436F3F611898}"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1546295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7328E-E7D4-4669-96A6-436F3F611898}"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237108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F7328E-E7D4-4669-96A6-436F3F611898}"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1276425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lvl1pPr>
              <a:defRPr lang="en-US" sz="4000" b="1">
                <a:solidFill>
                  <a:schemeClr val="bg1">
                    <a:lumMod val="95000"/>
                  </a:schemeClr>
                </a:solidFill>
                <a:latin typeface="Arial" panose="020B0604020202020204" pitchFamily="34" charset="0"/>
                <a:ea typeface="+mn-ea"/>
                <a:cs typeface="Arial" panose="020B0604020202020204" pitchFamily="34" charset="0"/>
              </a:defRPr>
            </a:lvl1pPr>
          </a:lstStyle>
          <a:p>
            <a:pPr marL="0" lvl="0"/>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F7328E-E7D4-4669-96A6-436F3F611898}"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3530999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F7328E-E7D4-4669-96A6-436F3F611898}" type="datetimeFigureOut">
              <a:rPr lang="en-US" smtClean="0"/>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2039600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F7328E-E7D4-4669-96A6-436F3F611898}" type="datetimeFigureOut">
              <a:rPr lang="en-US" smtClean="0"/>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2766891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7328E-E7D4-4669-96A6-436F3F611898}" type="datetimeFigureOut">
              <a:rPr lang="en-US" smtClean="0"/>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169415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7328E-E7D4-4669-96A6-436F3F611898}"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3648359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7328E-E7D4-4669-96A6-436F3F611898}"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653356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7328E-E7D4-4669-96A6-436F3F611898}"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3654689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7328E-E7D4-4669-96A6-436F3F611898}"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CFB7AD-53AA-4E60-98D7-758059097E0D}" type="slidenum">
              <a:rPr lang="en-US" smtClean="0"/>
              <a:t>‹#›</a:t>
            </a:fld>
            <a:endParaRPr lang="en-US"/>
          </a:p>
        </p:txBody>
      </p:sp>
    </p:spTree>
    <p:extLst>
      <p:ext uri="{BB962C8B-B14F-4D97-AF65-F5344CB8AC3E}">
        <p14:creationId xmlns:p14="http://schemas.microsoft.com/office/powerpoint/2010/main" val="3367810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7328E-E7D4-4669-96A6-436F3F611898}" type="datetimeFigureOut">
              <a:rPr lang="en-US" smtClean="0"/>
              <a:t>5/14/2014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FB7AD-53AA-4E60-98D7-758059097E0D}" type="slidenum">
              <a:rPr lang="en-US" smtClean="0"/>
              <a:t>‹#›</a:t>
            </a:fld>
            <a:endParaRPr lang="en-US"/>
          </a:p>
        </p:txBody>
      </p:sp>
    </p:spTree>
    <p:extLst>
      <p:ext uri="{BB962C8B-B14F-4D97-AF65-F5344CB8AC3E}">
        <p14:creationId xmlns:p14="http://schemas.microsoft.com/office/powerpoint/2010/main" val="1558053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jp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0" y="457200"/>
            <a:ext cx="12192000" cy="3331029"/>
          </a:xfrm>
          <a:prstGeom prst="rect">
            <a:avLst/>
          </a:prstGeom>
          <a:solidFill>
            <a:srgbClr val="1F33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496784" y="845441"/>
            <a:ext cx="9198430" cy="2554545"/>
          </a:xfrm>
          <a:prstGeom prst="rect">
            <a:avLst/>
          </a:prstGeom>
          <a:noFill/>
        </p:spPr>
        <p:txBody>
          <a:bodyPr wrap="square" rtlCol="0">
            <a:spAutoFit/>
          </a:bodyPr>
          <a:lstStyle/>
          <a:p>
            <a:pPr algn="ctr"/>
            <a:r>
              <a:rPr lang="en-US" sz="4000" dirty="0" smtClean="0">
                <a:solidFill>
                  <a:schemeClr val="bg1"/>
                </a:solidFill>
                <a:latin typeface="Arial" panose="020B0604020202020204" pitchFamily="34" charset="0"/>
                <a:ea typeface="Verdana" panose="020B0604030504040204" pitchFamily="34" charset="0"/>
                <a:cs typeface="Arial" panose="020B0604020202020204" pitchFamily="34" charset="0"/>
              </a:rPr>
              <a:t>POLYANALYST </a:t>
            </a:r>
          </a:p>
          <a:p>
            <a:pPr algn="ctr"/>
            <a:r>
              <a:rPr lang="en-US" sz="4000" dirty="0">
                <a:solidFill>
                  <a:schemeClr val="bg1"/>
                </a:solidFill>
                <a:latin typeface="Arial" panose="020B0604020202020204" pitchFamily="34" charset="0"/>
                <a:ea typeface="Verdana" panose="020B0604030504040204" pitchFamily="34" charset="0"/>
                <a:cs typeface="Arial" panose="020B0604020202020204" pitchFamily="34" charset="0"/>
              </a:rPr>
              <a:t>f</a:t>
            </a:r>
            <a:r>
              <a:rPr lang="en-US" sz="4000" dirty="0" smtClean="0">
                <a:solidFill>
                  <a:schemeClr val="bg1"/>
                </a:solidFill>
                <a:latin typeface="Arial" panose="020B0604020202020204" pitchFamily="34" charset="0"/>
                <a:ea typeface="Verdana" panose="020B0604030504040204" pitchFamily="34" charset="0"/>
                <a:cs typeface="Arial" panose="020B0604020202020204" pitchFamily="34" charset="0"/>
              </a:rPr>
              <a:t>or </a:t>
            </a:r>
          </a:p>
          <a:p>
            <a:pPr algn="ctr"/>
            <a:r>
              <a:rPr lang="en-US" sz="4000" dirty="0" smtClean="0">
                <a:solidFill>
                  <a:schemeClr val="bg1"/>
                </a:solidFill>
                <a:latin typeface="Arial" panose="020B0604020202020204" pitchFamily="34" charset="0"/>
                <a:ea typeface="Verdana" panose="020B0604030504040204" pitchFamily="34" charset="0"/>
                <a:cs typeface="Arial" panose="020B0604020202020204" pitchFamily="34" charset="0"/>
              </a:rPr>
              <a:t>CUSTOMER SERVICE </a:t>
            </a:r>
            <a:r>
              <a:rPr lang="en-US" sz="4000" dirty="0">
                <a:solidFill>
                  <a:schemeClr val="bg1"/>
                </a:solidFill>
                <a:latin typeface="Arial" panose="020B0604020202020204" pitchFamily="34" charset="0"/>
                <a:ea typeface="Verdana" panose="020B0604030504040204" pitchFamily="34" charset="0"/>
                <a:cs typeface="Arial" panose="020B0604020202020204" pitchFamily="34" charset="0"/>
              </a:rPr>
              <a:t>PERFORMANCE </a:t>
            </a:r>
            <a:r>
              <a:rPr lang="en-US" sz="4000" dirty="0" smtClean="0">
                <a:solidFill>
                  <a:schemeClr val="bg1"/>
                </a:solidFill>
                <a:latin typeface="Arial" panose="020B0604020202020204" pitchFamily="34" charset="0"/>
                <a:ea typeface="Verdana" panose="020B0604030504040204" pitchFamily="34" charset="0"/>
                <a:cs typeface="Arial" panose="020B0604020202020204" pitchFamily="34" charset="0"/>
              </a:rPr>
              <a:t>MONITORING</a:t>
            </a:r>
            <a:endParaRPr lang="en-US" sz="400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2" name="TextBox 1"/>
          <p:cNvSpPr txBox="1"/>
          <p:nvPr/>
        </p:nvSpPr>
        <p:spPr>
          <a:xfrm>
            <a:off x="4915515" y="3788227"/>
            <a:ext cx="2360967"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A Case Study</a:t>
            </a:r>
            <a:endParaRPr lang="en-US" sz="28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a:stretch>
            <a:fillRect/>
          </a:stretch>
        </p:blipFill>
        <p:spPr>
          <a:xfrm>
            <a:off x="5000876" y="5619146"/>
            <a:ext cx="2190249" cy="1264024"/>
          </a:xfrm>
          <a:prstGeom prst="rect">
            <a:avLst/>
          </a:prstGeom>
        </p:spPr>
      </p:pic>
      <p:sp>
        <p:nvSpPr>
          <p:cNvPr id="13" name="Subtitle 2"/>
          <p:cNvSpPr>
            <a:spLocks noGrp="1"/>
          </p:cNvSpPr>
          <p:nvPr>
            <p:ph type="subTitle" idx="1"/>
          </p:nvPr>
        </p:nvSpPr>
        <p:spPr>
          <a:xfrm>
            <a:off x="4388156" y="4764680"/>
            <a:ext cx="3415687" cy="685127"/>
          </a:xfrm>
        </p:spPr>
        <p:txBody>
          <a:bodyPr>
            <a:noAutofit/>
          </a:bodyPr>
          <a:lstStyle/>
          <a:p>
            <a:pPr>
              <a:spcBef>
                <a:spcPts val="0"/>
              </a:spcBef>
            </a:pPr>
            <a:r>
              <a:rPr lang="en-US" dirty="0" smtClean="0">
                <a:solidFill>
                  <a:schemeClr val="tx1"/>
                </a:solidFill>
                <a:latin typeface="Arial" panose="020B0604020202020204" pitchFamily="34" charset="0"/>
                <a:cs typeface="Arial" panose="020B0604020202020204" pitchFamily="34" charset="0"/>
              </a:rPr>
              <a:t>Megaputer Intelligence</a:t>
            </a:r>
          </a:p>
          <a:p>
            <a:pPr>
              <a:spcBef>
                <a:spcPts val="0"/>
              </a:spcBef>
            </a:pPr>
            <a:r>
              <a:rPr lang="en-US" dirty="0" smtClean="0">
                <a:latin typeface="Arial" panose="020B0604020202020204" pitchFamily="34" charset="0"/>
                <a:cs typeface="Arial" panose="020B0604020202020204" pitchFamily="34" charset="0"/>
              </a:rPr>
              <a:t>www.megaputer.com</a:t>
            </a:r>
            <a:endParaRPr lang="en-US"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51822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0"/>
            <a:ext cx="12192000" cy="468164"/>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4000" b="1">
                <a:solidFill>
                  <a:schemeClr val="bg1">
                    <a:lumMod val="95000"/>
                  </a:schemeClr>
                </a:solidFill>
                <a:latin typeface="Arial" panose="020B0604020202020204" pitchFamily="34" charset="0"/>
                <a:cs typeface="Arial" panose="020B0604020202020204" pitchFamily="34" charset="0"/>
              </a:defRPr>
            </a:lvl1pPr>
          </a:lstStyle>
          <a:p>
            <a:r>
              <a:rPr lang="en-US" sz="2400" dirty="0"/>
              <a:t>INTRODUCTION</a:t>
            </a:r>
          </a:p>
        </p:txBody>
      </p:sp>
      <p:sp>
        <p:nvSpPr>
          <p:cNvPr id="11" name="Rectangle 10"/>
          <p:cNvSpPr/>
          <p:nvPr/>
        </p:nvSpPr>
        <p:spPr>
          <a:xfrm>
            <a:off x="609600" y="797623"/>
            <a:ext cx="10972800" cy="520121"/>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Client is a financial services provider firm</a:t>
            </a:r>
            <a:endParaRPr lang="en-US" sz="2000" dirty="0">
              <a:solidFill>
                <a:schemeClr val="tx1"/>
              </a:solidFill>
              <a:latin typeface="Arial Narrow" panose="020B0606020202030204" pitchFamily="34" charset="0"/>
            </a:endParaRPr>
          </a:p>
        </p:txBody>
      </p:sp>
      <p:sp>
        <p:nvSpPr>
          <p:cNvPr id="12" name="Rectangle 11"/>
          <p:cNvSpPr/>
          <p:nvPr/>
        </p:nvSpPr>
        <p:spPr>
          <a:xfrm>
            <a:off x="609600" y="141272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The firm performs financial market transactions on customers’ behalf</a:t>
            </a:r>
          </a:p>
        </p:txBody>
      </p:sp>
      <p:sp>
        <p:nvSpPr>
          <p:cNvPr id="13" name="Rectangle 12"/>
          <p:cNvSpPr/>
          <p:nvPr/>
        </p:nvSpPr>
        <p:spPr>
          <a:xfrm>
            <a:off x="609600" y="198966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Associates of the firm interact with customers online</a:t>
            </a:r>
          </a:p>
        </p:txBody>
      </p:sp>
      <p:sp>
        <p:nvSpPr>
          <p:cNvPr id="28" name="Flowchart: Decision 27"/>
          <p:cNvSpPr/>
          <p:nvPr/>
        </p:nvSpPr>
        <p:spPr>
          <a:xfrm>
            <a:off x="6031345" y="3757926"/>
            <a:ext cx="2792694" cy="1539591"/>
          </a:xfrm>
          <a:prstGeom prst="flowChartDecision">
            <a:avLst/>
          </a:prstGeom>
          <a:solidFill>
            <a:srgbClr val="919F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Narrow" panose="020B0606020202030204" pitchFamily="34" charset="0"/>
              </a:rPr>
              <a:t>REQUEST</a:t>
            </a:r>
          </a:p>
          <a:p>
            <a:pPr algn="ctr"/>
            <a:r>
              <a:rPr lang="en-US" sz="1600" dirty="0">
                <a:solidFill>
                  <a:schemeClr val="tx1"/>
                </a:solidFill>
                <a:latin typeface="Arial Narrow" panose="020B0606020202030204" pitchFamily="34" charset="0"/>
              </a:rPr>
              <a:t>RETURNED/</a:t>
            </a:r>
          </a:p>
          <a:p>
            <a:pPr algn="ctr"/>
            <a:r>
              <a:rPr lang="en-US" sz="1600" dirty="0">
                <a:solidFill>
                  <a:schemeClr val="tx1"/>
                </a:solidFill>
                <a:latin typeface="Arial Narrow" panose="020B0606020202030204" pitchFamily="34" charset="0"/>
              </a:rPr>
              <a:t>HELD/</a:t>
            </a:r>
          </a:p>
          <a:p>
            <a:pPr algn="ctr"/>
            <a:r>
              <a:rPr lang="en-US" sz="1600" dirty="0">
                <a:solidFill>
                  <a:schemeClr val="tx1"/>
                </a:solidFill>
                <a:latin typeface="Arial Narrow" panose="020B0606020202030204" pitchFamily="34" charset="0"/>
              </a:rPr>
              <a:t>FORWARDED?</a:t>
            </a:r>
          </a:p>
        </p:txBody>
      </p:sp>
      <p:sp>
        <p:nvSpPr>
          <p:cNvPr id="29" name="Rounded Rectangle 28"/>
          <p:cNvSpPr/>
          <p:nvPr/>
        </p:nvSpPr>
        <p:spPr>
          <a:xfrm>
            <a:off x="4096848" y="4102269"/>
            <a:ext cx="1292997" cy="850907"/>
          </a:xfrm>
          <a:prstGeom prst="roundRect">
            <a:avLst/>
          </a:prstGeom>
          <a:solidFill>
            <a:srgbClr val="919F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Narrow" panose="020B0606020202030204" pitchFamily="34" charset="0"/>
              </a:rPr>
              <a:t>ASSOCIATE RESPONSE</a:t>
            </a:r>
          </a:p>
        </p:txBody>
      </p:sp>
      <p:sp>
        <p:nvSpPr>
          <p:cNvPr id="30" name="Flowchart: Alternate Process 29"/>
          <p:cNvSpPr/>
          <p:nvPr/>
        </p:nvSpPr>
        <p:spPr>
          <a:xfrm>
            <a:off x="921127" y="4102269"/>
            <a:ext cx="2524656" cy="850907"/>
          </a:xfrm>
          <a:prstGeom prst="flowChartAlternateProcess">
            <a:avLst/>
          </a:prstGeom>
          <a:solidFill>
            <a:srgbClr val="919F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Narrow" panose="020B0606020202030204" pitchFamily="34" charset="0"/>
              </a:rPr>
              <a:t>CUSTOMER LODGES TRANSACTION REQUEST OVER ONLINE CHAT</a:t>
            </a:r>
          </a:p>
        </p:txBody>
      </p:sp>
      <p:sp>
        <p:nvSpPr>
          <p:cNvPr id="31" name="Flowchart: Alternate Process 30"/>
          <p:cNvSpPr/>
          <p:nvPr/>
        </p:nvSpPr>
        <p:spPr>
          <a:xfrm>
            <a:off x="9422924" y="4098999"/>
            <a:ext cx="1789299" cy="854178"/>
          </a:xfrm>
          <a:prstGeom prst="flowChartAlternateProcess">
            <a:avLst/>
          </a:prstGeom>
          <a:solidFill>
            <a:srgbClr val="919F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Narrow" panose="020B0606020202030204" pitchFamily="34" charset="0"/>
              </a:rPr>
              <a:t>REQUEST PROCESSED AND CLOSED</a:t>
            </a:r>
          </a:p>
        </p:txBody>
      </p:sp>
      <p:sp>
        <p:nvSpPr>
          <p:cNvPr id="32" name="Flowchart: Process 31"/>
          <p:cNvSpPr/>
          <p:nvPr/>
        </p:nvSpPr>
        <p:spPr>
          <a:xfrm>
            <a:off x="6503296" y="5722242"/>
            <a:ext cx="1848792" cy="1039660"/>
          </a:xfrm>
          <a:prstGeom prst="flowChartProcess">
            <a:avLst/>
          </a:prstGeom>
          <a:solidFill>
            <a:srgbClr val="919F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Narrow" panose="020B0606020202030204" pitchFamily="34" charset="0"/>
              </a:rPr>
              <a:t>CUSTOMER COMMENT</a:t>
            </a:r>
          </a:p>
        </p:txBody>
      </p:sp>
      <p:cxnSp>
        <p:nvCxnSpPr>
          <p:cNvPr id="33" name="Straight Arrow Connector 32"/>
          <p:cNvCxnSpPr>
            <a:stCxn id="30" idx="3"/>
            <a:endCxn id="29" idx="1"/>
          </p:cNvCxnSpPr>
          <p:nvPr/>
        </p:nvCxnSpPr>
        <p:spPr>
          <a:xfrm>
            <a:off x="3445783" y="4527723"/>
            <a:ext cx="6510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p:cNvCxnSpPr>
            <a:stCxn id="29" idx="3"/>
            <a:endCxn id="28" idx="1"/>
          </p:cNvCxnSpPr>
          <p:nvPr/>
        </p:nvCxnSpPr>
        <p:spPr>
          <a:xfrm flipV="1">
            <a:off x="5389845" y="4527722"/>
            <a:ext cx="641500"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p:cNvCxnSpPr>
            <a:stCxn id="28" idx="3"/>
            <a:endCxn id="31" idx="1"/>
          </p:cNvCxnSpPr>
          <p:nvPr/>
        </p:nvCxnSpPr>
        <p:spPr>
          <a:xfrm flipV="1">
            <a:off x="8824039" y="4526088"/>
            <a:ext cx="598885" cy="16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p:cNvCxnSpPr>
            <a:stCxn id="28" idx="2"/>
          </p:cNvCxnSpPr>
          <p:nvPr/>
        </p:nvCxnSpPr>
        <p:spPr>
          <a:xfrm>
            <a:off x="7427692" y="5297517"/>
            <a:ext cx="0" cy="424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Elbow Connector 36"/>
          <p:cNvCxnSpPr>
            <a:stCxn id="32" idx="1"/>
            <a:endCxn id="29" idx="2"/>
          </p:cNvCxnSpPr>
          <p:nvPr/>
        </p:nvCxnSpPr>
        <p:spPr>
          <a:xfrm rot="10800000">
            <a:off x="4743348" y="4953176"/>
            <a:ext cx="1759949" cy="1288896"/>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38" name="TextBox 37"/>
          <p:cNvSpPr txBox="1"/>
          <p:nvPr/>
        </p:nvSpPr>
        <p:spPr>
          <a:xfrm>
            <a:off x="7427692" y="5340602"/>
            <a:ext cx="569933" cy="338554"/>
          </a:xfrm>
          <a:prstGeom prst="rect">
            <a:avLst/>
          </a:prstGeom>
          <a:noFill/>
        </p:spPr>
        <p:txBody>
          <a:bodyPr wrap="square" rtlCol="0">
            <a:spAutoFit/>
          </a:bodyPr>
          <a:lstStyle/>
          <a:p>
            <a:r>
              <a:rPr lang="en-US" sz="1600" dirty="0" smtClean="0">
                <a:latin typeface="Arial Narrow" panose="020B0606020202030204" pitchFamily="34" charset="0"/>
              </a:rPr>
              <a:t>YES</a:t>
            </a:r>
            <a:endParaRPr lang="en-US" sz="1600" dirty="0">
              <a:latin typeface="Arial Narrow" panose="020B0606020202030204" pitchFamily="34" charset="0"/>
            </a:endParaRPr>
          </a:p>
        </p:txBody>
      </p:sp>
      <p:sp>
        <p:nvSpPr>
          <p:cNvPr id="39" name="TextBox 38"/>
          <p:cNvSpPr txBox="1"/>
          <p:nvPr/>
        </p:nvSpPr>
        <p:spPr>
          <a:xfrm>
            <a:off x="8852991" y="4187534"/>
            <a:ext cx="569933" cy="338554"/>
          </a:xfrm>
          <a:prstGeom prst="rect">
            <a:avLst/>
          </a:prstGeom>
          <a:noFill/>
        </p:spPr>
        <p:txBody>
          <a:bodyPr wrap="square" rtlCol="0">
            <a:spAutoFit/>
          </a:bodyPr>
          <a:lstStyle/>
          <a:p>
            <a:r>
              <a:rPr lang="en-US" sz="1600" dirty="0" smtClean="0">
                <a:latin typeface="Arial Narrow" panose="020B0606020202030204" pitchFamily="34" charset="0"/>
              </a:rPr>
              <a:t>NO</a:t>
            </a:r>
            <a:endParaRPr lang="en-US" sz="1600" dirty="0">
              <a:latin typeface="Arial Narrow" panose="020B0606020202030204" pitchFamily="34" charset="0"/>
            </a:endParaRPr>
          </a:p>
        </p:txBody>
      </p:sp>
      <p:sp>
        <p:nvSpPr>
          <p:cNvPr id="40" name="Oval 39"/>
          <p:cNvSpPr/>
          <p:nvPr/>
        </p:nvSpPr>
        <p:spPr>
          <a:xfrm>
            <a:off x="3972913" y="3814013"/>
            <a:ext cx="1540867" cy="1427418"/>
          </a:xfrm>
          <a:prstGeom prst="ellipse">
            <a:avLst/>
          </a:prstGeom>
          <a:noFill/>
          <a:ln w="38100">
            <a:solidFill>
              <a:srgbClr val="2B4F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Narrow" panose="020B0606020202030204" pitchFamily="34" charset="0"/>
            </a:endParaRPr>
          </a:p>
        </p:txBody>
      </p:sp>
      <p:sp>
        <p:nvSpPr>
          <p:cNvPr id="19" name="Rectangle 18"/>
          <p:cNvSpPr/>
          <p:nvPr/>
        </p:nvSpPr>
        <p:spPr>
          <a:xfrm>
            <a:off x="609600" y="2562643"/>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Customer interactions need to be monitored regularly for compliance with Quality Standards</a:t>
            </a:r>
          </a:p>
        </p:txBody>
      </p:sp>
      <p:sp>
        <p:nvSpPr>
          <p:cNvPr id="20" name="Rectangle 19"/>
          <p:cNvSpPr/>
          <p:nvPr/>
        </p:nvSpPr>
        <p:spPr>
          <a:xfrm>
            <a:off x="609600" y="3135122"/>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Dip in service quality needs to be identified and addressed </a:t>
            </a:r>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102097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CUSTOMER INTERACTION</a:t>
            </a:r>
          </a:p>
        </p:txBody>
      </p:sp>
      <p:sp>
        <p:nvSpPr>
          <p:cNvPr id="21" name="Content Placeholder 2"/>
          <p:cNvSpPr>
            <a:spLocks noGrp="1"/>
          </p:cNvSpPr>
          <p:nvPr>
            <p:ph idx="1"/>
          </p:nvPr>
        </p:nvSpPr>
        <p:spPr>
          <a:xfrm>
            <a:off x="2780706" y="1747248"/>
            <a:ext cx="8783971" cy="1134852"/>
          </a:xfrm>
        </p:spPr>
        <p:txBody>
          <a:bodyPr vert="horz" lIns="91440" tIns="45720" rIns="91440" bIns="45720" rtlCol="0">
            <a:noAutofit/>
          </a:bodyPr>
          <a:lstStyle/>
          <a:p>
            <a:pPr marL="115888" indent="-4763">
              <a:buNone/>
            </a:pPr>
            <a:r>
              <a:rPr lang="en-US" sz="1800" dirty="0">
                <a:solidFill>
                  <a:srgbClr val="2F6B7D"/>
                </a:solidFill>
                <a:latin typeface="Arial Narrow" panose="020B0606020202030204" pitchFamily="34" charset="0"/>
              </a:rPr>
              <a:t>Not completed as requested - Sebastian, We are close on this but still not 100% correct. I have attached a spreadsheet of how the cost should read so it should be fairly easy for you guys. Please adjust.</a:t>
            </a:r>
          </a:p>
        </p:txBody>
      </p:sp>
      <p:sp>
        <p:nvSpPr>
          <p:cNvPr id="22" name="Rectangle 21"/>
          <p:cNvSpPr/>
          <p:nvPr/>
        </p:nvSpPr>
        <p:spPr>
          <a:xfrm>
            <a:off x="1088896" y="1718876"/>
            <a:ext cx="1691810" cy="461665"/>
          </a:xfrm>
          <a:prstGeom prst="rect">
            <a:avLst/>
          </a:prstGeom>
        </p:spPr>
        <p:txBody>
          <a:bodyPr wrap="none">
            <a:spAutoFit/>
          </a:bodyPr>
          <a:lstStyle/>
          <a:p>
            <a:pPr marL="115888" indent="0">
              <a:buNone/>
            </a:pPr>
            <a:r>
              <a:rPr lang="en-US" sz="2400" b="1" dirty="0" smtClean="0">
                <a:solidFill>
                  <a:srgbClr val="2F6B7D"/>
                </a:solidFill>
                <a:latin typeface="Arial Narrow" panose="020B0606020202030204" pitchFamily="34" charset="0"/>
              </a:rPr>
              <a:t>Customer</a:t>
            </a:r>
            <a:r>
              <a:rPr lang="en-US" sz="2400" dirty="0" smtClean="0">
                <a:solidFill>
                  <a:srgbClr val="2F6B7D"/>
                </a:solidFill>
                <a:latin typeface="Arial Narrow" panose="020B0606020202030204" pitchFamily="34" charset="0"/>
              </a:rPr>
              <a:t>:  </a:t>
            </a:r>
          </a:p>
        </p:txBody>
      </p:sp>
      <p:sp>
        <p:nvSpPr>
          <p:cNvPr id="23" name="Rectangle 22"/>
          <p:cNvSpPr/>
          <p:nvPr/>
        </p:nvSpPr>
        <p:spPr>
          <a:xfrm>
            <a:off x="1071264" y="3118992"/>
            <a:ext cx="1709442" cy="461665"/>
          </a:xfrm>
          <a:prstGeom prst="rect">
            <a:avLst/>
          </a:prstGeom>
        </p:spPr>
        <p:txBody>
          <a:bodyPr wrap="none">
            <a:spAutoFit/>
          </a:bodyPr>
          <a:lstStyle/>
          <a:p>
            <a:pPr marL="115888" indent="0">
              <a:buNone/>
            </a:pPr>
            <a:r>
              <a:rPr lang="en-US" sz="2400" b="1" dirty="0" smtClean="0">
                <a:solidFill>
                  <a:srgbClr val="2F6B7D"/>
                </a:solidFill>
                <a:latin typeface="Arial Narrow" panose="020B0606020202030204" pitchFamily="34" charset="0"/>
              </a:rPr>
              <a:t>Associate</a:t>
            </a:r>
            <a:r>
              <a:rPr lang="en-US" sz="2400" dirty="0" smtClean="0">
                <a:solidFill>
                  <a:srgbClr val="2F6B7D"/>
                </a:solidFill>
                <a:latin typeface="Arial Narrow" panose="020B0606020202030204" pitchFamily="34" charset="0"/>
              </a:rPr>
              <a:t>:  </a:t>
            </a:r>
          </a:p>
        </p:txBody>
      </p:sp>
      <p:sp>
        <p:nvSpPr>
          <p:cNvPr id="24" name="Rectangle 23"/>
          <p:cNvSpPr/>
          <p:nvPr/>
        </p:nvSpPr>
        <p:spPr>
          <a:xfrm>
            <a:off x="2802891" y="3114774"/>
            <a:ext cx="8781740" cy="3275783"/>
          </a:xfrm>
          <a:prstGeom prst="rect">
            <a:avLst/>
          </a:prstGeom>
        </p:spPr>
        <p:txBody>
          <a:bodyPr vert="horz" lIns="91440" tIns="45720" rIns="91440" bIns="45720" rtlCol="0">
            <a:noAutofit/>
          </a:bodyPr>
          <a:lstStyle/>
          <a:p>
            <a:pPr marL="115888">
              <a:spcBef>
                <a:spcPct val="30000"/>
              </a:spcBef>
              <a:buFont typeface="Arial" panose="020B0604020202020204" pitchFamily="34" charset="0"/>
              <a:buNone/>
            </a:pPr>
            <a:r>
              <a:rPr lang="en-US" sz="2400" dirty="0" smtClean="0">
                <a:solidFill>
                  <a:srgbClr val="2F6B7D"/>
                </a:solidFill>
                <a:latin typeface="Arial Narrow" panose="020B0606020202030204" pitchFamily="34" charset="0"/>
              </a:rPr>
              <a:t>Thank </a:t>
            </a:r>
            <a:r>
              <a:rPr lang="en-US" sz="2400" dirty="0">
                <a:solidFill>
                  <a:srgbClr val="2F6B7D"/>
                </a:solidFill>
                <a:latin typeface="Arial Narrow" panose="020B0606020202030204" pitchFamily="34" charset="0"/>
              </a:rPr>
              <a:t>you for your inquiry. </a:t>
            </a:r>
            <a:r>
              <a:rPr lang="en-US" sz="2400" dirty="0" smtClean="0">
                <a:solidFill>
                  <a:srgbClr val="2F6B7D"/>
                </a:solidFill>
                <a:latin typeface="Arial Narrow" panose="020B0606020202030204" pitchFamily="34" charset="0"/>
              </a:rPr>
              <a:t>I apologize for the inconvenience.  Please </a:t>
            </a:r>
            <a:r>
              <a:rPr lang="en-US" sz="2400" dirty="0">
                <a:solidFill>
                  <a:srgbClr val="2F6B7D"/>
                </a:solidFill>
                <a:latin typeface="Arial Narrow" panose="020B0606020202030204" pitchFamily="34" charset="0"/>
              </a:rPr>
              <a:t>note </a:t>
            </a:r>
            <a:r>
              <a:rPr lang="en-US" sz="2400" dirty="0" smtClean="0">
                <a:solidFill>
                  <a:srgbClr val="2F6B7D"/>
                </a:solidFill>
                <a:latin typeface="Arial Narrow" panose="020B0606020202030204" pitchFamily="34" charset="0"/>
              </a:rPr>
              <a:t>that </a:t>
            </a:r>
            <a:r>
              <a:rPr lang="en-US" sz="2400" dirty="0">
                <a:solidFill>
                  <a:srgbClr val="2F6B7D"/>
                </a:solidFill>
                <a:latin typeface="Arial Narrow" panose="020B0606020202030204" pitchFamily="34" charset="0"/>
              </a:rPr>
              <a:t>we have updated the shares </a:t>
            </a:r>
            <a:r>
              <a:rPr lang="en-US" sz="2400" dirty="0" smtClean="0">
                <a:solidFill>
                  <a:srgbClr val="2F6B7D"/>
                </a:solidFill>
                <a:latin typeface="Arial Narrow" panose="020B0606020202030204" pitchFamily="34" charset="0"/>
              </a:rPr>
              <a:t>today</a:t>
            </a:r>
            <a:r>
              <a:rPr lang="en-US" sz="2400" dirty="0">
                <a:solidFill>
                  <a:srgbClr val="2F6B7D"/>
                </a:solidFill>
                <a:latin typeface="Arial Narrow" panose="020B0606020202030204" pitchFamily="34" charset="0"/>
              </a:rPr>
              <a:t>. I am placing this request on hold </a:t>
            </a:r>
            <a:r>
              <a:rPr lang="en-US" sz="2400" dirty="0" smtClean="0">
                <a:solidFill>
                  <a:srgbClr val="2F6B7D"/>
                </a:solidFill>
                <a:latin typeface="Arial Narrow" panose="020B0606020202030204" pitchFamily="34" charset="0"/>
              </a:rPr>
              <a:t>to verify </a:t>
            </a:r>
            <a:r>
              <a:rPr lang="en-US" sz="2400" dirty="0">
                <a:solidFill>
                  <a:srgbClr val="2F6B7D"/>
                </a:solidFill>
                <a:latin typeface="Arial Narrow" panose="020B0606020202030204" pitchFamily="34" charset="0"/>
              </a:rPr>
              <a:t>that it reflects properly. If you need this request to </a:t>
            </a:r>
            <a:r>
              <a:rPr lang="en-US" sz="2400" dirty="0" smtClean="0">
                <a:solidFill>
                  <a:srgbClr val="2F6B7D"/>
                </a:solidFill>
                <a:latin typeface="Arial Narrow" panose="020B0606020202030204" pitchFamily="34" charset="0"/>
              </a:rPr>
              <a:t>be escalated </a:t>
            </a:r>
            <a:r>
              <a:rPr lang="en-US" sz="2400" dirty="0">
                <a:solidFill>
                  <a:srgbClr val="2F6B7D"/>
                </a:solidFill>
                <a:latin typeface="Arial Narrow" panose="020B0606020202030204" pitchFamily="34" charset="0"/>
              </a:rPr>
              <a:t>on Monday, please feel free to contact your Customer Service Team. Thank you, and have a great day.</a:t>
            </a:r>
          </a:p>
        </p:txBody>
      </p:sp>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646" y="1796673"/>
            <a:ext cx="461665" cy="595798"/>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 y="3118993"/>
            <a:ext cx="461665" cy="461665"/>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94306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OBJECTIVES</a:t>
            </a:r>
          </a:p>
        </p:txBody>
      </p:sp>
      <p:sp>
        <p:nvSpPr>
          <p:cNvPr id="2" name="Rectangle 1"/>
          <p:cNvSpPr/>
          <p:nvPr/>
        </p:nvSpPr>
        <p:spPr>
          <a:xfrm>
            <a:off x="609600" y="1892750"/>
            <a:ext cx="3559443" cy="968880"/>
          </a:xfrm>
          <a:prstGeom prst="rect">
            <a:avLst/>
          </a:prstGeom>
          <a:gradFill flip="none" rotWithShape="1">
            <a:gsLst>
              <a:gs pos="100000">
                <a:srgbClr val="8F9DB9">
                  <a:alpha val="10980"/>
                </a:srgbClr>
              </a:gs>
              <a:gs pos="0">
                <a:srgbClr val="1F335B"/>
              </a:gs>
              <a:gs pos="100000">
                <a:schemeClr val="bg1">
                  <a:lumMod val="95000"/>
                </a:schemeClr>
              </a:gs>
            </a:gsLst>
            <a:lin ang="0" scaled="1"/>
            <a:tileRect/>
          </a:gradFill>
        </p:spPr>
        <p:txBody>
          <a:bodyPr wrap="square" rtlCol="0" anchor="ctr">
            <a:noAutofit/>
          </a:bodyPr>
          <a:lstStyle/>
          <a:p>
            <a:r>
              <a:rPr lang="en-US" sz="2000" dirty="0" smtClean="0">
                <a:latin typeface="Arial Narrow" panose="020B0606020202030204" pitchFamily="34" charset="0"/>
                <a:cs typeface="Arial" panose="020B0604020202020204" pitchFamily="34" charset="0"/>
              </a:rPr>
              <a:t>AUTOMATED COMMENT </a:t>
            </a:r>
            <a:r>
              <a:rPr lang="en-US" sz="2000" dirty="0">
                <a:latin typeface="Arial Narrow" panose="020B0606020202030204" pitchFamily="34" charset="0"/>
                <a:cs typeface="Arial" panose="020B0604020202020204" pitchFamily="34" charset="0"/>
              </a:rPr>
              <a:t>ANALYSIS</a:t>
            </a:r>
          </a:p>
        </p:txBody>
      </p:sp>
      <p:sp>
        <p:nvSpPr>
          <p:cNvPr id="9" name="Rectangle 8"/>
          <p:cNvSpPr/>
          <p:nvPr/>
        </p:nvSpPr>
        <p:spPr>
          <a:xfrm>
            <a:off x="4169030" y="4763546"/>
            <a:ext cx="7413356" cy="469933"/>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Identifying emerging customer service quality issues</a:t>
            </a:r>
          </a:p>
        </p:txBody>
      </p:sp>
      <p:sp>
        <p:nvSpPr>
          <p:cNvPr id="12" name="Rectangle 11"/>
          <p:cNvSpPr/>
          <p:nvPr/>
        </p:nvSpPr>
        <p:spPr>
          <a:xfrm>
            <a:off x="4169023" y="5710815"/>
            <a:ext cx="7413356" cy="481964"/>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Tracking and managing issues</a:t>
            </a:r>
          </a:p>
        </p:txBody>
      </p:sp>
      <p:sp>
        <p:nvSpPr>
          <p:cNvPr id="10" name="Rectangle 9"/>
          <p:cNvSpPr/>
          <p:nvPr/>
        </p:nvSpPr>
        <p:spPr>
          <a:xfrm>
            <a:off x="609587" y="3090826"/>
            <a:ext cx="3559443" cy="1435165"/>
          </a:xfrm>
          <a:prstGeom prst="rect">
            <a:avLst/>
          </a:prstGeom>
          <a:gradFill flip="none" rotWithShape="1">
            <a:gsLst>
              <a:gs pos="100000">
                <a:srgbClr val="8F9DB9">
                  <a:alpha val="10980"/>
                </a:srgbClr>
              </a:gs>
              <a:gs pos="0">
                <a:srgbClr val="379478"/>
              </a:gs>
              <a:gs pos="100000">
                <a:schemeClr val="bg1">
                  <a:lumMod val="95000"/>
                </a:schemeClr>
              </a:gs>
            </a:gsLst>
            <a:lin ang="0" scaled="1"/>
            <a:tileRect/>
          </a:gradFill>
        </p:spPr>
        <p:txBody>
          <a:bodyPr wrap="square" rtlCol="0" anchor="ctr">
            <a:noAutofit/>
          </a:bodyPr>
          <a:lstStyle/>
          <a:p>
            <a:r>
              <a:rPr lang="en-US" sz="2000" dirty="0">
                <a:solidFill>
                  <a:schemeClr val="tx1"/>
                </a:solidFill>
                <a:latin typeface="Arial Narrow" panose="020B0606020202030204" pitchFamily="34" charset="0"/>
                <a:cs typeface="Arial" panose="020B0604020202020204" pitchFamily="34" charset="0"/>
              </a:rPr>
              <a:t>REPORTING</a:t>
            </a:r>
          </a:p>
        </p:txBody>
      </p:sp>
      <p:sp>
        <p:nvSpPr>
          <p:cNvPr id="11" name="Rectangle 10"/>
          <p:cNvSpPr/>
          <p:nvPr/>
        </p:nvSpPr>
        <p:spPr>
          <a:xfrm>
            <a:off x="609586" y="4755187"/>
            <a:ext cx="3559443" cy="1437592"/>
          </a:xfrm>
          <a:prstGeom prst="rect">
            <a:avLst/>
          </a:prstGeom>
          <a:gradFill flip="none" rotWithShape="1">
            <a:gsLst>
              <a:gs pos="100000">
                <a:srgbClr val="8F9DB9">
                  <a:alpha val="10980"/>
                </a:srgbClr>
              </a:gs>
              <a:gs pos="0">
                <a:srgbClr val="3EAB50"/>
              </a:gs>
              <a:gs pos="100000">
                <a:schemeClr val="bg1">
                  <a:lumMod val="95000"/>
                </a:schemeClr>
              </a:gs>
            </a:gsLst>
            <a:lin ang="0" scaled="1"/>
            <a:tileRect/>
          </a:gradFill>
        </p:spPr>
        <p:txBody>
          <a:bodyPr wrap="square" rtlCol="0" anchor="ctr">
            <a:noAutofit/>
          </a:bodyPr>
          <a:lstStyle/>
          <a:p>
            <a:r>
              <a:rPr lang="en-US" sz="2000" dirty="0">
                <a:solidFill>
                  <a:schemeClr val="tx1"/>
                </a:solidFill>
                <a:latin typeface="Arial Narrow" panose="020B0606020202030204" pitchFamily="34" charset="0"/>
                <a:cs typeface="Arial" panose="020B0604020202020204" pitchFamily="34" charset="0"/>
              </a:rPr>
              <a:t>AUTOMATED     		 ISSUE DISCOVERY AND MANAGEMENT</a:t>
            </a:r>
          </a:p>
        </p:txBody>
      </p:sp>
      <p:sp>
        <p:nvSpPr>
          <p:cNvPr id="13" name="Rectangle 12"/>
          <p:cNvSpPr/>
          <p:nvPr/>
        </p:nvSpPr>
        <p:spPr>
          <a:xfrm>
            <a:off x="4169042" y="1895226"/>
            <a:ext cx="7413356" cy="481964"/>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Automated analysis of customer interactions </a:t>
            </a:r>
          </a:p>
        </p:txBody>
      </p:sp>
      <p:sp>
        <p:nvSpPr>
          <p:cNvPr id="14" name="Rectangle 13"/>
          <p:cNvSpPr/>
          <p:nvPr/>
        </p:nvSpPr>
        <p:spPr>
          <a:xfrm>
            <a:off x="4169039" y="2379666"/>
            <a:ext cx="7413356" cy="481964"/>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Performance scoring</a:t>
            </a:r>
          </a:p>
        </p:txBody>
      </p:sp>
      <p:sp>
        <p:nvSpPr>
          <p:cNvPr id="17" name="Rectangle 16"/>
          <p:cNvSpPr/>
          <p:nvPr/>
        </p:nvSpPr>
        <p:spPr>
          <a:xfrm>
            <a:off x="4169023" y="3557884"/>
            <a:ext cx="7413356" cy="481964"/>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Auto-updating, interactive </a:t>
            </a:r>
            <a:r>
              <a:rPr lang="en-US" sz="2000" b="1" dirty="0">
                <a:solidFill>
                  <a:schemeClr val="tx1"/>
                </a:solidFill>
                <a:latin typeface="Arial Narrow" panose="020B0606020202030204" pitchFamily="34" charset="0"/>
              </a:rPr>
              <a:t>web-based</a:t>
            </a:r>
            <a:r>
              <a:rPr lang="en-US" sz="2000" dirty="0">
                <a:solidFill>
                  <a:schemeClr val="tx1"/>
                </a:solidFill>
                <a:latin typeface="Arial Narrow" panose="020B0606020202030204" pitchFamily="34" charset="0"/>
              </a:rPr>
              <a:t> reports</a:t>
            </a:r>
          </a:p>
        </p:txBody>
      </p:sp>
      <p:sp>
        <p:nvSpPr>
          <p:cNvPr id="18" name="Rectangle 17"/>
          <p:cNvSpPr/>
          <p:nvPr/>
        </p:nvSpPr>
        <p:spPr>
          <a:xfrm>
            <a:off x="4169023" y="5232523"/>
            <a:ext cx="7413356" cy="476001"/>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Notifying concerned personnel</a:t>
            </a:r>
          </a:p>
        </p:txBody>
      </p:sp>
      <p:sp>
        <p:nvSpPr>
          <p:cNvPr id="15" name="Rectangle 14"/>
          <p:cNvSpPr/>
          <p:nvPr/>
        </p:nvSpPr>
        <p:spPr>
          <a:xfrm>
            <a:off x="4169023" y="3071907"/>
            <a:ext cx="7413356" cy="481964"/>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Performance summary of associates and organization</a:t>
            </a:r>
          </a:p>
        </p:txBody>
      </p:sp>
      <p:sp>
        <p:nvSpPr>
          <p:cNvPr id="19" name="Rectangle 18"/>
          <p:cNvSpPr/>
          <p:nvPr/>
        </p:nvSpPr>
        <p:spPr>
          <a:xfrm>
            <a:off x="4169030" y="4044027"/>
            <a:ext cx="7413356" cy="481964"/>
          </a:xfrm>
          <a:prstGeom prst="rect">
            <a:avLst/>
          </a:prstGeom>
          <a:solidFill>
            <a:srgbClr val="8F9DB9">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Web access to underlying data</a:t>
            </a:r>
          </a:p>
        </p:txBody>
      </p:sp>
      <p:sp>
        <p:nvSpPr>
          <p:cNvPr id="20" name="Rectangle 19"/>
          <p:cNvSpPr/>
          <p:nvPr/>
        </p:nvSpPr>
        <p:spPr>
          <a:xfrm>
            <a:off x="609599" y="809164"/>
            <a:ext cx="10972799" cy="9456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Broad objective of service performance monitoring is to maintain satisfactory quality of service over time and across the organization.  To this end, Megaputer devised following objectives for the proposed performance monitoring system:</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4296761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OVERVIEW</a:t>
            </a:r>
          </a:p>
        </p:txBody>
      </p:sp>
      <p:sp>
        <p:nvSpPr>
          <p:cNvPr id="7" name="Rectangle 6"/>
          <p:cNvSpPr/>
          <p:nvPr/>
        </p:nvSpPr>
        <p:spPr>
          <a:xfrm>
            <a:off x="609599" y="6189791"/>
            <a:ext cx="5486399" cy="336568"/>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dirty="0" smtClean="0">
                <a:solidFill>
                  <a:schemeClr val="tx1"/>
                </a:solidFill>
                <a:latin typeface="Arial Narrow" panose="020B0606020202030204" pitchFamily="34" charset="0"/>
              </a:rPr>
              <a:t>Implementation time</a:t>
            </a:r>
            <a:endParaRPr lang="en-US" dirty="0">
              <a:solidFill>
                <a:schemeClr val="tx1"/>
              </a:solidFill>
              <a:latin typeface="Arial Narrow" panose="020B0606020202030204" pitchFamily="34" charset="0"/>
            </a:endParaRPr>
          </a:p>
        </p:txBody>
      </p:sp>
      <p:sp>
        <p:nvSpPr>
          <p:cNvPr id="15" name="Rectangle 14"/>
          <p:cNvSpPr/>
          <p:nvPr/>
        </p:nvSpPr>
        <p:spPr>
          <a:xfrm>
            <a:off x="6096000" y="6189791"/>
            <a:ext cx="5486400" cy="336568"/>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6 months, 1 analyst</a:t>
            </a:r>
            <a:endParaRPr lang="en-US" dirty="0">
              <a:solidFill>
                <a:schemeClr val="tx1"/>
              </a:solidFill>
              <a:latin typeface="Arial Narrow" panose="020B0606020202030204" pitchFamily="34" charset="0"/>
            </a:endParaRPr>
          </a:p>
        </p:txBody>
      </p:sp>
      <p:sp>
        <p:nvSpPr>
          <p:cNvPr id="21" name="Rectangle 20"/>
          <p:cNvSpPr/>
          <p:nvPr/>
        </p:nvSpPr>
        <p:spPr>
          <a:xfrm>
            <a:off x="609594" y="3122663"/>
            <a:ext cx="5486399" cy="336568"/>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dirty="0" smtClean="0">
                <a:solidFill>
                  <a:schemeClr val="tx1"/>
                </a:solidFill>
                <a:latin typeface="Arial Narrow" panose="020B0606020202030204" pitchFamily="34" charset="0"/>
              </a:rPr>
              <a:t>Users</a:t>
            </a:r>
            <a:endParaRPr lang="en-US" dirty="0">
              <a:solidFill>
                <a:schemeClr val="tx1"/>
              </a:solidFill>
              <a:latin typeface="Arial Narrow" panose="020B0606020202030204" pitchFamily="34" charset="0"/>
            </a:endParaRPr>
          </a:p>
        </p:txBody>
      </p:sp>
      <p:sp>
        <p:nvSpPr>
          <p:cNvPr id="22" name="Rectangle 21"/>
          <p:cNvSpPr/>
          <p:nvPr/>
        </p:nvSpPr>
        <p:spPr>
          <a:xfrm>
            <a:off x="6095984" y="3128892"/>
            <a:ext cx="5486400" cy="342357"/>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60+ management users </a:t>
            </a:r>
            <a:endParaRPr lang="en-US" dirty="0">
              <a:solidFill>
                <a:schemeClr val="tx1"/>
              </a:solidFill>
              <a:latin typeface="Arial Narrow" panose="020B0606020202030204" pitchFamily="34" charset="0"/>
            </a:endParaRPr>
          </a:p>
        </p:txBody>
      </p:sp>
      <p:sp>
        <p:nvSpPr>
          <p:cNvPr id="8" name="Rectangle 7"/>
          <p:cNvSpPr/>
          <p:nvPr/>
        </p:nvSpPr>
        <p:spPr>
          <a:xfrm>
            <a:off x="609596" y="4911783"/>
            <a:ext cx="5486399" cy="631408"/>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dirty="0" smtClean="0">
                <a:solidFill>
                  <a:schemeClr val="tx1"/>
                </a:solidFill>
                <a:latin typeface="Arial Narrow" panose="020B0606020202030204" pitchFamily="34" charset="0"/>
              </a:rPr>
              <a:t>Data</a:t>
            </a:r>
            <a:endParaRPr lang="en-US" dirty="0">
              <a:solidFill>
                <a:schemeClr val="tx1"/>
              </a:solidFill>
              <a:latin typeface="Arial Narrow" panose="020B0606020202030204" pitchFamily="34" charset="0"/>
            </a:endParaRPr>
          </a:p>
        </p:txBody>
      </p:sp>
      <p:sp>
        <p:nvSpPr>
          <p:cNvPr id="9" name="Rectangle 8"/>
          <p:cNvSpPr/>
          <p:nvPr/>
        </p:nvSpPr>
        <p:spPr>
          <a:xfrm>
            <a:off x="6095998" y="4921393"/>
            <a:ext cx="5486400" cy="621798"/>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Customer interaction data provided weekly</a:t>
            </a:r>
          </a:p>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1.2 million+ records per year</a:t>
            </a:r>
            <a:endParaRPr lang="en-US" dirty="0">
              <a:solidFill>
                <a:schemeClr val="tx1"/>
              </a:solidFill>
              <a:latin typeface="Arial Narrow" panose="020B0606020202030204" pitchFamily="34" charset="0"/>
            </a:endParaRPr>
          </a:p>
        </p:txBody>
      </p:sp>
      <p:sp>
        <p:nvSpPr>
          <p:cNvPr id="10" name="Rectangle 9"/>
          <p:cNvSpPr/>
          <p:nvPr/>
        </p:nvSpPr>
        <p:spPr>
          <a:xfrm>
            <a:off x="609585" y="3613310"/>
            <a:ext cx="5486399" cy="1142433"/>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dirty="0" smtClean="0">
                <a:solidFill>
                  <a:schemeClr val="tx1"/>
                </a:solidFill>
                <a:latin typeface="Arial Narrow" panose="020B0606020202030204" pitchFamily="34" charset="0"/>
              </a:rPr>
              <a:t>Organizational </a:t>
            </a:r>
            <a:r>
              <a:rPr lang="en-US" dirty="0">
                <a:solidFill>
                  <a:schemeClr val="tx1"/>
                </a:solidFill>
                <a:latin typeface="Arial Narrow" panose="020B0606020202030204" pitchFamily="34" charset="0"/>
              </a:rPr>
              <a:t>s</a:t>
            </a:r>
            <a:r>
              <a:rPr lang="en-US" dirty="0" smtClean="0">
                <a:solidFill>
                  <a:schemeClr val="tx1"/>
                </a:solidFill>
                <a:latin typeface="Arial Narrow" panose="020B0606020202030204" pitchFamily="34" charset="0"/>
              </a:rPr>
              <a:t>cope</a:t>
            </a:r>
            <a:endParaRPr lang="en-US" dirty="0">
              <a:solidFill>
                <a:schemeClr val="tx1"/>
              </a:solidFill>
              <a:latin typeface="Arial Narrow" panose="020B0606020202030204" pitchFamily="34" charset="0"/>
            </a:endParaRPr>
          </a:p>
        </p:txBody>
      </p:sp>
      <p:sp>
        <p:nvSpPr>
          <p:cNvPr id="11" name="Rectangle 10"/>
          <p:cNvSpPr/>
          <p:nvPr/>
        </p:nvSpPr>
        <p:spPr>
          <a:xfrm>
            <a:off x="6095985" y="3618651"/>
            <a:ext cx="5486400" cy="1137092"/>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400+ associates</a:t>
            </a:r>
          </a:p>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50 teams</a:t>
            </a:r>
          </a:p>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12 departments</a:t>
            </a:r>
            <a:endParaRPr lang="en-US" dirty="0">
              <a:solidFill>
                <a:schemeClr val="tx1"/>
              </a:solidFill>
              <a:latin typeface="Arial Narrow" panose="020B0606020202030204" pitchFamily="34" charset="0"/>
            </a:endParaRPr>
          </a:p>
        </p:txBody>
      </p:sp>
      <p:sp>
        <p:nvSpPr>
          <p:cNvPr id="13" name="Rectangle 12"/>
          <p:cNvSpPr/>
          <p:nvPr/>
        </p:nvSpPr>
        <p:spPr>
          <a:xfrm>
            <a:off x="609593" y="2133927"/>
            <a:ext cx="5486399" cy="35990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dirty="0" smtClean="0">
                <a:solidFill>
                  <a:schemeClr val="tx1"/>
                </a:solidFill>
                <a:latin typeface="Arial Narrow" panose="020B0606020202030204" pitchFamily="34" charset="0"/>
              </a:rPr>
              <a:t>Platform</a:t>
            </a:r>
            <a:endParaRPr lang="en-US" dirty="0">
              <a:solidFill>
                <a:schemeClr val="tx1"/>
              </a:solidFill>
              <a:latin typeface="Arial Narrow" panose="020B0606020202030204" pitchFamily="34" charset="0"/>
            </a:endParaRPr>
          </a:p>
        </p:txBody>
      </p:sp>
      <p:sp>
        <p:nvSpPr>
          <p:cNvPr id="14" name="Rectangle 13"/>
          <p:cNvSpPr/>
          <p:nvPr/>
        </p:nvSpPr>
        <p:spPr>
          <a:xfrm>
            <a:off x="6095992" y="2144605"/>
            <a:ext cx="5486400" cy="35990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PolyAnalyst 6.5™</a:t>
            </a:r>
          </a:p>
        </p:txBody>
      </p:sp>
      <p:sp>
        <p:nvSpPr>
          <p:cNvPr id="17" name="Rectangle 16"/>
          <p:cNvSpPr/>
          <p:nvPr/>
        </p:nvSpPr>
        <p:spPr>
          <a:xfrm>
            <a:off x="609599" y="5708841"/>
            <a:ext cx="5486399" cy="315300"/>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dirty="0" smtClean="0">
                <a:solidFill>
                  <a:schemeClr val="tx1"/>
                </a:solidFill>
                <a:latin typeface="Arial Narrow" panose="020B0606020202030204" pitchFamily="34" charset="0"/>
              </a:rPr>
              <a:t>Data processing frequency</a:t>
            </a:r>
            <a:endParaRPr lang="en-US" dirty="0">
              <a:solidFill>
                <a:schemeClr val="tx1"/>
              </a:solidFill>
              <a:latin typeface="Arial Narrow" panose="020B0606020202030204" pitchFamily="34" charset="0"/>
            </a:endParaRPr>
          </a:p>
        </p:txBody>
      </p:sp>
      <p:sp>
        <p:nvSpPr>
          <p:cNvPr id="18" name="Rectangle 17"/>
          <p:cNvSpPr/>
          <p:nvPr/>
        </p:nvSpPr>
        <p:spPr>
          <a:xfrm>
            <a:off x="6096000" y="5723174"/>
            <a:ext cx="5486400" cy="300967"/>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Weekly</a:t>
            </a:r>
            <a:endParaRPr lang="en-US" dirty="0">
              <a:solidFill>
                <a:schemeClr val="tx1"/>
              </a:solidFill>
              <a:latin typeface="Arial Narrow" panose="020B0606020202030204" pitchFamily="34" charset="0"/>
            </a:endParaRPr>
          </a:p>
        </p:txBody>
      </p:sp>
      <p:sp>
        <p:nvSpPr>
          <p:cNvPr id="19" name="Rectangle 18"/>
          <p:cNvSpPr/>
          <p:nvPr/>
        </p:nvSpPr>
        <p:spPr>
          <a:xfrm>
            <a:off x="609586" y="2625015"/>
            <a:ext cx="5486399" cy="338227"/>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dirty="0" smtClean="0">
                <a:solidFill>
                  <a:schemeClr val="tx1"/>
                </a:solidFill>
                <a:latin typeface="Arial Narrow" panose="020B0606020202030204" pitchFamily="34" charset="0"/>
              </a:rPr>
              <a:t>User interface</a:t>
            </a:r>
            <a:endParaRPr lang="en-US" dirty="0">
              <a:solidFill>
                <a:schemeClr val="tx1"/>
              </a:solidFill>
              <a:latin typeface="Arial Narrow" panose="020B0606020202030204" pitchFamily="34" charset="0"/>
            </a:endParaRPr>
          </a:p>
        </p:txBody>
      </p:sp>
      <p:sp>
        <p:nvSpPr>
          <p:cNvPr id="20" name="Rectangle 19"/>
          <p:cNvSpPr/>
          <p:nvPr/>
        </p:nvSpPr>
        <p:spPr>
          <a:xfrm>
            <a:off x="6096000" y="2649871"/>
            <a:ext cx="5486400" cy="336568"/>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Interactive web-based reports; Issue management portal</a:t>
            </a:r>
          </a:p>
        </p:txBody>
      </p:sp>
      <p:sp>
        <p:nvSpPr>
          <p:cNvPr id="23" name="Rectangle 22"/>
          <p:cNvSpPr/>
          <p:nvPr/>
        </p:nvSpPr>
        <p:spPr>
          <a:xfrm>
            <a:off x="609599" y="809164"/>
            <a:ext cx="10972799" cy="1152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1F335B"/>
              </a:buClr>
            </a:pPr>
            <a:r>
              <a:rPr lang="en-US" dirty="0" smtClean="0">
                <a:solidFill>
                  <a:schemeClr val="tx1"/>
                </a:solidFill>
                <a:latin typeface="Arial Narrow" panose="020B0606020202030204" pitchFamily="34" charset="0"/>
              </a:rPr>
              <a:t>Megaputer created an integrated solution incorporating text analytics, web-based reporting, and issue discovery and management.  The solution analyzes customer interactions and generates performance scorecards for associates and organizational entities.  </a:t>
            </a:r>
            <a:r>
              <a:rPr lang="en-US" dirty="0">
                <a:solidFill>
                  <a:schemeClr val="tx1"/>
                </a:solidFill>
                <a:latin typeface="Arial Narrow" panose="020B0606020202030204" pitchFamily="34" charset="0"/>
              </a:rPr>
              <a:t>S</a:t>
            </a:r>
            <a:r>
              <a:rPr lang="en-US" dirty="0" smtClean="0">
                <a:solidFill>
                  <a:schemeClr val="tx1"/>
                </a:solidFill>
                <a:latin typeface="Arial Narrow" panose="020B0606020202030204" pitchFamily="34" charset="0"/>
              </a:rPr>
              <a:t>corecards are published online.  The solution has a built-in issue discovery and management system, also accessible over the web.</a:t>
            </a: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4092313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USING THE SYSTEM</a:t>
            </a:r>
          </a:p>
        </p:txBody>
      </p:sp>
      <p:sp>
        <p:nvSpPr>
          <p:cNvPr id="6" name="Rectangle 5"/>
          <p:cNvSpPr/>
          <p:nvPr/>
        </p:nvSpPr>
        <p:spPr>
          <a:xfrm>
            <a:off x="609600" y="6015978"/>
            <a:ext cx="3559443" cy="494374"/>
          </a:xfrm>
          <a:prstGeom prst="rect">
            <a:avLst/>
          </a:prstGeom>
          <a:gradFill flip="none" rotWithShape="1">
            <a:gsLst>
              <a:gs pos="0">
                <a:srgbClr val="3EAB50"/>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EMPLOYEE COMPENSATION</a:t>
            </a:r>
          </a:p>
        </p:txBody>
      </p:sp>
      <p:sp>
        <p:nvSpPr>
          <p:cNvPr id="8" name="Rectangle 7"/>
          <p:cNvSpPr/>
          <p:nvPr/>
        </p:nvSpPr>
        <p:spPr>
          <a:xfrm>
            <a:off x="4169043" y="6015978"/>
            <a:ext cx="7413356" cy="49437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Performance scores are used in salary and bonus decisions</a:t>
            </a:r>
            <a:endParaRPr lang="en-US" sz="2000" dirty="0">
              <a:solidFill>
                <a:schemeClr val="tx1"/>
              </a:solidFill>
              <a:latin typeface="Arial Narrow" panose="020B0606020202030204" pitchFamily="34" charset="0"/>
            </a:endParaRPr>
          </a:p>
        </p:txBody>
      </p:sp>
      <p:sp>
        <p:nvSpPr>
          <p:cNvPr id="15" name="Rectangle 14"/>
          <p:cNvSpPr/>
          <p:nvPr/>
        </p:nvSpPr>
        <p:spPr>
          <a:xfrm>
            <a:off x="609600" y="785089"/>
            <a:ext cx="3559443" cy="1630833"/>
          </a:xfrm>
          <a:prstGeom prst="rect">
            <a:avLst/>
          </a:prstGeom>
          <a:gradFill flip="none" rotWithShape="1">
            <a:gsLst>
              <a:gs pos="0">
                <a:srgbClr val="1F335B"/>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ACCESSIBILITY</a:t>
            </a:r>
          </a:p>
        </p:txBody>
      </p:sp>
      <p:sp>
        <p:nvSpPr>
          <p:cNvPr id="17" name="Rectangle 16"/>
          <p:cNvSpPr/>
          <p:nvPr/>
        </p:nvSpPr>
        <p:spPr>
          <a:xfrm>
            <a:off x="4169043" y="785088"/>
            <a:ext cx="7413356" cy="1630835"/>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Scorecards are accessed via interactive web-based reports</a:t>
            </a:r>
          </a:p>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Scorecards are generated for 4 levels of organizational hierarchy.  Users can interactively drill-down to scorecards for lower levels of the hierarchy.</a:t>
            </a:r>
          </a:p>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Managers can review associate scores and compare scores across the organization</a:t>
            </a:r>
          </a:p>
        </p:txBody>
      </p:sp>
      <p:sp>
        <p:nvSpPr>
          <p:cNvPr id="18" name="Rectangle 17"/>
          <p:cNvSpPr/>
          <p:nvPr/>
        </p:nvSpPr>
        <p:spPr>
          <a:xfrm>
            <a:off x="609601" y="4112989"/>
            <a:ext cx="3559443" cy="1050107"/>
          </a:xfrm>
          <a:prstGeom prst="rect">
            <a:avLst/>
          </a:prstGeom>
          <a:gradFill flip="none" rotWithShape="1">
            <a:gsLst>
              <a:gs pos="0">
                <a:srgbClr val="379478"/>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ISSUE MANAGEMENT</a:t>
            </a:r>
          </a:p>
        </p:txBody>
      </p:sp>
      <p:sp>
        <p:nvSpPr>
          <p:cNvPr id="19" name="Rectangle 18"/>
          <p:cNvSpPr/>
          <p:nvPr/>
        </p:nvSpPr>
        <p:spPr>
          <a:xfrm>
            <a:off x="4169045" y="4111277"/>
            <a:ext cx="7413356" cy="1051820"/>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Emerging issues of low service quality are automatically identified</a:t>
            </a:r>
          </a:p>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Concerned personnel are alerted about the issue</a:t>
            </a:r>
          </a:p>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Web portal for managing and tracking issues</a:t>
            </a:r>
            <a:endParaRPr lang="en-US" sz="2000" dirty="0">
              <a:solidFill>
                <a:schemeClr val="tx1"/>
              </a:solidFill>
              <a:latin typeface="Arial Narrow" panose="020B0606020202030204" pitchFamily="34" charset="0"/>
            </a:endParaRPr>
          </a:p>
        </p:txBody>
      </p:sp>
      <p:sp>
        <p:nvSpPr>
          <p:cNvPr id="3" name="Rectangle 2"/>
          <p:cNvSpPr/>
          <p:nvPr/>
        </p:nvSpPr>
        <p:spPr>
          <a:xfrm>
            <a:off x="4169043" y="2558570"/>
            <a:ext cx="7413358" cy="1413257"/>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a:solidFill>
                  <a:schemeClr val="tx1"/>
                </a:solidFill>
                <a:latin typeface="Arial Narrow" panose="020B0606020202030204" pitchFamily="34" charset="0"/>
              </a:rPr>
              <a:t>Users can drill-down to underlying data to </a:t>
            </a:r>
            <a:r>
              <a:rPr lang="en-US" sz="2000" dirty="0" smtClean="0">
                <a:solidFill>
                  <a:schemeClr val="tx1"/>
                </a:solidFill>
                <a:latin typeface="Arial Narrow" panose="020B0606020202030204" pitchFamily="34" charset="0"/>
              </a:rPr>
              <a:t>review the </a:t>
            </a:r>
            <a:r>
              <a:rPr lang="en-US" sz="2000" dirty="0">
                <a:solidFill>
                  <a:schemeClr val="tx1"/>
                </a:solidFill>
                <a:latin typeface="Arial Narrow" panose="020B0606020202030204" pitchFamily="34" charset="0"/>
              </a:rPr>
              <a:t>causes of low </a:t>
            </a:r>
            <a:r>
              <a:rPr lang="en-US" sz="2000" dirty="0" smtClean="0">
                <a:solidFill>
                  <a:schemeClr val="tx1"/>
                </a:solidFill>
                <a:latin typeface="Arial Narrow" panose="020B0606020202030204" pitchFamily="34" charset="0"/>
              </a:rPr>
              <a:t>scores</a:t>
            </a:r>
          </a:p>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Users can identify cases of incorrect scoring and demand corrections</a:t>
            </a:r>
          </a:p>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Users can view historical results</a:t>
            </a:r>
            <a:endParaRPr lang="en-US" sz="2000" dirty="0">
              <a:solidFill>
                <a:schemeClr val="tx1"/>
              </a:solidFill>
              <a:latin typeface="Arial Narrow" panose="020B0606020202030204" pitchFamily="34" charset="0"/>
            </a:endParaRPr>
          </a:p>
        </p:txBody>
      </p:sp>
      <p:sp>
        <p:nvSpPr>
          <p:cNvPr id="20" name="Rectangle 19"/>
          <p:cNvSpPr/>
          <p:nvPr/>
        </p:nvSpPr>
        <p:spPr>
          <a:xfrm>
            <a:off x="609601" y="2557085"/>
            <a:ext cx="3559443" cy="1414742"/>
          </a:xfrm>
          <a:prstGeom prst="rect">
            <a:avLst/>
          </a:prstGeom>
          <a:gradFill flip="none" rotWithShape="1">
            <a:gsLst>
              <a:gs pos="0">
                <a:srgbClr val="2B6369"/>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TRACTABILITY</a:t>
            </a:r>
          </a:p>
        </p:txBody>
      </p:sp>
      <p:sp>
        <p:nvSpPr>
          <p:cNvPr id="21" name="Rectangle 20"/>
          <p:cNvSpPr/>
          <p:nvPr/>
        </p:nvSpPr>
        <p:spPr>
          <a:xfrm>
            <a:off x="609602" y="5302547"/>
            <a:ext cx="3559443" cy="573981"/>
          </a:xfrm>
          <a:prstGeom prst="rect">
            <a:avLst/>
          </a:prstGeom>
          <a:gradFill flip="none" rotWithShape="1">
            <a:gsLst>
              <a:gs pos="0">
                <a:srgbClr val="3BA064"/>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SERVICE QUALITY CONTROL</a:t>
            </a:r>
          </a:p>
        </p:txBody>
      </p:sp>
      <p:sp>
        <p:nvSpPr>
          <p:cNvPr id="22" name="Rectangle 21"/>
          <p:cNvSpPr/>
          <p:nvPr/>
        </p:nvSpPr>
        <p:spPr>
          <a:xfrm>
            <a:off x="4169045" y="5302547"/>
            <a:ext cx="7413356" cy="573981"/>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lnSpc>
                <a:spcPct val="90000"/>
              </a:lnSpc>
              <a:spcBef>
                <a:spcPct val="30000"/>
              </a:spcBef>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Managers can identify and address specific causes of service quality issues</a:t>
            </a:r>
            <a:endParaRPr lang="en-US" sz="2000" dirty="0">
              <a:solidFill>
                <a:schemeClr val="tx1"/>
              </a:solidFill>
              <a:latin typeface="Arial Narrow" panose="020B0606020202030204" pitchFamily="34"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4274721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COMPARISON WITH PREVIOUS SYSTEM</a:t>
            </a:r>
          </a:p>
        </p:txBody>
      </p:sp>
      <p:graphicFrame>
        <p:nvGraphicFramePr>
          <p:cNvPr id="16" name="Table 15"/>
          <p:cNvGraphicFramePr>
            <a:graphicFrameLocks noGrp="1"/>
          </p:cNvGraphicFramePr>
          <p:nvPr>
            <p:extLst>
              <p:ext uri="{D42A27DB-BD31-4B8C-83A1-F6EECF244321}">
                <p14:modId xmlns:p14="http://schemas.microsoft.com/office/powerpoint/2010/main" val="3186640332"/>
              </p:ext>
            </p:extLst>
          </p:nvPr>
        </p:nvGraphicFramePr>
        <p:xfrm>
          <a:off x="609600" y="800101"/>
          <a:ext cx="10972799" cy="5731328"/>
        </p:xfrm>
        <a:graphic>
          <a:graphicData uri="http://schemas.openxmlformats.org/drawingml/2006/table">
            <a:tbl>
              <a:tblPr firstRow="1" bandRow="1">
                <a:tableStyleId>{5C22544A-7EE6-4342-B048-85BDC9FD1C3A}</a:tableStyleId>
              </a:tblPr>
              <a:tblGrid>
                <a:gridCol w="2608613"/>
                <a:gridCol w="4262087"/>
                <a:gridCol w="4102099"/>
              </a:tblGrid>
              <a:tr h="298271">
                <a:tc>
                  <a:txBody>
                    <a:bodyPr/>
                    <a:lstStyle/>
                    <a:p>
                      <a:pPr algn="ctr"/>
                      <a:endParaRPr lang="en-US" sz="1800" dirty="0">
                        <a:solidFill>
                          <a:schemeClr val="tx1"/>
                        </a:solidFill>
                        <a:latin typeface="Arial Narrow" panose="020B0606020202030204" pitchFamily="34" charset="0"/>
                        <a:cs typeface="Arial" panose="020B060402020202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c>
                  <a:txBody>
                    <a:bodyPr/>
                    <a:lstStyle/>
                    <a:p>
                      <a:pPr algn="ctr"/>
                      <a:r>
                        <a:rPr lang="en-US" sz="1800" b="0" dirty="0" smtClean="0">
                          <a:solidFill>
                            <a:schemeClr val="tx1"/>
                          </a:solidFill>
                          <a:latin typeface="Arial" panose="020B0604020202020204" pitchFamily="34" charset="0"/>
                          <a:cs typeface="Arial" panose="020B0604020202020204" pitchFamily="34" charset="0"/>
                        </a:rPr>
                        <a:t>PREVIOUS</a:t>
                      </a:r>
                      <a:r>
                        <a:rPr lang="en-US" sz="1800" b="0" baseline="0" dirty="0" smtClean="0">
                          <a:solidFill>
                            <a:schemeClr val="tx1"/>
                          </a:solidFill>
                          <a:latin typeface="Arial" panose="020B0604020202020204" pitchFamily="34" charset="0"/>
                          <a:cs typeface="Arial" panose="020B0604020202020204" pitchFamily="34" charset="0"/>
                        </a:rPr>
                        <a:t> SYSTEM</a:t>
                      </a:r>
                      <a:endParaRPr lang="en-US" sz="1800" b="0" dirty="0">
                        <a:solidFill>
                          <a:schemeClr val="tx1"/>
                        </a:solidFill>
                        <a:latin typeface="Arial" panose="020B0604020202020204" pitchFamily="34" charset="0"/>
                        <a:cs typeface="Arial" panose="020B060402020202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c>
                  <a:txBody>
                    <a:bodyPr/>
                    <a:lstStyle/>
                    <a:p>
                      <a:pPr algn="ctr"/>
                      <a:r>
                        <a:rPr lang="en-US" sz="1800" b="0" dirty="0" smtClean="0">
                          <a:solidFill>
                            <a:schemeClr val="tx1"/>
                          </a:solidFill>
                          <a:latin typeface="Arial" panose="020B0604020202020204" pitchFamily="34" charset="0"/>
                          <a:cs typeface="Arial" panose="020B0604020202020204" pitchFamily="34" charset="0"/>
                        </a:rPr>
                        <a:t>POLYANALYST</a:t>
                      </a:r>
                      <a:endParaRPr lang="en-US" sz="1800" b="0" dirty="0">
                        <a:solidFill>
                          <a:schemeClr val="tx1"/>
                        </a:solidFill>
                        <a:latin typeface="Arial" panose="020B0604020202020204" pitchFamily="34" charset="0"/>
                        <a:cs typeface="Arial" panose="020B060402020202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r>
              <a:tr h="320158">
                <a:tc>
                  <a:txBody>
                    <a:bodyPr/>
                    <a:lstStyle/>
                    <a:p>
                      <a:pPr algn="ctr"/>
                      <a:r>
                        <a:rPr lang="en-US" sz="1800" dirty="0" smtClean="0">
                          <a:solidFill>
                            <a:schemeClr val="tx1"/>
                          </a:solidFill>
                          <a:latin typeface="Arial Narrow" panose="020B0606020202030204" pitchFamily="34" charset="0"/>
                        </a:rPr>
                        <a:t>Analysis method</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Analysts</a:t>
                      </a:r>
                      <a:r>
                        <a:rPr lang="en-US" sz="1800" baseline="0" dirty="0" smtClean="0">
                          <a:solidFill>
                            <a:srgbClr val="FF0000"/>
                          </a:solidFill>
                          <a:latin typeface="Arial Narrow" panose="020B0606020202030204" pitchFamily="34" charset="0"/>
                        </a:rPr>
                        <a:t> m</a:t>
                      </a:r>
                      <a:r>
                        <a:rPr lang="en-US" sz="1800" dirty="0" smtClean="0">
                          <a:solidFill>
                            <a:srgbClr val="FF0000"/>
                          </a:solidFill>
                          <a:latin typeface="Arial Narrow" panose="020B0606020202030204" pitchFamily="34" charset="0"/>
                        </a:rPr>
                        <a:t>anually read comments</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Automated text analysis</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512383">
                <a:tc>
                  <a:txBody>
                    <a:bodyPr/>
                    <a:lstStyle/>
                    <a:p>
                      <a:pPr algn="ctr"/>
                      <a:r>
                        <a:rPr lang="en-US" sz="1800" dirty="0" smtClean="0">
                          <a:solidFill>
                            <a:schemeClr val="tx1"/>
                          </a:solidFill>
                          <a:latin typeface="Arial Narrow" panose="020B0606020202030204" pitchFamily="34" charset="0"/>
                        </a:rPr>
                        <a:t>Data size</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6 comments</a:t>
                      </a:r>
                      <a:r>
                        <a:rPr lang="en-US" sz="1800" baseline="0" dirty="0" smtClean="0">
                          <a:solidFill>
                            <a:srgbClr val="FF0000"/>
                          </a:solidFill>
                          <a:latin typeface="Arial Narrow" panose="020B0606020202030204" pitchFamily="34" charset="0"/>
                        </a:rPr>
                        <a:t> per month per associate</a:t>
                      </a:r>
                    </a:p>
                    <a:p>
                      <a:pPr algn="ctr"/>
                      <a:r>
                        <a:rPr lang="en-US" sz="1800" baseline="0" dirty="0" smtClean="0">
                          <a:solidFill>
                            <a:srgbClr val="FF0000"/>
                          </a:solidFill>
                          <a:latin typeface="Arial Narrow" panose="020B0606020202030204" pitchFamily="34" charset="0"/>
                        </a:rPr>
                        <a:t>(~2400 comments per month)</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Full dataset</a:t>
                      </a:r>
                    </a:p>
                    <a:p>
                      <a:pPr algn="ctr"/>
                      <a:r>
                        <a:rPr lang="en-US" sz="1800" dirty="0" smtClean="0">
                          <a:solidFill>
                            <a:srgbClr val="3BA066"/>
                          </a:solidFill>
                          <a:latin typeface="Arial Narrow" panose="020B0606020202030204" pitchFamily="34" charset="0"/>
                        </a:rPr>
                        <a:t>(~100k</a:t>
                      </a:r>
                      <a:r>
                        <a:rPr lang="en-US" sz="1800" baseline="0" dirty="0" smtClean="0">
                          <a:solidFill>
                            <a:srgbClr val="3BA066"/>
                          </a:solidFill>
                          <a:latin typeface="Arial Narrow" panose="020B0606020202030204" pitchFamily="34" charset="0"/>
                        </a:rPr>
                        <a:t> comments per month)</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298271">
                <a:tc>
                  <a:txBody>
                    <a:bodyPr/>
                    <a:lstStyle/>
                    <a:p>
                      <a:pPr algn="ctr"/>
                      <a:r>
                        <a:rPr lang="en-US" sz="1800" dirty="0" smtClean="0">
                          <a:solidFill>
                            <a:schemeClr val="tx1"/>
                          </a:solidFill>
                          <a:latin typeface="Arial Narrow" panose="020B0606020202030204" pitchFamily="34" charset="0"/>
                        </a:rPr>
                        <a:t>Processing frequency</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Monthly</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Weekly</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298271">
                <a:tc>
                  <a:txBody>
                    <a:bodyPr/>
                    <a:lstStyle/>
                    <a:p>
                      <a:pPr algn="ctr"/>
                      <a:r>
                        <a:rPr lang="en-US" sz="1800" dirty="0" smtClean="0">
                          <a:solidFill>
                            <a:schemeClr val="tx1"/>
                          </a:solidFill>
                          <a:latin typeface="Arial Narrow" panose="020B0606020202030204" pitchFamily="34" charset="0"/>
                        </a:rPr>
                        <a:t>Cost</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45% cost saving</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944384">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latin typeface="Arial Narrow" panose="020B0606020202030204" pitchFamily="34" charset="0"/>
                        </a:rPr>
                        <a:t>Accuracy and</a:t>
                      </a:r>
                    </a:p>
                    <a:p>
                      <a:pPr algn="ctr"/>
                      <a:r>
                        <a:rPr lang="en-US" sz="1800" dirty="0" smtClean="0">
                          <a:solidFill>
                            <a:schemeClr val="tx1"/>
                          </a:solidFill>
                          <a:latin typeface="Arial Narrow" panose="020B0606020202030204" pitchFamily="34" charset="0"/>
                        </a:rPr>
                        <a:t>uniformity</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FF0000"/>
                          </a:solidFill>
                          <a:latin typeface="Arial Narrow" panose="020B0606020202030204" pitchFamily="34" charset="0"/>
                        </a:rPr>
                        <a:t>Analysis</a:t>
                      </a:r>
                      <a:r>
                        <a:rPr lang="en-US" sz="1800" baseline="0" dirty="0" smtClean="0">
                          <a:solidFill>
                            <a:srgbClr val="FF0000"/>
                          </a:solidFill>
                          <a:latin typeface="Arial Narrow" panose="020B0606020202030204" pitchFamily="34" charset="0"/>
                        </a:rPr>
                        <a:t> subject to manual errors and subjective analysis.  Analysis not uniform over time and across organization.</a:t>
                      </a: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3BA066"/>
                          </a:solidFill>
                          <a:effectLst/>
                          <a:latin typeface="Arial Narrow" panose="020B0606020202030204" pitchFamily="34" charset="0"/>
                          <a:cs typeface="Times New Roman" panose="02020603050405020304" pitchFamily="18" charset="0"/>
                          <a:sym typeface="Wingdings" panose="05000000000000000000" pitchFamily="2" charset="2"/>
                        </a:rPr>
                        <a:t>No</a:t>
                      </a:r>
                      <a:r>
                        <a:rPr lang="en-US" sz="1800" baseline="0" dirty="0" smtClean="0">
                          <a:solidFill>
                            <a:srgbClr val="3BA066"/>
                          </a:solidFill>
                          <a:effectLst/>
                          <a:latin typeface="Arial Narrow" panose="020B0606020202030204" pitchFamily="34" charset="0"/>
                          <a:cs typeface="Times New Roman" panose="02020603050405020304" pitchFamily="18" charset="0"/>
                          <a:sym typeface="Wingdings" panose="05000000000000000000" pitchFamily="2" charset="2"/>
                        </a:rPr>
                        <a:t> manual errors or subjective analysis.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aseline="0" dirty="0" smtClean="0">
                          <a:solidFill>
                            <a:srgbClr val="3BA066"/>
                          </a:solidFill>
                          <a:effectLst/>
                          <a:latin typeface="Arial Narrow" panose="020B0606020202030204" pitchFamily="34" charset="0"/>
                          <a:cs typeface="Times New Roman" panose="02020603050405020304" pitchFamily="18" charset="0"/>
                          <a:sym typeface="Wingdings" panose="05000000000000000000" pitchFamily="2" charset="2"/>
                        </a:rPr>
                        <a:t>Uniform analysis.</a:t>
                      </a: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653143">
                <a:tc>
                  <a:txBody>
                    <a:bodyPr/>
                    <a:lstStyle/>
                    <a:p>
                      <a:pPr algn="ctr"/>
                      <a:r>
                        <a:rPr lang="en-US" sz="1800" dirty="0" smtClean="0">
                          <a:solidFill>
                            <a:schemeClr val="tx1"/>
                          </a:solidFill>
                          <a:latin typeface="Arial Narrow" panose="020B0606020202030204" pitchFamily="34" charset="0"/>
                        </a:rPr>
                        <a:t>Sensitivity</a:t>
                      </a:r>
                      <a:r>
                        <a:rPr lang="en-US" sz="1800" baseline="0" dirty="0" smtClean="0">
                          <a:solidFill>
                            <a:schemeClr val="tx1"/>
                          </a:solidFill>
                          <a:latin typeface="Arial Narrow" panose="020B0606020202030204" pitchFamily="34" charset="0"/>
                        </a:rPr>
                        <a:t> to changes in Quality Standards</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Low</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High</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665018">
                <a:tc>
                  <a:txBody>
                    <a:bodyPr/>
                    <a:lstStyle/>
                    <a:p>
                      <a:pPr algn="ctr"/>
                      <a:r>
                        <a:rPr lang="en-US" sz="1800" dirty="0" smtClean="0">
                          <a:solidFill>
                            <a:schemeClr val="tx1"/>
                          </a:solidFill>
                          <a:latin typeface="Arial Narrow" panose="020B0606020202030204" pitchFamily="34" charset="0"/>
                        </a:rPr>
                        <a:t>Transparency</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Users cannot</a:t>
                      </a:r>
                      <a:r>
                        <a:rPr lang="en-US" sz="1800" baseline="0" dirty="0" smtClean="0">
                          <a:solidFill>
                            <a:srgbClr val="FF0000"/>
                          </a:solidFill>
                          <a:latin typeface="Arial Narrow" panose="020B0606020202030204" pitchFamily="34" charset="0"/>
                        </a:rPr>
                        <a:t> access or review analysis details</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Users can review analysis and</a:t>
                      </a:r>
                      <a:r>
                        <a:rPr lang="en-US" sz="1800" baseline="0" dirty="0" smtClean="0">
                          <a:solidFill>
                            <a:srgbClr val="3BA066"/>
                          </a:solidFill>
                          <a:latin typeface="Arial Narrow" panose="020B0606020202030204" pitchFamily="34" charset="0"/>
                        </a:rPr>
                        <a:t> demand corrections</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427512">
                <a:tc>
                  <a:txBody>
                    <a:bodyPr/>
                    <a:lstStyle/>
                    <a:p>
                      <a:pPr algn="ctr"/>
                      <a:r>
                        <a:rPr lang="en-US" sz="1800" dirty="0" smtClean="0">
                          <a:solidFill>
                            <a:schemeClr val="tx1"/>
                          </a:solidFill>
                          <a:latin typeface="Arial Narrow" panose="020B0606020202030204" pitchFamily="34" charset="0"/>
                        </a:rPr>
                        <a:t>Reporting</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Spreadsheets circulated via email</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Interactive,</a:t>
                      </a:r>
                      <a:r>
                        <a:rPr lang="en-US" sz="1800" baseline="0" dirty="0" smtClean="0">
                          <a:solidFill>
                            <a:srgbClr val="3BA066"/>
                          </a:solidFill>
                          <a:latin typeface="Arial Narrow" panose="020B0606020202030204" pitchFamily="34" charset="0"/>
                        </a:rPr>
                        <a:t> w</a:t>
                      </a:r>
                      <a:r>
                        <a:rPr lang="en-US" sz="1800" dirty="0" smtClean="0">
                          <a:solidFill>
                            <a:srgbClr val="3BA066"/>
                          </a:solidFill>
                          <a:latin typeface="Arial Narrow" panose="020B0606020202030204" pitchFamily="34" charset="0"/>
                        </a:rPr>
                        <a:t>eb-based reports</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439387">
                <a:tc>
                  <a:txBody>
                    <a:bodyPr/>
                    <a:lstStyle/>
                    <a:p>
                      <a:pPr algn="ctr"/>
                      <a:r>
                        <a:rPr lang="en-US" sz="1800" dirty="0" smtClean="0">
                          <a:solidFill>
                            <a:schemeClr val="tx1"/>
                          </a:solidFill>
                          <a:latin typeface="Arial Narrow" panose="020B0606020202030204" pitchFamily="34" charset="0"/>
                        </a:rPr>
                        <a:t>Issue discovery</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Manual</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Automated</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r h="498764">
                <a:tc>
                  <a:txBody>
                    <a:bodyPr/>
                    <a:lstStyle/>
                    <a:p>
                      <a:pPr algn="ctr"/>
                      <a:r>
                        <a:rPr lang="en-US" sz="1800" dirty="0" smtClean="0">
                          <a:solidFill>
                            <a:schemeClr val="tx1"/>
                          </a:solidFill>
                          <a:latin typeface="Arial Narrow" panose="020B0606020202030204" pitchFamily="34" charset="0"/>
                        </a:rPr>
                        <a:t>Issue</a:t>
                      </a:r>
                      <a:r>
                        <a:rPr lang="en-US" sz="1800" baseline="0" dirty="0" smtClean="0">
                          <a:solidFill>
                            <a:schemeClr val="tx1"/>
                          </a:solidFill>
                          <a:latin typeface="Arial Narrow" panose="020B0606020202030204" pitchFamily="34" charset="0"/>
                        </a:rPr>
                        <a:t> management</a:t>
                      </a:r>
                      <a:endParaRPr lang="en-US" sz="1800" dirty="0">
                        <a:solidFill>
                          <a:schemeClr val="tx1"/>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Ad hoc</a:t>
                      </a:r>
                      <a:endParaRPr lang="en-US" sz="1800" dirty="0">
                        <a:solidFill>
                          <a:srgbClr val="FF0000"/>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Issue management portal</a:t>
                      </a:r>
                      <a:endParaRPr lang="en-US" sz="1800" dirty="0">
                        <a:solidFill>
                          <a:srgbClr val="3BA066"/>
                        </a:solidFill>
                        <a:latin typeface="Arial Narrow" panose="020B0606020202030204" pitchFamily="34" charset="0"/>
                      </a:endParaRPr>
                    </a:p>
                  </a:txBody>
                  <a:tcPr>
                    <a:lnL w="19050" cap="flat" cmpd="sng" algn="ctr">
                      <a:solidFill>
                        <a:srgbClr val="919FBA"/>
                      </a:solidFill>
                      <a:prstDash val="solid"/>
                      <a:round/>
                      <a:headEnd type="none" w="med" len="med"/>
                      <a:tailEnd type="none" w="med" len="med"/>
                    </a:lnL>
                    <a:lnR w="19050" cap="flat" cmpd="sng" algn="ctr">
                      <a:solidFill>
                        <a:srgbClr val="919FBA"/>
                      </a:solidFill>
                      <a:prstDash val="solid"/>
                      <a:round/>
                      <a:headEnd type="none" w="med" len="med"/>
                      <a:tailEnd type="none" w="med" len="med"/>
                    </a:lnR>
                    <a:lnT w="19050" cap="flat" cmpd="sng" algn="ctr">
                      <a:solidFill>
                        <a:srgbClr val="919FBA"/>
                      </a:solidFill>
                      <a:prstDash val="solid"/>
                      <a:round/>
                      <a:headEnd type="none" w="med" len="med"/>
                      <a:tailEnd type="none" w="med" len="med"/>
                    </a:lnT>
                    <a:lnB w="19050" cap="flat" cmpd="sng" algn="ctr">
                      <a:solidFill>
                        <a:srgbClr val="919FBA"/>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495734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endParaRPr lang="en-US" dirty="0"/>
          </a:p>
        </p:txBody>
      </p:sp>
      <p:sp>
        <p:nvSpPr>
          <p:cNvPr id="2" name="Rectangle 1"/>
          <p:cNvSpPr/>
          <p:nvPr/>
        </p:nvSpPr>
        <p:spPr>
          <a:xfrm>
            <a:off x="0" y="2344012"/>
            <a:ext cx="12192000" cy="968880"/>
          </a:xfrm>
          <a:prstGeom prst="rect">
            <a:avLst/>
          </a:prstGeom>
          <a:solidFill>
            <a:srgbClr val="1F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gn="ctr">
              <a:lnSpc>
                <a:spcPct val="90000"/>
              </a:lnSpc>
              <a:spcBef>
                <a:spcPct val="30000"/>
              </a:spcBef>
              <a:buClr>
                <a:srgbClr val="F0AA53"/>
              </a:buClr>
            </a:pPr>
            <a:r>
              <a:rPr lang="en-US" sz="2800" dirty="0" smtClean="0">
                <a:solidFill>
                  <a:schemeClr val="bg1"/>
                </a:solidFill>
                <a:latin typeface="Arial Narrow" panose="020B0606020202030204" pitchFamily="34" charset="0"/>
              </a:rPr>
              <a:t>AUTOMATED COMMENT ANALYSIS</a:t>
            </a:r>
            <a:endParaRPr lang="en-US" sz="28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2630754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6292" y="800100"/>
            <a:ext cx="9676108" cy="357108"/>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Define Quality Standards</a:t>
            </a:r>
            <a:endParaRPr lang="en-US" sz="2000" dirty="0">
              <a:solidFill>
                <a:schemeClr val="tx1"/>
              </a:solidFill>
              <a:latin typeface="Arial Narrow" panose="020B0606020202030204" pitchFamily="34" charset="0"/>
            </a:endParaRPr>
          </a:p>
        </p:txBody>
      </p:sp>
      <p:sp>
        <p:nvSpPr>
          <p:cNvPr id="6" name="TextBox 5"/>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AUTOMATED COMMENT ANALYSIS STAGES</a:t>
            </a:r>
          </a:p>
        </p:txBody>
      </p:sp>
      <p:sp>
        <p:nvSpPr>
          <p:cNvPr id="9" name="Rectangle 8"/>
          <p:cNvSpPr/>
          <p:nvPr/>
        </p:nvSpPr>
        <p:spPr>
          <a:xfrm>
            <a:off x="1937288" y="1160004"/>
            <a:ext cx="9645112" cy="763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5425">
              <a:lnSpc>
                <a:spcPct val="90000"/>
              </a:lnSpc>
              <a:spcBef>
                <a:spcPct val="30000"/>
              </a:spcBef>
              <a:buClr>
                <a:srgbClr val="F0AA53"/>
              </a:buClr>
            </a:pPr>
            <a:r>
              <a:rPr lang="en-US" dirty="0" smtClean="0">
                <a:solidFill>
                  <a:schemeClr val="tx1"/>
                </a:solidFill>
                <a:latin typeface="Arial Narrow" panose="020B0606020202030204" pitchFamily="34" charset="0"/>
              </a:rPr>
              <a:t>Broad standards to which all customer interactions should adhere</a:t>
            </a:r>
          </a:p>
          <a:p>
            <a:pPr marL="225425">
              <a:lnSpc>
                <a:spcPct val="90000"/>
              </a:lnSpc>
              <a:spcBef>
                <a:spcPct val="30000"/>
              </a:spcBef>
              <a:buClr>
                <a:srgbClr val="F0AA53"/>
              </a:buClr>
            </a:pPr>
            <a:r>
              <a:rPr lang="en-US" dirty="0" smtClean="0">
                <a:solidFill>
                  <a:schemeClr val="tx1"/>
                </a:solidFill>
                <a:latin typeface="Arial Narrow" panose="020B0606020202030204" pitchFamily="34" charset="0"/>
              </a:rPr>
              <a:t>E.g. “Professionalism”, “Correct Structure” etc.</a:t>
            </a:r>
          </a:p>
          <a:p>
            <a:pPr marL="517525" indent="-285750">
              <a:lnSpc>
                <a:spcPct val="90000"/>
              </a:lnSpc>
              <a:spcBef>
                <a:spcPct val="30000"/>
              </a:spcBef>
              <a:buClr>
                <a:srgbClr val="F0AA53"/>
              </a:buClr>
              <a:buFont typeface="Wingdings" panose="05000000000000000000" pitchFamily="2" charset="2"/>
              <a:buChar char="§"/>
            </a:pPr>
            <a:endParaRPr lang="en-US" dirty="0">
              <a:solidFill>
                <a:schemeClr val="tx1"/>
              </a:solidFill>
              <a:latin typeface="Arial Narrow" panose="020B0606020202030204" pitchFamily="34" charset="0"/>
            </a:endParaRPr>
          </a:p>
        </p:txBody>
      </p:sp>
      <p:sp>
        <p:nvSpPr>
          <p:cNvPr id="10" name="Rectangle 9"/>
          <p:cNvSpPr/>
          <p:nvPr/>
        </p:nvSpPr>
        <p:spPr>
          <a:xfrm>
            <a:off x="1906290" y="2105441"/>
            <a:ext cx="9676110" cy="361993"/>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Define Compliance Criteria</a:t>
            </a:r>
            <a:endParaRPr lang="en-US" sz="2000" dirty="0">
              <a:solidFill>
                <a:schemeClr val="tx1"/>
              </a:solidFill>
              <a:latin typeface="Arial Narrow" panose="020B0606020202030204" pitchFamily="34" charset="0"/>
            </a:endParaRPr>
          </a:p>
        </p:txBody>
      </p:sp>
      <p:sp>
        <p:nvSpPr>
          <p:cNvPr id="11" name="Rectangle 10"/>
          <p:cNvSpPr/>
          <p:nvPr/>
        </p:nvSpPr>
        <p:spPr>
          <a:xfrm>
            <a:off x="1937286" y="2470230"/>
            <a:ext cx="9645112" cy="7647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5425">
              <a:lnSpc>
                <a:spcPct val="90000"/>
              </a:lnSpc>
              <a:spcBef>
                <a:spcPct val="30000"/>
              </a:spcBef>
              <a:buClr>
                <a:srgbClr val="F0AA53"/>
              </a:buClr>
            </a:pPr>
            <a:r>
              <a:rPr lang="en-US" dirty="0" smtClean="0">
                <a:solidFill>
                  <a:schemeClr val="tx1"/>
                </a:solidFill>
                <a:latin typeface="Arial Narrow" panose="020B0606020202030204" pitchFamily="34" charset="0"/>
              </a:rPr>
              <a:t>Specific behaviors that satisfy the Quality Standards</a:t>
            </a:r>
          </a:p>
          <a:p>
            <a:pPr marL="225425">
              <a:lnSpc>
                <a:spcPct val="90000"/>
              </a:lnSpc>
              <a:spcBef>
                <a:spcPct val="30000"/>
              </a:spcBef>
              <a:buClr>
                <a:srgbClr val="F0AA53"/>
              </a:buClr>
            </a:pPr>
            <a:r>
              <a:rPr lang="en-US" dirty="0" smtClean="0">
                <a:solidFill>
                  <a:schemeClr val="tx1"/>
                </a:solidFill>
                <a:latin typeface="Arial Narrow" panose="020B0606020202030204" pitchFamily="34" charset="0"/>
              </a:rPr>
              <a:t>E.g. “Correct Structure” &gt;&gt; “Using customer’s name”, “Correct spelling”, “Correct grammar”</a:t>
            </a:r>
          </a:p>
          <a:p>
            <a:pPr marL="517525" indent="-285750">
              <a:lnSpc>
                <a:spcPct val="90000"/>
              </a:lnSpc>
              <a:spcBef>
                <a:spcPct val="30000"/>
              </a:spcBef>
              <a:buClr>
                <a:srgbClr val="F0AA53"/>
              </a:buClr>
              <a:buFont typeface="Wingdings" panose="05000000000000000000" pitchFamily="2" charset="2"/>
              <a:buChar char="§"/>
            </a:pPr>
            <a:endParaRPr lang="en-US" dirty="0">
              <a:solidFill>
                <a:schemeClr val="tx1"/>
              </a:solidFill>
              <a:latin typeface="Arial Narrow" panose="020B0606020202030204" pitchFamily="34" charset="0"/>
            </a:endParaRPr>
          </a:p>
        </p:txBody>
      </p:sp>
      <p:sp>
        <p:nvSpPr>
          <p:cNvPr id="12" name="Rectangle 11"/>
          <p:cNvSpPr/>
          <p:nvPr/>
        </p:nvSpPr>
        <p:spPr>
          <a:xfrm>
            <a:off x="1906288" y="3416768"/>
            <a:ext cx="9676112" cy="405932"/>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Define </a:t>
            </a:r>
            <a:r>
              <a:rPr lang="en-US" sz="2000" dirty="0" err="1" smtClean="0">
                <a:solidFill>
                  <a:schemeClr val="tx1"/>
                </a:solidFill>
                <a:latin typeface="Arial Narrow" panose="020B0606020202030204" pitchFamily="34" charset="0"/>
              </a:rPr>
              <a:t>Scorable</a:t>
            </a:r>
            <a:r>
              <a:rPr lang="en-US" sz="2000" dirty="0" smtClean="0">
                <a:solidFill>
                  <a:schemeClr val="tx1"/>
                </a:solidFill>
                <a:latin typeface="Arial Narrow" panose="020B0606020202030204" pitchFamily="34" charset="0"/>
              </a:rPr>
              <a:t> Criteria</a:t>
            </a:r>
            <a:endParaRPr lang="en-US" sz="2000" dirty="0">
              <a:solidFill>
                <a:schemeClr val="tx1"/>
              </a:solidFill>
              <a:latin typeface="Arial Narrow" panose="020B0606020202030204" pitchFamily="34" charset="0"/>
            </a:endParaRPr>
          </a:p>
        </p:txBody>
      </p:sp>
      <p:sp>
        <p:nvSpPr>
          <p:cNvPr id="13" name="Rectangle 12"/>
          <p:cNvSpPr/>
          <p:nvPr/>
        </p:nvSpPr>
        <p:spPr>
          <a:xfrm>
            <a:off x="1937284" y="3821089"/>
            <a:ext cx="9645112" cy="618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5425">
              <a:lnSpc>
                <a:spcPct val="90000"/>
              </a:lnSpc>
              <a:spcBef>
                <a:spcPct val="30000"/>
              </a:spcBef>
              <a:buClr>
                <a:srgbClr val="F0AA53"/>
              </a:buClr>
            </a:pPr>
            <a:r>
              <a:rPr lang="en-US" dirty="0" smtClean="0">
                <a:solidFill>
                  <a:schemeClr val="tx1"/>
                </a:solidFill>
                <a:latin typeface="Arial Narrow" panose="020B0606020202030204" pitchFamily="34" charset="0"/>
              </a:rPr>
              <a:t>Criteria which can be verified by automated text analysis</a:t>
            </a:r>
          </a:p>
          <a:p>
            <a:pPr marL="225425">
              <a:lnSpc>
                <a:spcPct val="90000"/>
              </a:lnSpc>
              <a:spcBef>
                <a:spcPct val="30000"/>
              </a:spcBef>
              <a:buClr>
                <a:srgbClr val="F0AA53"/>
              </a:buClr>
            </a:pPr>
            <a:r>
              <a:rPr lang="en-US" dirty="0" smtClean="0">
                <a:solidFill>
                  <a:schemeClr val="tx1"/>
                </a:solidFill>
                <a:latin typeface="Arial Narrow" panose="020B0606020202030204" pitchFamily="34" charset="0"/>
              </a:rPr>
              <a:t>E.g. “Using customer’s name” &gt;&gt; “A person’s name within first 4 words of a comment”</a:t>
            </a:r>
          </a:p>
        </p:txBody>
      </p:sp>
      <p:sp>
        <p:nvSpPr>
          <p:cNvPr id="14" name="Rectangle 13"/>
          <p:cNvSpPr/>
          <p:nvPr/>
        </p:nvSpPr>
        <p:spPr>
          <a:xfrm>
            <a:off x="1906280" y="4620810"/>
            <a:ext cx="9676119" cy="357589"/>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Create analysis script and analyze comments</a:t>
            </a:r>
            <a:endParaRPr lang="en-US" sz="2000" dirty="0">
              <a:solidFill>
                <a:schemeClr val="tx1"/>
              </a:solidFill>
              <a:latin typeface="Arial Narrow" panose="020B0606020202030204" pitchFamily="34" charset="0"/>
            </a:endParaRPr>
          </a:p>
        </p:txBody>
      </p:sp>
      <p:sp>
        <p:nvSpPr>
          <p:cNvPr id="16" name="Rectangle 15"/>
          <p:cNvSpPr/>
          <p:nvPr/>
        </p:nvSpPr>
        <p:spPr>
          <a:xfrm>
            <a:off x="1906280" y="5486576"/>
            <a:ext cx="9676119" cy="497170"/>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Score comments</a:t>
            </a:r>
            <a:endParaRPr lang="en-US" sz="2000" dirty="0">
              <a:solidFill>
                <a:schemeClr val="tx1"/>
              </a:solidFill>
              <a:latin typeface="Arial Narrow" panose="020B0606020202030204" pitchFamily="34" charset="0"/>
            </a:endParaRPr>
          </a:p>
        </p:txBody>
      </p:sp>
      <p:sp>
        <p:nvSpPr>
          <p:cNvPr id="17" name="Rectangle 16"/>
          <p:cNvSpPr/>
          <p:nvPr/>
        </p:nvSpPr>
        <p:spPr>
          <a:xfrm>
            <a:off x="1937277" y="4983095"/>
            <a:ext cx="9645112" cy="503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5425">
              <a:lnSpc>
                <a:spcPct val="90000"/>
              </a:lnSpc>
              <a:spcBef>
                <a:spcPct val="30000"/>
              </a:spcBef>
              <a:buClr>
                <a:srgbClr val="F0AA53"/>
              </a:buClr>
            </a:pPr>
            <a:r>
              <a:rPr lang="en-US" dirty="0" smtClean="0">
                <a:solidFill>
                  <a:schemeClr val="tx1"/>
                </a:solidFill>
                <a:latin typeface="Arial Narrow" panose="020B0606020202030204" pitchFamily="34" charset="0"/>
              </a:rPr>
              <a:t>Create PolyAnalyst script to verify </a:t>
            </a:r>
            <a:r>
              <a:rPr lang="en-US" dirty="0" err="1" smtClean="0">
                <a:solidFill>
                  <a:schemeClr val="tx1"/>
                </a:solidFill>
                <a:latin typeface="Arial Narrow" panose="020B0606020202030204" pitchFamily="34" charset="0"/>
              </a:rPr>
              <a:t>scorable</a:t>
            </a:r>
            <a:r>
              <a:rPr lang="en-US" dirty="0" smtClean="0">
                <a:solidFill>
                  <a:schemeClr val="tx1"/>
                </a:solidFill>
                <a:latin typeface="Arial Narrow" panose="020B0606020202030204" pitchFamily="34" charset="0"/>
              </a:rPr>
              <a:t> criteria and run comment dataset through the script</a:t>
            </a:r>
          </a:p>
        </p:txBody>
      </p:sp>
      <p:sp>
        <p:nvSpPr>
          <p:cNvPr id="18" name="Rectangle 17"/>
          <p:cNvSpPr/>
          <p:nvPr/>
        </p:nvSpPr>
        <p:spPr>
          <a:xfrm>
            <a:off x="609600" y="5489372"/>
            <a:ext cx="1327687" cy="494374"/>
          </a:xfrm>
          <a:prstGeom prst="rect">
            <a:avLst/>
          </a:prstGeom>
          <a:gradFill flip="none" rotWithShape="1">
            <a:gsLst>
              <a:gs pos="0">
                <a:srgbClr val="3EAB50"/>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STAGE 5</a:t>
            </a:r>
          </a:p>
        </p:txBody>
      </p:sp>
      <p:sp>
        <p:nvSpPr>
          <p:cNvPr id="19" name="Rectangle 18"/>
          <p:cNvSpPr/>
          <p:nvPr/>
        </p:nvSpPr>
        <p:spPr>
          <a:xfrm>
            <a:off x="609601" y="800100"/>
            <a:ext cx="1327688" cy="1123704"/>
          </a:xfrm>
          <a:prstGeom prst="rect">
            <a:avLst/>
          </a:prstGeom>
          <a:gradFill flip="none" rotWithShape="1">
            <a:gsLst>
              <a:gs pos="0">
                <a:srgbClr val="1F335B"/>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STAGE 1</a:t>
            </a:r>
          </a:p>
        </p:txBody>
      </p:sp>
      <p:sp>
        <p:nvSpPr>
          <p:cNvPr id="20" name="Rectangle 19"/>
          <p:cNvSpPr/>
          <p:nvPr/>
        </p:nvSpPr>
        <p:spPr>
          <a:xfrm>
            <a:off x="609595" y="3419564"/>
            <a:ext cx="1327687" cy="1050107"/>
          </a:xfrm>
          <a:prstGeom prst="rect">
            <a:avLst/>
          </a:prstGeom>
          <a:gradFill flip="none" rotWithShape="1">
            <a:gsLst>
              <a:gs pos="0">
                <a:srgbClr val="379478"/>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STAGE 3</a:t>
            </a:r>
          </a:p>
        </p:txBody>
      </p:sp>
      <p:sp>
        <p:nvSpPr>
          <p:cNvPr id="21" name="Rectangle 20"/>
          <p:cNvSpPr/>
          <p:nvPr/>
        </p:nvSpPr>
        <p:spPr>
          <a:xfrm>
            <a:off x="609597" y="2107043"/>
            <a:ext cx="1327687" cy="1129585"/>
          </a:xfrm>
          <a:prstGeom prst="rect">
            <a:avLst/>
          </a:prstGeom>
          <a:gradFill flip="none" rotWithShape="1">
            <a:gsLst>
              <a:gs pos="0">
                <a:srgbClr val="2B6369"/>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STAGE 2</a:t>
            </a:r>
          </a:p>
        </p:txBody>
      </p:sp>
      <p:sp>
        <p:nvSpPr>
          <p:cNvPr id="22" name="Rectangle 21"/>
          <p:cNvSpPr/>
          <p:nvPr/>
        </p:nvSpPr>
        <p:spPr>
          <a:xfrm>
            <a:off x="609595" y="4620811"/>
            <a:ext cx="1327687" cy="678930"/>
          </a:xfrm>
          <a:prstGeom prst="rect">
            <a:avLst/>
          </a:prstGeom>
          <a:gradFill flip="none" rotWithShape="1">
            <a:gsLst>
              <a:gs pos="0">
                <a:srgbClr val="3BA064"/>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STAGE 4</a:t>
            </a:r>
          </a:p>
        </p:txBody>
      </p:sp>
      <p:sp>
        <p:nvSpPr>
          <p:cNvPr id="23" name="Rectangle 22"/>
          <p:cNvSpPr/>
          <p:nvPr/>
        </p:nvSpPr>
        <p:spPr>
          <a:xfrm>
            <a:off x="1906292" y="6183056"/>
            <a:ext cx="9676108" cy="49437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Aggregate comment scores by organizational hierarchy</a:t>
            </a:r>
            <a:endParaRPr lang="en-US" sz="2000" dirty="0">
              <a:solidFill>
                <a:schemeClr val="tx1"/>
              </a:solidFill>
              <a:latin typeface="Arial Narrow" panose="020B0606020202030204" pitchFamily="34" charset="0"/>
            </a:endParaRPr>
          </a:p>
        </p:txBody>
      </p:sp>
      <p:sp>
        <p:nvSpPr>
          <p:cNvPr id="24" name="Rectangle 23"/>
          <p:cNvSpPr/>
          <p:nvPr/>
        </p:nvSpPr>
        <p:spPr>
          <a:xfrm>
            <a:off x="609611" y="6183056"/>
            <a:ext cx="1327687" cy="494374"/>
          </a:xfrm>
          <a:prstGeom prst="rect">
            <a:avLst/>
          </a:prstGeom>
          <a:gradFill flip="none" rotWithShape="1">
            <a:gsLst>
              <a:gs pos="0">
                <a:srgbClr val="3EAB50"/>
              </a:gs>
              <a:gs pos="100000">
                <a:srgbClr val="E8E9E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a:solidFill>
                  <a:schemeClr val="tx1"/>
                </a:solidFill>
                <a:latin typeface="Arial Narrow" panose="020B0606020202030204" pitchFamily="34" charset="0"/>
              </a:rPr>
              <a:t>STAGE 6</a:t>
            </a: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2300814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Callout 7"/>
          <p:cNvSpPr/>
          <p:nvPr/>
        </p:nvSpPr>
        <p:spPr>
          <a:xfrm>
            <a:off x="364940" y="588364"/>
            <a:ext cx="2717746" cy="844881"/>
          </a:xfrm>
          <a:prstGeom prst="rightArrowCallout">
            <a:avLst>
              <a:gd name="adj1" fmla="val 11402"/>
              <a:gd name="adj2" fmla="val 17466"/>
              <a:gd name="adj3" fmla="val 25881"/>
              <a:gd name="adj4" fmla="val 85474"/>
            </a:avLst>
          </a:prstGeom>
          <a:solidFill>
            <a:srgbClr val="919FBA"/>
          </a:solidFill>
          <a:ln>
            <a:solidFill>
              <a:srgbClr val="919F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1</a:t>
            </a:r>
          </a:p>
          <a:p>
            <a:pPr algn="ctr"/>
            <a:r>
              <a:rPr lang="en-US" sz="1600" b="1" dirty="0" smtClean="0">
                <a:solidFill>
                  <a:schemeClr val="bg1"/>
                </a:solidFill>
                <a:latin typeface="Arial Narrow" panose="020B0606020202030204" pitchFamily="34" charset="0"/>
              </a:rPr>
              <a:t>DEFINE QUALITY STANDARDS</a:t>
            </a:r>
            <a:endParaRPr lang="en-US" sz="1600" b="1" dirty="0">
              <a:solidFill>
                <a:schemeClr val="bg1"/>
              </a:solidFill>
              <a:latin typeface="Arial Narrow" panose="020B0606020202030204" pitchFamily="34" charset="0"/>
            </a:endParaRPr>
          </a:p>
        </p:txBody>
      </p:sp>
      <p:sp>
        <p:nvSpPr>
          <p:cNvPr id="9" name="Right Arrow Callout 8"/>
          <p:cNvSpPr/>
          <p:nvPr/>
        </p:nvSpPr>
        <p:spPr>
          <a:xfrm>
            <a:off x="3415381" y="588364"/>
            <a:ext cx="2680619" cy="833515"/>
          </a:xfrm>
          <a:prstGeom prst="rightArrowCallout">
            <a:avLst>
              <a:gd name="adj1" fmla="val 11402"/>
              <a:gd name="adj2" fmla="val 17466"/>
              <a:gd name="adj3" fmla="val 25881"/>
              <a:gd name="adj4" fmla="val 86856"/>
            </a:avLst>
          </a:prstGeom>
          <a:solidFill>
            <a:srgbClr val="919FBA"/>
          </a:solidFill>
          <a:ln>
            <a:solidFill>
              <a:srgbClr val="919F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2</a:t>
            </a:r>
          </a:p>
          <a:p>
            <a:pPr algn="ctr"/>
            <a:r>
              <a:rPr lang="en-US" sz="1600" b="1" dirty="0" smtClean="0">
                <a:solidFill>
                  <a:schemeClr val="bg1"/>
                </a:solidFill>
                <a:latin typeface="Arial Narrow" panose="020B0606020202030204" pitchFamily="34" charset="0"/>
              </a:rPr>
              <a:t>DEFINE COMPLIANCE REQUIREMENTS</a:t>
            </a:r>
            <a:endParaRPr lang="en-US" sz="1600" b="1" dirty="0">
              <a:solidFill>
                <a:schemeClr val="bg1"/>
              </a:solidFill>
              <a:latin typeface="Arial Narrow" panose="020B0606020202030204" pitchFamily="34" charset="0"/>
            </a:endParaRPr>
          </a:p>
        </p:txBody>
      </p:sp>
      <p:sp>
        <p:nvSpPr>
          <p:cNvPr id="10" name="Rounded Rectangle 9"/>
          <p:cNvSpPr/>
          <p:nvPr/>
        </p:nvSpPr>
        <p:spPr>
          <a:xfrm>
            <a:off x="130630" y="1587500"/>
            <a:ext cx="2861742" cy="5152037"/>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smtClean="0">
                <a:solidFill>
                  <a:schemeClr val="tx1"/>
                </a:solidFill>
                <a:latin typeface="Arial Narrow" panose="020B0606020202030204" pitchFamily="34" charset="0"/>
              </a:rPr>
              <a:t>EXAMPLE</a:t>
            </a:r>
            <a:r>
              <a:rPr lang="en-US" dirty="0" smtClean="0">
                <a:solidFill>
                  <a:schemeClr val="tx1"/>
                </a:solidFill>
                <a:latin typeface="Arial Narrow" panose="020B0606020202030204" pitchFamily="34" charset="0"/>
              </a:rPr>
              <a:t>:</a:t>
            </a:r>
          </a:p>
          <a:p>
            <a:pPr algn="ctr"/>
            <a:endParaRPr lang="en-US" dirty="0">
              <a:solidFill>
                <a:schemeClr val="tx1"/>
              </a:solidFill>
              <a:latin typeface="Arial Narrow" panose="020B0606020202030204" pitchFamily="34" charset="0"/>
            </a:endParaRPr>
          </a:p>
          <a:p>
            <a:pPr algn="ctr"/>
            <a:r>
              <a:rPr lang="en-US" dirty="0" smtClean="0">
                <a:solidFill>
                  <a:schemeClr val="tx1"/>
                </a:solidFill>
                <a:latin typeface="Arial Narrow" panose="020B0606020202030204" pitchFamily="34" charset="0"/>
              </a:rPr>
              <a:t>STRUCTURE</a:t>
            </a:r>
          </a:p>
          <a:p>
            <a:pPr algn="ctr"/>
            <a:endParaRPr lang="en-US" dirty="0" smtClean="0">
              <a:solidFill>
                <a:schemeClr val="tx1"/>
              </a:solidFill>
              <a:latin typeface="Arial Narrow" panose="020B0606020202030204" pitchFamily="34" charset="0"/>
            </a:endParaRPr>
          </a:p>
          <a:p>
            <a:pPr algn="ctr"/>
            <a:r>
              <a:rPr lang="en-US" dirty="0" smtClean="0">
                <a:solidFill>
                  <a:schemeClr val="tx1"/>
                </a:solidFill>
                <a:latin typeface="Arial Narrow" panose="020B0606020202030204" pitchFamily="34" charset="0"/>
              </a:rPr>
              <a:t>EMOTION</a:t>
            </a:r>
          </a:p>
          <a:p>
            <a:pPr algn="ctr"/>
            <a:endParaRPr lang="en-US" dirty="0" smtClean="0">
              <a:solidFill>
                <a:schemeClr val="tx1"/>
              </a:solidFill>
              <a:latin typeface="Arial Narrow" panose="020B0606020202030204" pitchFamily="34" charset="0"/>
            </a:endParaRPr>
          </a:p>
          <a:p>
            <a:pPr algn="ctr"/>
            <a:r>
              <a:rPr lang="en-US" dirty="0" smtClean="0">
                <a:solidFill>
                  <a:schemeClr val="tx1"/>
                </a:solidFill>
                <a:latin typeface="Arial Narrow" panose="020B0606020202030204" pitchFamily="34" charset="0"/>
              </a:rPr>
              <a:t>PROFESSIONALISM</a:t>
            </a:r>
          </a:p>
          <a:p>
            <a:pPr algn="ctr"/>
            <a:endParaRPr lang="en-US" dirty="0" smtClean="0">
              <a:solidFill>
                <a:schemeClr val="tx1"/>
              </a:solidFill>
              <a:latin typeface="Arial Narrow" panose="020B0606020202030204" pitchFamily="34" charset="0"/>
            </a:endParaRPr>
          </a:p>
          <a:p>
            <a:pPr algn="ctr"/>
            <a:r>
              <a:rPr lang="en-US" dirty="0" smtClean="0">
                <a:solidFill>
                  <a:schemeClr val="tx1"/>
                </a:solidFill>
                <a:latin typeface="Arial Narrow" panose="020B0606020202030204" pitchFamily="34" charset="0"/>
              </a:rPr>
              <a:t>CORRECT RESPONSE</a:t>
            </a:r>
            <a:endParaRPr lang="en-US" dirty="0">
              <a:solidFill>
                <a:schemeClr val="tx1"/>
              </a:solidFill>
              <a:latin typeface="Arial Narrow" panose="020B0606020202030204" pitchFamily="34" charset="0"/>
            </a:endParaRPr>
          </a:p>
        </p:txBody>
      </p:sp>
      <p:sp>
        <p:nvSpPr>
          <p:cNvPr id="11" name="Rounded Rectangle 10"/>
          <p:cNvSpPr/>
          <p:nvPr/>
        </p:nvSpPr>
        <p:spPr>
          <a:xfrm>
            <a:off x="3170617" y="1587500"/>
            <a:ext cx="2861742" cy="5152037"/>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1775" indent="-231775" defTabSz="1146175">
              <a:buFont typeface="+mj-lt"/>
              <a:buAutoNum type="arabicParenR"/>
            </a:pPr>
            <a:r>
              <a:rPr lang="en-US" sz="1700" dirty="0" smtClean="0">
                <a:solidFill>
                  <a:schemeClr val="tx1"/>
                </a:solidFill>
                <a:latin typeface="Arial Narrow" panose="020B0606020202030204" pitchFamily="34" charset="0"/>
              </a:rPr>
              <a:t>If transaction request was sent to incorrect department, associate should direct it to correct department and express pleasantries to the customer and the next department</a:t>
            </a:r>
          </a:p>
          <a:p>
            <a:pPr marL="231775" indent="-231775">
              <a:buFont typeface="+mj-lt"/>
              <a:buAutoNum type="arabicParenR"/>
            </a:pPr>
            <a:r>
              <a:rPr lang="en-US" sz="1700" dirty="0" smtClean="0">
                <a:solidFill>
                  <a:schemeClr val="tx1"/>
                </a:solidFill>
                <a:latin typeface="Arial Narrow" panose="020B0606020202030204" pitchFamily="34" charset="0"/>
              </a:rPr>
              <a:t>Associate should not use casual tone</a:t>
            </a:r>
          </a:p>
          <a:p>
            <a:pPr marL="231775" indent="-231775">
              <a:buFont typeface="+mj-lt"/>
              <a:buAutoNum type="arabicParenR"/>
            </a:pPr>
            <a:r>
              <a:rPr lang="en-US" sz="1700" dirty="0" smtClean="0">
                <a:solidFill>
                  <a:schemeClr val="tx1"/>
                </a:solidFill>
                <a:latin typeface="Arial Narrow" panose="020B0606020202030204" pitchFamily="34" charset="0"/>
              </a:rPr>
              <a:t>Associate should not make technical notes relating to company processes</a:t>
            </a:r>
          </a:p>
          <a:p>
            <a:pPr marL="231775" indent="-231775">
              <a:buFont typeface="+mj-lt"/>
              <a:buAutoNum type="arabicParenR"/>
            </a:pPr>
            <a:r>
              <a:rPr lang="en-US" sz="1700" dirty="0" smtClean="0">
                <a:solidFill>
                  <a:schemeClr val="tx1"/>
                </a:solidFill>
                <a:latin typeface="Arial Narrow" panose="020B0606020202030204" pitchFamily="34" charset="0"/>
              </a:rPr>
              <a:t>Associate should address customer correctly</a:t>
            </a:r>
          </a:p>
          <a:p>
            <a:pPr marL="231775" indent="-231775">
              <a:buFont typeface="+mj-lt"/>
              <a:buAutoNum type="arabicParenR"/>
            </a:pPr>
            <a:r>
              <a:rPr lang="en-US" sz="1700" dirty="0" smtClean="0">
                <a:solidFill>
                  <a:schemeClr val="tx1"/>
                </a:solidFill>
                <a:latin typeface="Arial Narrow" panose="020B0606020202030204" pitchFamily="34" charset="0"/>
              </a:rPr>
              <a:t>Associate should not make inappropriate remarks</a:t>
            </a:r>
          </a:p>
          <a:p>
            <a:pPr marL="115888" indent="-115888">
              <a:buFont typeface="+mj-lt"/>
              <a:buAutoNum type="arabicParenR"/>
            </a:pPr>
            <a:endParaRPr lang="en-US" sz="1750" dirty="0">
              <a:solidFill>
                <a:schemeClr val="tx1"/>
              </a:solidFill>
              <a:latin typeface="Arial Narrow" panose="020B0606020202030204" pitchFamily="34" charset="0"/>
            </a:endParaRPr>
          </a:p>
        </p:txBody>
      </p:sp>
      <p:sp>
        <p:nvSpPr>
          <p:cNvPr id="12" name="Rounded Rectangle 11"/>
          <p:cNvSpPr/>
          <p:nvPr/>
        </p:nvSpPr>
        <p:spPr>
          <a:xfrm>
            <a:off x="6178435" y="1583788"/>
            <a:ext cx="2861742" cy="5155750"/>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1775" indent="-231775">
              <a:buFont typeface="+mj-lt"/>
              <a:buAutoNum type="arabicParenR"/>
            </a:pPr>
            <a:r>
              <a:rPr lang="en-US" dirty="0" smtClean="0">
                <a:solidFill>
                  <a:schemeClr val="tx1"/>
                </a:solidFill>
                <a:latin typeface="Arial Narrow" panose="020B0606020202030204" pitchFamily="34" charset="0"/>
              </a:rPr>
              <a:t>Was the request forwarded to incorrect department?</a:t>
            </a:r>
          </a:p>
          <a:p>
            <a:pPr marL="231775" indent="-231775">
              <a:buFont typeface="+mj-lt"/>
              <a:buAutoNum type="arabicParenR"/>
            </a:pPr>
            <a:endParaRPr lang="en-US" dirty="0" smtClean="0">
              <a:solidFill>
                <a:schemeClr val="tx1"/>
              </a:solidFill>
              <a:latin typeface="Arial Narrow" panose="020B0606020202030204" pitchFamily="34" charset="0"/>
            </a:endParaRPr>
          </a:p>
          <a:p>
            <a:pPr marL="231775" indent="-231775">
              <a:buFont typeface="+mj-lt"/>
              <a:buAutoNum type="arabicParenR"/>
            </a:pPr>
            <a:r>
              <a:rPr lang="en-US" dirty="0" smtClean="0">
                <a:solidFill>
                  <a:schemeClr val="tx1"/>
                </a:solidFill>
                <a:latin typeface="Arial Narrow" panose="020B0606020202030204" pitchFamily="34" charset="0"/>
              </a:rPr>
              <a:t>Did associate mention customer’s name?</a:t>
            </a:r>
            <a:endParaRPr lang="en-US" dirty="0">
              <a:solidFill>
                <a:schemeClr val="tx1"/>
              </a:solidFill>
              <a:latin typeface="Arial Narrow" panose="020B0606020202030204" pitchFamily="34" charset="0"/>
            </a:endParaRPr>
          </a:p>
          <a:p>
            <a:pPr marL="231775" indent="-231775"/>
            <a:r>
              <a:rPr lang="en-US" dirty="0" smtClean="0">
                <a:solidFill>
                  <a:schemeClr val="tx1"/>
                </a:solidFill>
                <a:latin typeface="Arial Narrow" panose="020B0606020202030204" pitchFamily="34" charset="0"/>
              </a:rPr>
              <a:t>	If yes, did associate express pleasantry?</a:t>
            </a:r>
          </a:p>
          <a:p>
            <a:pPr marL="231775" indent="-231775"/>
            <a:endParaRPr lang="en-US" dirty="0" smtClean="0">
              <a:solidFill>
                <a:schemeClr val="tx1"/>
              </a:solidFill>
              <a:latin typeface="Arial Narrow" panose="020B0606020202030204" pitchFamily="34" charset="0"/>
            </a:endParaRPr>
          </a:p>
          <a:p>
            <a:pPr marL="231775" indent="-231775">
              <a:buFont typeface="+mj-lt"/>
              <a:buAutoNum type="arabicParenR" startAt="3"/>
            </a:pPr>
            <a:r>
              <a:rPr lang="en-US" dirty="0">
                <a:solidFill>
                  <a:schemeClr val="tx1"/>
                </a:solidFill>
                <a:latin typeface="Arial Narrow" panose="020B0606020202030204" pitchFamily="34" charset="0"/>
              </a:rPr>
              <a:t>Did associate mention </a:t>
            </a:r>
            <a:r>
              <a:rPr lang="en-US" dirty="0" smtClean="0">
                <a:solidFill>
                  <a:schemeClr val="tx1"/>
                </a:solidFill>
                <a:latin typeface="Arial Narrow" panose="020B0606020202030204" pitchFamily="34" charset="0"/>
              </a:rPr>
              <a:t>next department?</a:t>
            </a:r>
            <a:endParaRPr lang="en-US" dirty="0">
              <a:solidFill>
                <a:schemeClr val="tx1"/>
              </a:solidFill>
              <a:latin typeface="Arial Narrow" panose="020B0606020202030204" pitchFamily="34" charset="0"/>
            </a:endParaRPr>
          </a:p>
          <a:p>
            <a:pPr marL="231775" indent="-231775"/>
            <a:r>
              <a:rPr lang="en-US" dirty="0">
                <a:solidFill>
                  <a:schemeClr val="tx1"/>
                </a:solidFill>
                <a:latin typeface="Arial Narrow" panose="020B0606020202030204" pitchFamily="34" charset="0"/>
              </a:rPr>
              <a:t>	If yes, did associate express pleasantry?</a:t>
            </a:r>
          </a:p>
          <a:p>
            <a:pPr marL="231775" indent="-231775"/>
            <a:endParaRPr lang="en-US" dirty="0" smtClean="0">
              <a:solidFill>
                <a:schemeClr val="tx1"/>
              </a:solidFill>
              <a:latin typeface="Arial Narrow" panose="020B0606020202030204" pitchFamily="34" charset="0"/>
            </a:endParaRPr>
          </a:p>
        </p:txBody>
      </p:sp>
      <p:sp>
        <p:nvSpPr>
          <p:cNvPr id="13" name="Rounded Rectangle 12"/>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chemeClr val="tx1"/>
                </a:solidFill>
                <a:latin typeface="Arial Narrow" panose="020B0606020202030204" pitchFamily="34" charset="0"/>
              </a:rPr>
              <a:t>1.1) Mention of comment forwarded to incorrect department </a:t>
            </a:r>
          </a:p>
          <a:p>
            <a:pPr marL="347663" indent="-347663"/>
            <a:r>
              <a:rPr lang="en-US" dirty="0">
                <a:solidFill>
                  <a:schemeClr val="tx1"/>
                </a:solidFill>
                <a:latin typeface="Arial Narrow" panose="020B0606020202030204" pitchFamily="34" charset="0"/>
              </a:rPr>
              <a:t>	</a:t>
            </a:r>
            <a:r>
              <a:rPr lang="en-US" dirty="0" smtClean="0">
                <a:solidFill>
                  <a:schemeClr val="tx1"/>
                </a:solidFill>
                <a:latin typeface="Arial Narrow" panose="020B0606020202030204" pitchFamily="34" charset="0"/>
              </a:rPr>
              <a:t>OR</a:t>
            </a:r>
            <a:endParaRPr lang="en-US" dirty="0">
              <a:solidFill>
                <a:schemeClr val="tx1"/>
              </a:solidFill>
              <a:latin typeface="Arial Narrow" panose="020B0606020202030204" pitchFamily="34" charset="0"/>
            </a:endParaRPr>
          </a:p>
          <a:p>
            <a:pPr marL="347663" indent="-347663"/>
            <a:r>
              <a:rPr lang="en-US" dirty="0" smtClean="0">
                <a:solidFill>
                  <a:schemeClr val="tx1"/>
                </a:solidFill>
                <a:latin typeface="Arial Narrow" panose="020B0606020202030204" pitchFamily="34" charset="0"/>
              </a:rPr>
              <a:t>	Mention of another department that normally handles such requests</a:t>
            </a:r>
          </a:p>
          <a:p>
            <a:pPr marL="347663" indent="-347663"/>
            <a:r>
              <a:rPr lang="en-US" dirty="0" smtClean="0">
                <a:solidFill>
                  <a:schemeClr val="tx1"/>
                </a:solidFill>
                <a:latin typeface="Arial Narrow" panose="020B0606020202030204" pitchFamily="34" charset="0"/>
              </a:rPr>
              <a:t>2.1) Mention of customers name (or a diminutive of the name)</a:t>
            </a:r>
          </a:p>
          <a:p>
            <a:pPr marL="347663" indent="-347663"/>
            <a:r>
              <a:rPr lang="en-US" dirty="0" smtClean="0">
                <a:solidFill>
                  <a:schemeClr val="tx1"/>
                </a:solidFill>
                <a:latin typeface="Arial Narrow" panose="020B0606020202030204" pitchFamily="34" charset="0"/>
              </a:rPr>
              <a:t>2.2) Pleasantry addressed to the customer</a:t>
            </a:r>
          </a:p>
          <a:p>
            <a:pPr marL="347663" indent="-347663"/>
            <a:r>
              <a:rPr lang="en-US" dirty="0" smtClean="0">
                <a:solidFill>
                  <a:schemeClr val="tx1"/>
                </a:solidFill>
                <a:latin typeface="Arial Narrow" panose="020B0606020202030204" pitchFamily="34" charset="0"/>
              </a:rPr>
              <a:t>3.1) Mention of department to which the request is being forwarded</a:t>
            </a:r>
          </a:p>
          <a:p>
            <a:pPr marL="347663" indent="-347663"/>
            <a:r>
              <a:rPr lang="en-US" dirty="0" smtClean="0">
                <a:solidFill>
                  <a:schemeClr val="tx1"/>
                </a:solidFill>
                <a:latin typeface="Arial Narrow" panose="020B0606020202030204" pitchFamily="34" charset="0"/>
              </a:rPr>
              <a:t>3.2) Pleasantry addressed to next department</a:t>
            </a:r>
            <a:endParaRPr lang="en-US" dirty="0">
              <a:solidFill>
                <a:schemeClr val="tx1"/>
              </a:solidFill>
              <a:latin typeface="Arial Narrow" panose="020B0606020202030204" pitchFamily="34" charset="0"/>
            </a:endParaRPr>
          </a:p>
        </p:txBody>
      </p:sp>
      <p:sp>
        <p:nvSpPr>
          <p:cNvPr id="14" name="Right Arrow Callout 13"/>
          <p:cNvSpPr/>
          <p:nvPr/>
        </p:nvSpPr>
        <p:spPr>
          <a:xfrm>
            <a:off x="6428695" y="588364"/>
            <a:ext cx="2611482" cy="833515"/>
          </a:xfrm>
          <a:prstGeom prst="rightArrowCallout">
            <a:avLst>
              <a:gd name="adj1" fmla="val 11402"/>
              <a:gd name="adj2" fmla="val 17466"/>
              <a:gd name="adj3" fmla="val 25881"/>
              <a:gd name="adj4" fmla="val 85957"/>
            </a:avLst>
          </a:prstGeom>
          <a:solidFill>
            <a:srgbClr val="919FBA"/>
          </a:solidFill>
          <a:ln>
            <a:solidFill>
              <a:srgbClr val="919F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3</a:t>
            </a:r>
          </a:p>
          <a:p>
            <a:pPr algn="ctr"/>
            <a:r>
              <a:rPr lang="en-US" sz="1600" b="1" dirty="0" smtClean="0">
                <a:solidFill>
                  <a:schemeClr val="bg1"/>
                </a:solidFill>
                <a:latin typeface="Arial Narrow" panose="020B0606020202030204" pitchFamily="34" charset="0"/>
              </a:rPr>
              <a:t>DEFINE SCORABLE CRITERIA</a:t>
            </a:r>
            <a:endParaRPr lang="en-US" sz="1600" b="1" dirty="0">
              <a:solidFill>
                <a:schemeClr val="bg1"/>
              </a:solidFill>
              <a:latin typeface="Arial Narrow" panose="020B0606020202030204" pitchFamily="34" charset="0"/>
            </a:endParaRPr>
          </a:p>
        </p:txBody>
      </p:sp>
      <p:sp>
        <p:nvSpPr>
          <p:cNvPr id="15" name="Rectangle 14"/>
          <p:cNvSpPr/>
          <p:nvPr/>
        </p:nvSpPr>
        <p:spPr>
          <a:xfrm>
            <a:off x="9473641" y="588364"/>
            <a:ext cx="2211678" cy="847039"/>
          </a:xfrm>
          <a:prstGeom prst="rect">
            <a:avLst/>
          </a:prstGeom>
          <a:solidFill>
            <a:srgbClr val="919FBA"/>
          </a:solidFill>
          <a:ln w="12700">
            <a:solidFill>
              <a:srgbClr val="919F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sp>
        <p:nvSpPr>
          <p:cNvPr id="16" name="Rectangle 15"/>
          <p:cNvSpPr/>
          <p:nvPr/>
        </p:nvSpPr>
        <p:spPr>
          <a:xfrm>
            <a:off x="3321076" y="1768390"/>
            <a:ext cx="2576251" cy="20964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75013" y="3354944"/>
            <a:ext cx="2161309"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a:stCxn id="16" idx="3"/>
          </p:cNvCxnSpPr>
          <p:nvPr/>
        </p:nvCxnSpPr>
        <p:spPr>
          <a:xfrm>
            <a:off x="5897327" y="2816608"/>
            <a:ext cx="287573" cy="279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AUTOMATED COMMENT ANALYSIS STAGES 1-4</a:t>
            </a:r>
          </a:p>
        </p:txBody>
      </p:sp>
      <p:cxnSp>
        <p:nvCxnSpPr>
          <p:cNvPr id="29" name="Straight Arrow Connector 28"/>
          <p:cNvCxnSpPr>
            <a:stCxn id="17" idx="3"/>
          </p:cNvCxnSpPr>
          <p:nvPr/>
        </p:nvCxnSpPr>
        <p:spPr>
          <a:xfrm>
            <a:off x="2636322" y="3545444"/>
            <a:ext cx="53867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242999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latin typeface="Arial Narrow" panose="020B0606020202030204" pitchFamily="34" charset="0"/>
              </a:rPr>
              <a:t>Greg, I am forwarding this item to the correct department for processing.</a:t>
            </a:r>
          </a:p>
          <a:p>
            <a:endParaRPr lang="en-US" sz="2800" dirty="0">
              <a:latin typeface="Arial Narrow" panose="020B0606020202030204" pitchFamily="34" charset="0"/>
            </a:endParaRPr>
          </a:p>
          <a:p>
            <a:endParaRPr lang="en-US" sz="2800" dirty="0" smtClean="0">
              <a:latin typeface="Arial Narrow" panose="020B0606020202030204" pitchFamily="34" charset="0"/>
            </a:endParaRPr>
          </a:p>
          <a:p>
            <a:endParaRPr lang="en-US" sz="2800" dirty="0" smtClean="0">
              <a:latin typeface="Arial Narrow" panose="020B0606020202030204" pitchFamily="34" charset="0"/>
            </a:endParaRPr>
          </a:p>
          <a:p>
            <a:r>
              <a:rPr lang="en-US" sz="2800" dirty="0" smtClean="0">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have a nice day! </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chemeClr val="tx1"/>
                </a:solidFill>
                <a:latin typeface="Arial Narrow" panose="020B0606020202030204" pitchFamily="34" charset="0"/>
              </a:rPr>
              <a:t>1.1) Mention of comment forwarded to incorrect department </a:t>
            </a:r>
          </a:p>
          <a:p>
            <a:pPr marL="347663" indent="-347663"/>
            <a:r>
              <a:rPr lang="en-US" dirty="0">
                <a:solidFill>
                  <a:schemeClr val="tx1"/>
                </a:solidFill>
                <a:latin typeface="Arial Narrow" panose="020B0606020202030204" pitchFamily="34" charset="0"/>
              </a:rPr>
              <a:t>	</a:t>
            </a:r>
            <a:r>
              <a:rPr lang="en-US" dirty="0" smtClean="0">
                <a:solidFill>
                  <a:schemeClr val="tx1"/>
                </a:solidFill>
                <a:latin typeface="Arial Narrow" panose="020B0606020202030204" pitchFamily="34" charset="0"/>
              </a:rPr>
              <a:t>OR</a:t>
            </a:r>
            <a:endParaRPr lang="en-US" dirty="0">
              <a:solidFill>
                <a:schemeClr val="tx1"/>
              </a:solidFill>
              <a:latin typeface="Arial Narrow" panose="020B0606020202030204" pitchFamily="34" charset="0"/>
            </a:endParaRPr>
          </a:p>
          <a:p>
            <a:pPr marL="347663" indent="-347663"/>
            <a:r>
              <a:rPr lang="en-US" dirty="0" smtClean="0">
                <a:solidFill>
                  <a:schemeClr val="tx1"/>
                </a:solidFill>
                <a:latin typeface="Arial Narrow" panose="020B0606020202030204" pitchFamily="34" charset="0"/>
              </a:rPr>
              <a:t>	Mention of another department that normally handles such requests</a:t>
            </a:r>
          </a:p>
          <a:p>
            <a:pPr marL="347663" indent="-347663"/>
            <a:r>
              <a:rPr lang="en-US" dirty="0" smtClean="0">
                <a:solidFill>
                  <a:schemeClr val="tx1"/>
                </a:solidFill>
                <a:latin typeface="Arial Narrow" panose="020B0606020202030204" pitchFamily="34" charset="0"/>
              </a:rPr>
              <a:t>2.1) Mention of customers name (or a diminutive of the name)</a:t>
            </a:r>
          </a:p>
          <a:p>
            <a:pPr marL="347663" indent="-347663"/>
            <a:r>
              <a:rPr lang="en-US" dirty="0" smtClean="0">
                <a:solidFill>
                  <a:schemeClr val="tx1"/>
                </a:solidFill>
                <a:latin typeface="Arial Narrow" panose="020B0606020202030204" pitchFamily="34" charset="0"/>
              </a:rPr>
              <a:t>2.2) Pleasantry addressed to the customer</a:t>
            </a:r>
          </a:p>
          <a:p>
            <a:pPr marL="347663" indent="-347663"/>
            <a:r>
              <a:rPr lang="en-US" dirty="0" smtClean="0">
                <a:solidFill>
                  <a:schemeClr val="tx1"/>
                </a:solidFill>
                <a:latin typeface="Arial Narrow" panose="020B0606020202030204" pitchFamily="34" charset="0"/>
              </a:rPr>
              <a:t>3.1) Mention of department to which the request is being forwarded</a:t>
            </a:r>
          </a:p>
          <a:p>
            <a:pPr marL="347663" indent="-347663"/>
            <a:r>
              <a:rPr lang="en-US" dirty="0" smtClean="0">
                <a:solidFill>
                  <a:schemeClr val="tx1"/>
                </a:solidFill>
                <a:latin typeface="Arial Narrow" panose="020B0606020202030204" pitchFamily="34" charset="0"/>
              </a:rPr>
              <a:t>3.2) Pleasantry addressed to next department</a:t>
            </a:r>
            <a:endParaRPr lang="en-US" dirty="0">
              <a:solidFill>
                <a:schemeClr val="tx1"/>
              </a:solidFill>
              <a:latin typeface="Arial Narrow" panose="020B0606020202030204" pitchFamily="34" charset="0"/>
            </a:endParaRPr>
          </a:p>
        </p:txBody>
      </p:sp>
      <p:sp>
        <p:nvSpPr>
          <p:cNvPr id="21" name="TextBox 20"/>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Checking comments for compliance </a:t>
            </a:r>
          </a:p>
        </p:txBody>
      </p:sp>
      <p:sp>
        <p:nvSpPr>
          <p:cNvPr id="8" name="Rectangle 7"/>
          <p:cNvSpPr/>
          <p:nvPr/>
        </p:nvSpPr>
        <p:spPr>
          <a:xfrm>
            <a:off x="9473641" y="588364"/>
            <a:ext cx="2211678"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48828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latin typeface="Arial Narrow" panose="020B0606020202030204" pitchFamily="34" charset="0"/>
              </a:rPr>
              <a:t>Greg, I am </a:t>
            </a:r>
            <a:r>
              <a:rPr lang="en-US" sz="2800" dirty="0">
                <a:solidFill>
                  <a:schemeClr val="accent2">
                    <a:lumMod val="75000"/>
                  </a:schemeClr>
                </a:solidFill>
                <a:latin typeface="Arial Narrow" panose="020B0606020202030204" pitchFamily="34" charset="0"/>
              </a:rPr>
              <a:t>forwarding</a:t>
            </a:r>
            <a:r>
              <a:rPr lang="en-US" sz="2800" dirty="0">
                <a:latin typeface="Arial Narrow" panose="020B0606020202030204" pitchFamily="34" charset="0"/>
              </a:rPr>
              <a:t> this item to </a:t>
            </a:r>
            <a:r>
              <a:rPr lang="en-US" sz="2800" dirty="0">
                <a:solidFill>
                  <a:schemeClr val="accent2">
                    <a:lumMod val="75000"/>
                  </a:schemeClr>
                </a:solidFill>
                <a:latin typeface="Arial Narrow" panose="020B0606020202030204" pitchFamily="34" charset="0"/>
              </a:rPr>
              <a:t>the correct department</a:t>
            </a:r>
            <a:r>
              <a:rPr lang="en-US" sz="2800" dirty="0">
                <a:latin typeface="Arial Narrow" panose="020B0606020202030204" pitchFamily="34" charset="0"/>
              </a:rPr>
              <a:t> for processing.</a:t>
            </a:r>
          </a:p>
          <a:p>
            <a:endParaRPr lang="en-US" sz="2800" dirty="0">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r>
              <a:rPr lang="en-US" sz="2800" dirty="0" smtClean="0">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have a nice day! </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chemeClr val="tx1"/>
                </a:solidFill>
                <a:latin typeface="Arial Narrow" panose="020B0606020202030204" pitchFamily="34" charset="0"/>
              </a:rPr>
              <a:t>1.1) Mention of comment forwarded to incorrect department </a:t>
            </a:r>
          </a:p>
          <a:p>
            <a:pPr marL="347663" indent="-347663"/>
            <a:r>
              <a:rPr lang="en-US" dirty="0">
                <a:solidFill>
                  <a:schemeClr val="tx1"/>
                </a:solidFill>
                <a:latin typeface="Arial Narrow" panose="020B0606020202030204" pitchFamily="34" charset="0"/>
              </a:rPr>
              <a:t>	</a:t>
            </a:r>
            <a:r>
              <a:rPr lang="en-US" dirty="0" smtClean="0">
                <a:solidFill>
                  <a:schemeClr val="tx1"/>
                </a:solidFill>
                <a:latin typeface="Arial Narrow" panose="020B0606020202030204" pitchFamily="34" charset="0"/>
              </a:rPr>
              <a:t>OR</a:t>
            </a:r>
            <a:endParaRPr lang="en-US" dirty="0">
              <a:solidFill>
                <a:schemeClr val="tx1"/>
              </a:solidFill>
              <a:latin typeface="Arial Narrow" panose="020B0606020202030204" pitchFamily="34" charset="0"/>
            </a:endParaRPr>
          </a:p>
          <a:p>
            <a:pPr marL="347663" indent="-347663"/>
            <a:r>
              <a:rPr lang="en-US" dirty="0" smtClean="0">
                <a:solidFill>
                  <a:schemeClr val="tx1"/>
                </a:solidFill>
                <a:latin typeface="Arial Narrow" panose="020B0606020202030204" pitchFamily="34" charset="0"/>
              </a:rPr>
              <a:t>	Mention of another department that normally handles such requests</a:t>
            </a:r>
          </a:p>
          <a:p>
            <a:pPr marL="347663" indent="-347663"/>
            <a:r>
              <a:rPr lang="en-US" dirty="0" smtClean="0">
                <a:solidFill>
                  <a:srgbClr val="A9D2DF"/>
                </a:solidFill>
                <a:latin typeface="Arial Narrow" panose="020B0606020202030204" pitchFamily="34" charset="0"/>
              </a:rPr>
              <a:t>2.1) Mention of customers name (or a diminutive of the name)</a:t>
            </a:r>
          </a:p>
          <a:p>
            <a:pPr marL="347663" indent="-347663"/>
            <a:r>
              <a:rPr lang="en-US" dirty="0" smtClean="0">
                <a:solidFill>
                  <a:srgbClr val="A9D2DF"/>
                </a:solidFill>
                <a:latin typeface="Arial Narrow" panose="020B0606020202030204" pitchFamily="34" charset="0"/>
              </a:rPr>
              <a:t>2.2) Pleasantry addressed to the customer</a:t>
            </a:r>
          </a:p>
          <a:p>
            <a:pPr marL="347663" indent="-347663"/>
            <a:r>
              <a:rPr lang="en-US" dirty="0" smtClean="0">
                <a:solidFill>
                  <a:srgbClr val="A9D2DF"/>
                </a:solidFill>
                <a:latin typeface="Arial Narrow" panose="020B0606020202030204" pitchFamily="34" charset="0"/>
              </a:rPr>
              <a:t>3.1) Mention of department to which the request is being forwarded</a:t>
            </a:r>
          </a:p>
          <a:p>
            <a:pPr marL="347663" indent="-347663"/>
            <a:r>
              <a:rPr lang="en-US" dirty="0" smtClean="0">
                <a:solidFill>
                  <a:srgbClr val="A9D2DF"/>
                </a:solidFill>
                <a:latin typeface="Arial Narrow" panose="020B0606020202030204" pitchFamily="34" charset="0"/>
              </a:rPr>
              <a:t>3.2) Pleasantry addressed to next department</a:t>
            </a:r>
            <a:endParaRPr lang="en-US" dirty="0">
              <a:solidFill>
                <a:srgbClr val="A9D2DF"/>
              </a:solidFill>
              <a:latin typeface="Arial Narrow" panose="020B0606020202030204" pitchFamily="34" charset="0"/>
            </a:endParaRPr>
          </a:p>
        </p:txBody>
      </p:sp>
      <p:sp>
        <p:nvSpPr>
          <p:cNvPr id="16" name="Flowchart: Alternate Process 15"/>
          <p:cNvSpPr/>
          <p:nvPr/>
        </p:nvSpPr>
        <p:spPr>
          <a:xfrm>
            <a:off x="5295900" y="1326662"/>
            <a:ext cx="3707534" cy="442674"/>
          </a:xfrm>
          <a:prstGeom prst="flowChartAlternateProcess">
            <a:avLst/>
          </a:prstGeom>
          <a:ln w="28575">
            <a:solidFill>
              <a:schemeClr val="tx1"/>
            </a:solidFill>
          </a:ln>
        </p:spPr>
        <p:txBody>
          <a:bodyPr wrap="square">
            <a:spAutoFit/>
          </a:bodyPr>
          <a:lstStyle/>
          <a:p>
            <a:r>
              <a:rPr lang="en-US" sz="2000" dirty="0" smtClean="0">
                <a:solidFill>
                  <a:schemeClr val="accent2">
                    <a:lumMod val="75000"/>
                  </a:schemeClr>
                </a:solidFill>
                <a:latin typeface="Arial Narrow" panose="020B0606020202030204" pitchFamily="34" charset="0"/>
              </a:rPr>
              <a:t>Request sent to incorrect Department</a:t>
            </a:r>
            <a:endParaRPr lang="en-US" sz="2000" dirty="0">
              <a:solidFill>
                <a:schemeClr val="accent2">
                  <a:lumMod val="75000"/>
                </a:schemeClr>
              </a:solidFill>
              <a:latin typeface="Arial Narrow" panose="020B0606020202030204" pitchFamily="34" charset="0"/>
            </a:endParaRPr>
          </a:p>
        </p:txBody>
      </p:sp>
      <p:sp>
        <p:nvSpPr>
          <p:cNvPr id="9" name="TextBox 8"/>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Checking comments for compliance </a:t>
            </a:r>
          </a:p>
        </p:txBody>
      </p:sp>
      <p:sp>
        <p:nvSpPr>
          <p:cNvPr id="11" name="Rectangle 10"/>
          <p:cNvSpPr/>
          <p:nvPr/>
        </p:nvSpPr>
        <p:spPr>
          <a:xfrm>
            <a:off x="9473641" y="588364"/>
            <a:ext cx="2211678"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2829864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solidFill>
                  <a:schemeClr val="accent4">
                    <a:lumMod val="75000"/>
                  </a:schemeClr>
                </a:solidFill>
                <a:latin typeface="Arial Narrow" panose="020B0606020202030204" pitchFamily="34" charset="0"/>
              </a:rPr>
              <a:t>Greg</a:t>
            </a:r>
            <a:r>
              <a:rPr lang="en-US" sz="2800" dirty="0">
                <a:latin typeface="Arial Narrow" panose="020B0606020202030204" pitchFamily="34" charset="0"/>
              </a:rPr>
              <a:t>, I am </a:t>
            </a:r>
            <a:r>
              <a:rPr lang="en-US" sz="2800" dirty="0">
                <a:solidFill>
                  <a:schemeClr val="accent2">
                    <a:lumMod val="75000"/>
                  </a:schemeClr>
                </a:solidFill>
                <a:latin typeface="Arial Narrow" panose="020B0606020202030204" pitchFamily="34" charset="0"/>
              </a:rPr>
              <a:t>forwarding</a:t>
            </a:r>
            <a:r>
              <a:rPr lang="en-US" sz="2800" dirty="0">
                <a:latin typeface="Arial Narrow" panose="020B0606020202030204" pitchFamily="34" charset="0"/>
              </a:rPr>
              <a:t> this item to </a:t>
            </a:r>
            <a:r>
              <a:rPr lang="en-US" sz="2800" dirty="0">
                <a:solidFill>
                  <a:schemeClr val="accent2">
                    <a:lumMod val="75000"/>
                  </a:schemeClr>
                </a:solidFill>
                <a:latin typeface="Arial Narrow" panose="020B0606020202030204" pitchFamily="34" charset="0"/>
              </a:rPr>
              <a:t>the correct department</a:t>
            </a:r>
            <a:r>
              <a:rPr lang="en-US" sz="2800" dirty="0">
                <a:latin typeface="Arial Narrow" panose="020B0606020202030204" pitchFamily="34" charset="0"/>
              </a:rPr>
              <a:t> for processing.</a:t>
            </a:r>
          </a:p>
          <a:p>
            <a:endParaRPr lang="en-US" sz="2800" dirty="0">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r>
              <a:rPr lang="en-US" sz="2800" dirty="0" smtClean="0">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have a nice day! </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rgbClr val="A9D2DF"/>
                </a:solidFill>
                <a:latin typeface="Arial Narrow" panose="020B0606020202030204" pitchFamily="34" charset="0"/>
              </a:rPr>
              <a:t>1.1) Mention of comment forwarded to incorrect department </a:t>
            </a:r>
          </a:p>
          <a:p>
            <a:pPr marL="347663" indent="-347663"/>
            <a:r>
              <a:rPr lang="en-US" dirty="0">
                <a:solidFill>
                  <a:srgbClr val="A9D2DF"/>
                </a:solidFill>
                <a:latin typeface="Arial Narrow" panose="020B0606020202030204" pitchFamily="34" charset="0"/>
              </a:rPr>
              <a:t>	</a:t>
            </a:r>
            <a:r>
              <a:rPr lang="en-US" dirty="0" smtClean="0">
                <a:solidFill>
                  <a:srgbClr val="A9D2DF"/>
                </a:solidFill>
                <a:latin typeface="Arial Narrow" panose="020B0606020202030204" pitchFamily="34" charset="0"/>
              </a:rPr>
              <a:t>OR</a:t>
            </a:r>
            <a:endParaRPr lang="en-US" dirty="0">
              <a:solidFill>
                <a:srgbClr val="A9D2DF"/>
              </a:solidFill>
              <a:latin typeface="Arial Narrow" panose="020B0606020202030204" pitchFamily="34" charset="0"/>
            </a:endParaRPr>
          </a:p>
          <a:p>
            <a:pPr marL="347663" indent="-347663"/>
            <a:r>
              <a:rPr lang="en-US" dirty="0" smtClean="0">
                <a:solidFill>
                  <a:srgbClr val="A9D2DF"/>
                </a:solidFill>
                <a:latin typeface="Arial Narrow" panose="020B0606020202030204" pitchFamily="34" charset="0"/>
              </a:rPr>
              <a:t>	Mention of another department that normally handles such requests</a:t>
            </a:r>
          </a:p>
          <a:p>
            <a:pPr marL="347663" indent="-347663"/>
            <a:r>
              <a:rPr lang="en-US" dirty="0" smtClean="0">
                <a:solidFill>
                  <a:schemeClr val="tx1"/>
                </a:solidFill>
                <a:latin typeface="Arial Narrow" panose="020B0606020202030204" pitchFamily="34" charset="0"/>
              </a:rPr>
              <a:t>2.1) Mention of customers name (or a diminutive of the name)</a:t>
            </a:r>
          </a:p>
          <a:p>
            <a:pPr marL="347663" indent="-347663"/>
            <a:r>
              <a:rPr lang="en-US" dirty="0" smtClean="0">
                <a:solidFill>
                  <a:srgbClr val="A9D2DF"/>
                </a:solidFill>
                <a:latin typeface="Arial Narrow" panose="020B0606020202030204" pitchFamily="34" charset="0"/>
              </a:rPr>
              <a:t>2.2) Pleasantry addressed to the customer</a:t>
            </a:r>
          </a:p>
          <a:p>
            <a:pPr marL="347663" indent="-347663"/>
            <a:r>
              <a:rPr lang="en-US" dirty="0" smtClean="0">
                <a:solidFill>
                  <a:srgbClr val="A9D2DF"/>
                </a:solidFill>
                <a:latin typeface="Arial Narrow" panose="020B0606020202030204" pitchFamily="34" charset="0"/>
              </a:rPr>
              <a:t>3.1) Mention of department to which the request is being forwarded</a:t>
            </a:r>
          </a:p>
          <a:p>
            <a:pPr marL="347663" indent="-347663"/>
            <a:r>
              <a:rPr lang="en-US" dirty="0" smtClean="0">
                <a:solidFill>
                  <a:srgbClr val="A9D2DF"/>
                </a:solidFill>
                <a:latin typeface="Arial Narrow" panose="020B0606020202030204" pitchFamily="34" charset="0"/>
              </a:rPr>
              <a:t>3.2) Pleasantry addressed to next department</a:t>
            </a:r>
            <a:endParaRPr lang="en-US" dirty="0">
              <a:solidFill>
                <a:srgbClr val="A9D2DF"/>
              </a:solidFill>
              <a:latin typeface="Arial Narrow" panose="020B0606020202030204" pitchFamily="34" charset="0"/>
            </a:endParaRPr>
          </a:p>
        </p:txBody>
      </p:sp>
      <p:sp>
        <p:nvSpPr>
          <p:cNvPr id="16" name="Flowchart: Alternate Process 15"/>
          <p:cNvSpPr/>
          <p:nvPr/>
        </p:nvSpPr>
        <p:spPr>
          <a:xfrm>
            <a:off x="242015" y="1315365"/>
            <a:ext cx="2972122" cy="415688"/>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accent4">
                    <a:lumMod val="75000"/>
                  </a:schemeClr>
                </a:solidFill>
                <a:latin typeface="Arial Narrow" panose="020B0606020202030204" pitchFamily="34" charset="0"/>
              </a:rPr>
              <a:t>Mentioned customer’s name</a:t>
            </a:r>
            <a:endParaRPr lang="en-US" sz="2000" dirty="0">
              <a:solidFill>
                <a:schemeClr val="accent4">
                  <a:lumMod val="75000"/>
                </a:schemeClr>
              </a:solidFill>
              <a:latin typeface="Arial Narrow" panose="020B0606020202030204" pitchFamily="34" charset="0"/>
            </a:endParaRPr>
          </a:p>
        </p:txBody>
      </p:sp>
      <p:sp>
        <p:nvSpPr>
          <p:cNvPr id="17" name="Flowchart: Alternate Process 16"/>
          <p:cNvSpPr/>
          <p:nvPr/>
        </p:nvSpPr>
        <p:spPr>
          <a:xfrm>
            <a:off x="5295900" y="1326662"/>
            <a:ext cx="3707534" cy="442674"/>
          </a:xfrm>
          <a:prstGeom prst="flowChartAlternateProcess">
            <a:avLst/>
          </a:prstGeom>
          <a:ln w="28575">
            <a:solidFill>
              <a:schemeClr val="tx1"/>
            </a:solidFill>
          </a:ln>
        </p:spPr>
        <p:txBody>
          <a:bodyPr wrap="square">
            <a:spAutoFit/>
          </a:bodyPr>
          <a:lstStyle/>
          <a:p>
            <a:r>
              <a:rPr lang="en-US" sz="2000" dirty="0" smtClean="0">
                <a:solidFill>
                  <a:schemeClr val="accent2">
                    <a:lumMod val="75000"/>
                  </a:schemeClr>
                </a:solidFill>
                <a:latin typeface="Arial Narrow" panose="020B0606020202030204" pitchFamily="34" charset="0"/>
              </a:rPr>
              <a:t>Request sent to incorrect Department</a:t>
            </a:r>
            <a:endParaRPr lang="en-US" sz="2000" dirty="0">
              <a:solidFill>
                <a:schemeClr val="accent2">
                  <a:lumMod val="75000"/>
                </a:schemeClr>
              </a:solidFill>
              <a:latin typeface="Arial Narrow" panose="020B0606020202030204" pitchFamily="34" charset="0"/>
            </a:endParaRPr>
          </a:p>
        </p:txBody>
      </p:sp>
      <p:sp>
        <p:nvSpPr>
          <p:cNvPr id="11" name="TextBox 10"/>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Checking comments for compliance </a:t>
            </a:r>
          </a:p>
        </p:txBody>
      </p:sp>
      <p:sp>
        <p:nvSpPr>
          <p:cNvPr id="12" name="Rectangle 11"/>
          <p:cNvSpPr/>
          <p:nvPr/>
        </p:nvSpPr>
        <p:spPr>
          <a:xfrm>
            <a:off x="9473641" y="588364"/>
            <a:ext cx="2211678"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424975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solidFill>
                  <a:schemeClr val="accent4">
                    <a:lumMod val="75000"/>
                  </a:schemeClr>
                </a:solidFill>
                <a:latin typeface="Arial Narrow" panose="020B0606020202030204" pitchFamily="34" charset="0"/>
              </a:rPr>
              <a:t>Greg</a:t>
            </a:r>
            <a:r>
              <a:rPr lang="en-US" sz="2800" dirty="0">
                <a:latin typeface="Arial Narrow" panose="020B0606020202030204" pitchFamily="34" charset="0"/>
              </a:rPr>
              <a:t>, I am </a:t>
            </a:r>
            <a:r>
              <a:rPr lang="en-US" sz="2800" dirty="0">
                <a:solidFill>
                  <a:schemeClr val="accent2">
                    <a:lumMod val="75000"/>
                  </a:schemeClr>
                </a:solidFill>
                <a:latin typeface="Arial Narrow" panose="020B0606020202030204" pitchFamily="34" charset="0"/>
              </a:rPr>
              <a:t>forwarding</a:t>
            </a:r>
            <a:r>
              <a:rPr lang="en-US" sz="2800" dirty="0">
                <a:latin typeface="Arial Narrow" panose="020B0606020202030204" pitchFamily="34" charset="0"/>
              </a:rPr>
              <a:t> this item to </a:t>
            </a:r>
            <a:r>
              <a:rPr lang="en-US" sz="2800" dirty="0">
                <a:solidFill>
                  <a:schemeClr val="accent2">
                    <a:lumMod val="75000"/>
                  </a:schemeClr>
                </a:solidFill>
                <a:latin typeface="Arial Narrow" panose="020B0606020202030204" pitchFamily="34" charset="0"/>
              </a:rPr>
              <a:t>the correct department</a:t>
            </a:r>
            <a:r>
              <a:rPr lang="en-US" sz="2800" dirty="0">
                <a:latin typeface="Arial Narrow" panose="020B0606020202030204" pitchFamily="34" charset="0"/>
              </a:rPr>
              <a:t> for processing.</a:t>
            </a:r>
          </a:p>
          <a:p>
            <a:endParaRPr lang="en-US" sz="2800" dirty="0">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r>
              <a:rPr lang="en-US" sz="2800" dirty="0" smtClean="0">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have a nice day! </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rgbClr val="A9D2DF"/>
                </a:solidFill>
                <a:latin typeface="Arial Narrow" panose="020B0606020202030204" pitchFamily="34" charset="0"/>
              </a:rPr>
              <a:t>1.1) Mention of comment forwarded to incorrect department </a:t>
            </a:r>
          </a:p>
          <a:p>
            <a:pPr marL="347663" indent="-347663"/>
            <a:r>
              <a:rPr lang="en-US" dirty="0">
                <a:solidFill>
                  <a:srgbClr val="A9D2DF"/>
                </a:solidFill>
                <a:latin typeface="Arial Narrow" panose="020B0606020202030204" pitchFamily="34" charset="0"/>
              </a:rPr>
              <a:t>	</a:t>
            </a:r>
            <a:r>
              <a:rPr lang="en-US" dirty="0" smtClean="0">
                <a:solidFill>
                  <a:srgbClr val="A9D2DF"/>
                </a:solidFill>
                <a:latin typeface="Arial Narrow" panose="020B0606020202030204" pitchFamily="34" charset="0"/>
              </a:rPr>
              <a:t>OR</a:t>
            </a:r>
            <a:endParaRPr lang="en-US" dirty="0">
              <a:solidFill>
                <a:srgbClr val="A9D2DF"/>
              </a:solidFill>
              <a:latin typeface="Arial Narrow" panose="020B0606020202030204" pitchFamily="34" charset="0"/>
            </a:endParaRPr>
          </a:p>
          <a:p>
            <a:pPr marL="347663" indent="-347663"/>
            <a:r>
              <a:rPr lang="en-US" dirty="0" smtClean="0">
                <a:solidFill>
                  <a:srgbClr val="A9D2DF"/>
                </a:solidFill>
                <a:latin typeface="Arial Narrow" panose="020B0606020202030204" pitchFamily="34" charset="0"/>
              </a:rPr>
              <a:t>	Mention of another department that normally handles such requests</a:t>
            </a:r>
          </a:p>
          <a:p>
            <a:pPr marL="347663" indent="-347663"/>
            <a:r>
              <a:rPr lang="en-US" dirty="0" smtClean="0">
                <a:solidFill>
                  <a:srgbClr val="A9D2DF"/>
                </a:solidFill>
                <a:latin typeface="Arial Narrow" panose="020B0606020202030204" pitchFamily="34" charset="0"/>
              </a:rPr>
              <a:t>2.1) Mention of customers name (or a diminutive of the name)</a:t>
            </a:r>
          </a:p>
          <a:p>
            <a:pPr marL="347663" indent="-347663"/>
            <a:r>
              <a:rPr lang="en-US" dirty="0" smtClean="0">
                <a:solidFill>
                  <a:schemeClr val="tx1"/>
                </a:solidFill>
                <a:latin typeface="Arial Narrow" panose="020B0606020202030204" pitchFamily="34" charset="0"/>
              </a:rPr>
              <a:t>2.2) Pleasantry addressed to the customer</a:t>
            </a:r>
          </a:p>
          <a:p>
            <a:pPr marL="347663" indent="-347663"/>
            <a:r>
              <a:rPr lang="en-US" dirty="0" smtClean="0">
                <a:solidFill>
                  <a:srgbClr val="A9D2DF"/>
                </a:solidFill>
                <a:latin typeface="Arial Narrow" panose="020B0606020202030204" pitchFamily="34" charset="0"/>
              </a:rPr>
              <a:t>3.1) Mention of department to which the request is being forwarded</a:t>
            </a:r>
          </a:p>
          <a:p>
            <a:pPr marL="347663" indent="-347663"/>
            <a:r>
              <a:rPr lang="en-US" dirty="0" smtClean="0">
                <a:solidFill>
                  <a:srgbClr val="A9D2DF"/>
                </a:solidFill>
                <a:latin typeface="Arial Narrow" panose="020B0606020202030204" pitchFamily="34" charset="0"/>
              </a:rPr>
              <a:t>3.2) Pleasantry addressed to next department</a:t>
            </a:r>
            <a:endParaRPr lang="en-US" dirty="0">
              <a:solidFill>
                <a:srgbClr val="A9D2DF"/>
              </a:solidFill>
              <a:latin typeface="Arial Narrow" panose="020B0606020202030204" pitchFamily="34" charset="0"/>
            </a:endParaRPr>
          </a:p>
        </p:txBody>
      </p:sp>
      <p:sp>
        <p:nvSpPr>
          <p:cNvPr id="16" name="Flowchart: Alternate Process 15"/>
          <p:cNvSpPr/>
          <p:nvPr/>
        </p:nvSpPr>
        <p:spPr>
          <a:xfrm>
            <a:off x="242015" y="1315365"/>
            <a:ext cx="2972122" cy="415688"/>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accent4">
                    <a:lumMod val="75000"/>
                  </a:schemeClr>
                </a:solidFill>
                <a:latin typeface="Arial Narrow" panose="020B0606020202030204" pitchFamily="34" charset="0"/>
              </a:rPr>
              <a:t>Mentioned customer’s name</a:t>
            </a:r>
            <a:endParaRPr lang="en-US" sz="2000" dirty="0">
              <a:solidFill>
                <a:schemeClr val="accent4">
                  <a:lumMod val="75000"/>
                </a:schemeClr>
              </a:solidFill>
              <a:latin typeface="Arial Narrow" panose="020B0606020202030204" pitchFamily="34" charset="0"/>
            </a:endParaRPr>
          </a:p>
        </p:txBody>
      </p:sp>
      <p:sp>
        <p:nvSpPr>
          <p:cNvPr id="17" name="Flowchart: Alternate Process 16"/>
          <p:cNvSpPr/>
          <p:nvPr/>
        </p:nvSpPr>
        <p:spPr>
          <a:xfrm>
            <a:off x="2584882" y="2327338"/>
            <a:ext cx="4400117" cy="442674"/>
          </a:xfrm>
          <a:prstGeom prst="flowChartAlternateProcess">
            <a:avLst/>
          </a:prstGeom>
          <a:solidFill>
            <a:srgbClr val="FF0000">
              <a:alpha val="30000"/>
            </a:srgbClr>
          </a:solidFill>
          <a:ln w="28575">
            <a:noFill/>
          </a:ln>
        </p:spPr>
        <p:txBody>
          <a:bodyPr wrap="square">
            <a:spAutoFit/>
          </a:bodyPr>
          <a:lstStyle/>
          <a:p>
            <a:r>
              <a:rPr lang="en-US" sz="2000" dirty="0" smtClean="0">
                <a:solidFill>
                  <a:prstClr val="black"/>
                </a:solidFill>
                <a:latin typeface="Arial Narrow" panose="020B0606020202030204" pitchFamily="34" charset="0"/>
              </a:rPr>
              <a:t>Failed </a:t>
            </a:r>
            <a:r>
              <a:rPr lang="en-US" sz="2000" dirty="0">
                <a:solidFill>
                  <a:prstClr val="black"/>
                </a:solidFill>
                <a:latin typeface="Arial Narrow" panose="020B0606020202030204" pitchFamily="34" charset="0"/>
              </a:rPr>
              <a:t>to express pleasantry to the customer</a:t>
            </a:r>
          </a:p>
        </p:txBody>
      </p:sp>
      <p:sp>
        <p:nvSpPr>
          <p:cNvPr id="22" name="Flowchart: Alternate Process 21"/>
          <p:cNvSpPr/>
          <p:nvPr/>
        </p:nvSpPr>
        <p:spPr>
          <a:xfrm>
            <a:off x="5295900" y="1326662"/>
            <a:ext cx="3707534" cy="442674"/>
          </a:xfrm>
          <a:prstGeom prst="flowChartAlternateProcess">
            <a:avLst/>
          </a:prstGeom>
          <a:ln w="28575">
            <a:solidFill>
              <a:schemeClr val="tx1"/>
            </a:solidFill>
          </a:ln>
        </p:spPr>
        <p:txBody>
          <a:bodyPr wrap="square">
            <a:spAutoFit/>
          </a:bodyPr>
          <a:lstStyle/>
          <a:p>
            <a:r>
              <a:rPr lang="en-US" sz="2000" dirty="0" smtClean="0">
                <a:solidFill>
                  <a:schemeClr val="accent2">
                    <a:lumMod val="75000"/>
                  </a:schemeClr>
                </a:solidFill>
                <a:latin typeface="Arial Narrow" panose="020B0606020202030204" pitchFamily="34" charset="0"/>
              </a:rPr>
              <a:t>Request sent to incorrect Department</a:t>
            </a:r>
            <a:endParaRPr lang="en-US" sz="2000" dirty="0">
              <a:solidFill>
                <a:schemeClr val="accent2">
                  <a:lumMod val="75000"/>
                </a:schemeClr>
              </a:solidFill>
              <a:latin typeface="Arial Narrow" panose="020B0606020202030204" pitchFamily="34" charset="0"/>
            </a:endParaRPr>
          </a:p>
        </p:txBody>
      </p:sp>
      <p:sp>
        <p:nvSpPr>
          <p:cNvPr id="12" name="TextBox 11"/>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Checking comments for compliance </a:t>
            </a:r>
          </a:p>
        </p:txBody>
      </p:sp>
      <p:sp>
        <p:nvSpPr>
          <p:cNvPr id="13" name="Rectangle 12"/>
          <p:cNvSpPr/>
          <p:nvPr/>
        </p:nvSpPr>
        <p:spPr>
          <a:xfrm>
            <a:off x="9473641" y="588364"/>
            <a:ext cx="2211678"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989030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solidFill>
                  <a:schemeClr val="accent4">
                    <a:lumMod val="75000"/>
                  </a:schemeClr>
                </a:solidFill>
                <a:latin typeface="Arial Narrow" panose="020B0606020202030204" pitchFamily="34" charset="0"/>
              </a:rPr>
              <a:t>Greg</a:t>
            </a:r>
            <a:r>
              <a:rPr lang="en-US" sz="2800" dirty="0">
                <a:latin typeface="Arial Narrow" panose="020B0606020202030204" pitchFamily="34" charset="0"/>
              </a:rPr>
              <a:t>, I am </a:t>
            </a:r>
            <a:r>
              <a:rPr lang="en-US" sz="2800" dirty="0">
                <a:solidFill>
                  <a:schemeClr val="accent2">
                    <a:lumMod val="75000"/>
                  </a:schemeClr>
                </a:solidFill>
                <a:latin typeface="Arial Narrow" panose="020B0606020202030204" pitchFamily="34" charset="0"/>
              </a:rPr>
              <a:t>forwarding</a:t>
            </a:r>
            <a:r>
              <a:rPr lang="en-US" sz="2800" dirty="0">
                <a:latin typeface="Arial Narrow" panose="020B0606020202030204" pitchFamily="34" charset="0"/>
              </a:rPr>
              <a:t> this item to </a:t>
            </a:r>
            <a:r>
              <a:rPr lang="en-US" sz="2800" dirty="0">
                <a:solidFill>
                  <a:schemeClr val="accent2">
                    <a:lumMod val="75000"/>
                  </a:schemeClr>
                </a:solidFill>
                <a:latin typeface="Arial Narrow" panose="020B0606020202030204" pitchFamily="34" charset="0"/>
              </a:rPr>
              <a:t>the correct department</a:t>
            </a:r>
            <a:r>
              <a:rPr lang="en-US" sz="2800" dirty="0">
                <a:latin typeface="Arial Narrow" panose="020B0606020202030204" pitchFamily="34" charset="0"/>
              </a:rPr>
              <a:t> for processing.</a:t>
            </a:r>
          </a:p>
          <a:p>
            <a:endParaRPr lang="en-US" sz="2800" dirty="0">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r>
              <a:rPr lang="en-US" sz="2800" dirty="0" smtClean="0">
                <a:solidFill>
                  <a:srgbClr val="5B9BD5">
                    <a:lumMod val="75000"/>
                  </a:srgbClr>
                </a:solidFill>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have a nice day! </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rgbClr val="A9D2DF"/>
                </a:solidFill>
                <a:latin typeface="Arial Narrow" panose="020B0606020202030204" pitchFamily="34" charset="0"/>
              </a:rPr>
              <a:t>1.1) Mention of comment forwarded to incorrect department </a:t>
            </a:r>
          </a:p>
          <a:p>
            <a:pPr marL="347663" indent="-347663"/>
            <a:r>
              <a:rPr lang="en-US" dirty="0">
                <a:solidFill>
                  <a:srgbClr val="A9D2DF"/>
                </a:solidFill>
                <a:latin typeface="Arial Narrow" panose="020B0606020202030204" pitchFamily="34" charset="0"/>
              </a:rPr>
              <a:t>	</a:t>
            </a:r>
            <a:r>
              <a:rPr lang="en-US" dirty="0" smtClean="0">
                <a:solidFill>
                  <a:srgbClr val="A9D2DF"/>
                </a:solidFill>
                <a:latin typeface="Arial Narrow" panose="020B0606020202030204" pitchFamily="34" charset="0"/>
              </a:rPr>
              <a:t>OR</a:t>
            </a:r>
            <a:endParaRPr lang="en-US" dirty="0">
              <a:solidFill>
                <a:srgbClr val="A9D2DF"/>
              </a:solidFill>
              <a:latin typeface="Arial Narrow" panose="020B0606020202030204" pitchFamily="34" charset="0"/>
            </a:endParaRPr>
          </a:p>
          <a:p>
            <a:pPr marL="347663" indent="-347663"/>
            <a:r>
              <a:rPr lang="en-US" dirty="0" smtClean="0">
                <a:solidFill>
                  <a:srgbClr val="A9D2DF"/>
                </a:solidFill>
                <a:latin typeface="Arial Narrow" panose="020B0606020202030204" pitchFamily="34" charset="0"/>
              </a:rPr>
              <a:t>	Mention of another department that normally handles such requests</a:t>
            </a:r>
          </a:p>
          <a:p>
            <a:pPr marL="347663" indent="-347663"/>
            <a:r>
              <a:rPr lang="en-US" dirty="0" smtClean="0">
                <a:solidFill>
                  <a:srgbClr val="A9D2DF"/>
                </a:solidFill>
                <a:latin typeface="Arial Narrow" panose="020B0606020202030204" pitchFamily="34" charset="0"/>
              </a:rPr>
              <a:t>2.1) Mention of customers name (or a diminutive of the name)</a:t>
            </a:r>
          </a:p>
          <a:p>
            <a:pPr marL="347663" indent="-347663"/>
            <a:r>
              <a:rPr lang="en-US" dirty="0" smtClean="0">
                <a:solidFill>
                  <a:srgbClr val="A9D2DF"/>
                </a:solidFill>
                <a:latin typeface="Arial Narrow" panose="020B0606020202030204" pitchFamily="34" charset="0"/>
              </a:rPr>
              <a:t>2.2) Pleasantry addressed to the customer</a:t>
            </a:r>
          </a:p>
          <a:p>
            <a:pPr marL="347663" indent="-347663"/>
            <a:r>
              <a:rPr lang="en-US" dirty="0" smtClean="0">
                <a:solidFill>
                  <a:schemeClr val="tx1"/>
                </a:solidFill>
                <a:latin typeface="Arial Narrow" panose="020B0606020202030204" pitchFamily="34" charset="0"/>
              </a:rPr>
              <a:t>3.1) Mention of department to which the request is being forwarded</a:t>
            </a:r>
          </a:p>
          <a:p>
            <a:pPr marL="347663" indent="-347663"/>
            <a:r>
              <a:rPr lang="en-US" dirty="0" smtClean="0">
                <a:solidFill>
                  <a:srgbClr val="A9D2DF"/>
                </a:solidFill>
                <a:latin typeface="Arial Narrow" panose="020B0606020202030204" pitchFamily="34" charset="0"/>
              </a:rPr>
              <a:t>3.2) Pleasantry addressed to next department</a:t>
            </a:r>
            <a:endParaRPr lang="en-US" dirty="0">
              <a:solidFill>
                <a:srgbClr val="A9D2DF"/>
              </a:solidFill>
              <a:latin typeface="Arial Narrow" panose="020B0606020202030204" pitchFamily="34" charset="0"/>
            </a:endParaRPr>
          </a:p>
        </p:txBody>
      </p:sp>
      <p:sp>
        <p:nvSpPr>
          <p:cNvPr id="16" name="Flowchart: Alternate Process 15"/>
          <p:cNvSpPr/>
          <p:nvPr/>
        </p:nvSpPr>
        <p:spPr>
          <a:xfrm>
            <a:off x="242015" y="3494254"/>
            <a:ext cx="2972122" cy="412836"/>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solidFill>
                  <a:srgbClr val="5B9BD5">
                    <a:lumMod val="75000"/>
                  </a:srgbClr>
                </a:solidFill>
                <a:latin typeface="Arial Narrow" panose="020B0606020202030204" pitchFamily="34" charset="0"/>
              </a:rPr>
              <a:t>Mentioned n</a:t>
            </a:r>
            <a:r>
              <a:rPr lang="en-US" sz="2000" dirty="0" smtClean="0">
                <a:solidFill>
                  <a:srgbClr val="5B9BD5">
                    <a:lumMod val="75000"/>
                  </a:srgbClr>
                </a:solidFill>
                <a:latin typeface="Arial Narrow" panose="020B0606020202030204" pitchFamily="34" charset="0"/>
              </a:rPr>
              <a:t>ext department</a:t>
            </a:r>
            <a:endParaRPr lang="en-US" sz="2000" dirty="0">
              <a:solidFill>
                <a:srgbClr val="5B9BD5">
                  <a:lumMod val="75000"/>
                </a:srgbClr>
              </a:solidFill>
              <a:latin typeface="Arial Narrow" panose="020B0606020202030204" pitchFamily="34" charset="0"/>
            </a:endParaRPr>
          </a:p>
        </p:txBody>
      </p:sp>
      <p:sp>
        <p:nvSpPr>
          <p:cNvPr id="17" name="Flowchart: Alternate Process 16"/>
          <p:cNvSpPr/>
          <p:nvPr/>
        </p:nvSpPr>
        <p:spPr>
          <a:xfrm>
            <a:off x="242015" y="1315365"/>
            <a:ext cx="2972122" cy="415688"/>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accent4">
                    <a:lumMod val="75000"/>
                  </a:schemeClr>
                </a:solidFill>
                <a:latin typeface="Arial Narrow" panose="020B0606020202030204" pitchFamily="34" charset="0"/>
              </a:rPr>
              <a:t>Mentioned customer’s name</a:t>
            </a:r>
            <a:endParaRPr lang="en-US" sz="2000" dirty="0">
              <a:solidFill>
                <a:schemeClr val="accent4">
                  <a:lumMod val="75000"/>
                </a:schemeClr>
              </a:solidFill>
              <a:latin typeface="Arial Narrow" panose="020B0606020202030204" pitchFamily="34" charset="0"/>
            </a:endParaRPr>
          </a:p>
        </p:txBody>
      </p:sp>
      <p:sp>
        <p:nvSpPr>
          <p:cNvPr id="22" name="Flowchart: Alternate Process 21"/>
          <p:cNvSpPr/>
          <p:nvPr/>
        </p:nvSpPr>
        <p:spPr>
          <a:xfrm>
            <a:off x="2584882" y="2327338"/>
            <a:ext cx="4400117" cy="442674"/>
          </a:xfrm>
          <a:prstGeom prst="flowChartAlternateProcess">
            <a:avLst/>
          </a:prstGeom>
          <a:solidFill>
            <a:srgbClr val="FF0000">
              <a:alpha val="30000"/>
            </a:srgbClr>
          </a:solidFill>
          <a:ln w="28575">
            <a:noFill/>
          </a:ln>
        </p:spPr>
        <p:txBody>
          <a:bodyPr wrap="square">
            <a:spAutoFit/>
          </a:bodyPr>
          <a:lstStyle/>
          <a:p>
            <a:r>
              <a:rPr lang="en-US" sz="2000" dirty="0" smtClean="0">
                <a:solidFill>
                  <a:prstClr val="black"/>
                </a:solidFill>
                <a:latin typeface="Arial Narrow" panose="020B0606020202030204" pitchFamily="34" charset="0"/>
              </a:rPr>
              <a:t>Failed </a:t>
            </a:r>
            <a:r>
              <a:rPr lang="en-US" sz="2000" dirty="0">
                <a:solidFill>
                  <a:prstClr val="black"/>
                </a:solidFill>
                <a:latin typeface="Arial Narrow" panose="020B0606020202030204" pitchFamily="34" charset="0"/>
              </a:rPr>
              <a:t>to express pleasantry to the customer</a:t>
            </a:r>
          </a:p>
        </p:txBody>
      </p:sp>
      <p:sp>
        <p:nvSpPr>
          <p:cNvPr id="23" name="Flowchart: Alternate Process 22"/>
          <p:cNvSpPr/>
          <p:nvPr/>
        </p:nvSpPr>
        <p:spPr>
          <a:xfrm>
            <a:off x="5295900" y="1326662"/>
            <a:ext cx="3707534" cy="442674"/>
          </a:xfrm>
          <a:prstGeom prst="flowChartAlternateProcess">
            <a:avLst/>
          </a:prstGeom>
          <a:ln w="28575">
            <a:solidFill>
              <a:schemeClr val="tx1"/>
            </a:solidFill>
          </a:ln>
        </p:spPr>
        <p:txBody>
          <a:bodyPr wrap="square">
            <a:spAutoFit/>
          </a:bodyPr>
          <a:lstStyle/>
          <a:p>
            <a:r>
              <a:rPr lang="en-US" sz="2000" dirty="0" smtClean="0">
                <a:solidFill>
                  <a:schemeClr val="accent2">
                    <a:lumMod val="75000"/>
                  </a:schemeClr>
                </a:solidFill>
                <a:latin typeface="Arial Narrow" panose="020B0606020202030204" pitchFamily="34" charset="0"/>
              </a:rPr>
              <a:t>Request sent to incorrect Department</a:t>
            </a:r>
            <a:endParaRPr lang="en-US" sz="2000" dirty="0">
              <a:solidFill>
                <a:schemeClr val="accent2">
                  <a:lumMod val="75000"/>
                </a:schemeClr>
              </a:solidFill>
              <a:latin typeface="Arial Narrow" panose="020B0606020202030204" pitchFamily="34" charset="0"/>
            </a:endParaRPr>
          </a:p>
        </p:txBody>
      </p:sp>
      <p:sp>
        <p:nvSpPr>
          <p:cNvPr id="12" name="TextBox 11"/>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Checking comments for compliance </a:t>
            </a:r>
          </a:p>
        </p:txBody>
      </p:sp>
      <p:sp>
        <p:nvSpPr>
          <p:cNvPr id="13" name="Rectangle 12"/>
          <p:cNvSpPr/>
          <p:nvPr/>
        </p:nvSpPr>
        <p:spPr>
          <a:xfrm>
            <a:off x="9473641" y="588364"/>
            <a:ext cx="2211678"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046198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solidFill>
                  <a:schemeClr val="accent4">
                    <a:lumMod val="75000"/>
                  </a:schemeClr>
                </a:solidFill>
                <a:latin typeface="Arial Narrow" panose="020B0606020202030204" pitchFamily="34" charset="0"/>
              </a:rPr>
              <a:t>Greg</a:t>
            </a:r>
            <a:r>
              <a:rPr lang="en-US" sz="2800" dirty="0">
                <a:latin typeface="Arial Narrow" panose="020B0606020202030204" pitchFamily="34" charset="0"/>
              </a:rPr>
              <a:t>, I am </a:t>
            </a:r>
            <a:r>
              <a:rPr lang="en-US" sz="2800" dirty="0">
                <a:solidFill>
                  <a:schemeClr val="accent2">
                    <a:lumMod val="75000"/>
                  </a:schemeClr>
                </a:solidFill>
                <a:latin typeface="Arial Narrow" panose="020B0606020202030204" pitchFamily="34" charset="0"/>
              </a:rPr>
              <a:t>forwarding</a:t>
            </a:r>
            <a:r>
              <a:rPr lang="en-US" sz="2800" dirty="0">
                <a:latin typeface="Arial Narrow" panose="020B0606020202030204" pitchFamily="34" charset="0"/>
              </a:rPr>
              <a:t> this item to </a:t>
            </a:r>
            <a:r>
              <a:rPr lang="en-US" sz="2800" dirty="0">
                <a:solidFill>
                  <a:schemeClr val="accent2">
                    <a:lumMod val="75000"/>
                  </a:schemeClr>
                </a:solidFill>
                <a:latin typeface="Arial Narrow" panose="020B0606020202030204" pitchFamily="34" charset="0"/>
              </a:rPr>
              <a:t>the correct department</a:t>
            </a:r>
            <a:r>
              <a:rPr lang="en-US" sz="2800" dirty="0">
                <a:latin typeface="Arial Narrow" panose="020B0606020202030204" pitchFamily="34" charset="0"/>
              </a:rPr>
              <a:t> for processing.</a:t>
            </a:r>
          </a:p>
          <a:p>
            <a:endParaRPr lang="en-US" sz="2800" dirty="0">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r>
              <a:rPr lang="en-US" sz="2800" dirty="0" smtClean="0">
                <a:solidFill>
                  <a:srgbClr val="5B9BD5">
                    <a:lumMod val="75000"/>
                  </a:srgbClr>
                </a:solidFill>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a:t>
            </a:r>
            <a:r>
              <a:rPr lang="en-US" sz="2800" dirty="0">
                <a:solidFill>
                  <a:srgbClr val="BC3FBF"/>
                </a:solidFill>
                <a:latin typeface="Arial Narrow" panose="020B0606020202030204" pitchFamily="34" charset="0"/>
              </a:rPr>
              <a:t>have a nice day</a:t>
            </a:r>
            <a:r>
              <a:rPr lang="en-US" sz="2800" dirty="0">
                <a:latin typeface="Arial Narrow" panose="020B0606020202030204" pitchFamily="34" charset="0"/>
              </a:rPr>
              <a:t>! </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rgbClr val="A9D2DF"/>
                </a:solidFill>
                <a:latin typeface="Arial Narrow" panose="020B0606020202030204" pitchFamily="34" charset="0"/>
              </a:rPr>
              <a:t>1.1) Mention of comment forwarded to incorrect department </a:t>
            </a:r>
          </a:p>
          <a:p>
            <a:pPr marL="347663" indent="-347663"/>
            <a:r>
              <a:rPr lang="en-US" dirty="0">
                <a:solidFill>
                  <a:srgbClr val="A9D2DF"/>
                </a:solidFill>
                <a:latin typeface="Arial Narrow" panose="020B0606020202030204" pitchFamily="34" charset="0"/>
              </a:rPr>
              <a:t>	</a:t>
            </a:r>
            <a:r>
              <a:rPr lang="en-US" dirty="0" smtClean="0">
                <a:solidFill>
                  <a:srgbClr val="A9D2DF"/>
                </a:solidFill>
                <a:latin typeface="Arial Narrow" panose="020B0606020202030204" pitchFamily="34" charset="0"/>
              </a:rPr>
              <a:t>OR</a:t>
            </a:r>
            <a:endParaRPr lang="en-US" dirty="0">
              <a:solidFill>
                <a:srgbClr val="A9D2DF"/>
              </a:solidFill>
              <a:latin typeface="Arial Narrow" panose="020B0606020202030204" pitchFamily="34" charset="0"/>
            </a:endParaRPr>
          </a:p>
          <a:p>
            <a:pPr marL="347663" indent="-347663"/>
            <a:r>
              <a:rPr lang="en-US" dirty="0" smtClean="0">
                <a:solidFill>
                  <a:srgbClr val="A9D2DF"/>
                </a:solidFill>
                <a:latin typeface="Arial Narrow" panose="020B0606020202030204" pitchFamily="34" charset="0"/>
              </a:rPr>
              <a:t>	Mention of another department that normally handles such requests</a:t>
            </a:r>
          </a:p>
          <a:p>
            <a:pPr marL="347663" indent="-347663"/>
            <a:r>
              <a:rPr lang="en-US" dirty="0" smtClean="0">
                <a:solidFill>
                  <a:srgbClr val="A9D2DF"/>
                </a:solidFill>
                <a:latin typeface="Arial Narrow" panose="020B0606020202030204" pitchFamily="34" charset="0"/>
              </a:rPr>
              <a:t>2.1) Mention of customers name (or a diminutive of the name)</a:t>
            </a:r>
          </a:p>
          <a:p>
            <a:pPr marL="347663" indent="-347663"/>
            <a:r>
              <a:rPr lang="en-US" dirty="0" smtClean="0">
                <a:solidFill>
                  <a:srgbClr val="A9D2DF"/>
                </a:solidFill>
                <a:latin typeface="Arial Narrow" panose="020B0606020202030204" pitchFamily="34" charset="0"/>
              </a:rPr>
              <a:t>2.2) Pleasantry addressed to the customer</a:t>
            </a:r>
          </a:p>
          <a:p>
            <a:pPr marL="347663" indent="-347663"/>
            <a:r>
              <a:rPr lang="en-US" dirty="0" smtClean="0">
                <a:solidFill>
                  <a:srgbClr val="A9D2DF"/>
                </a:solidFill>
                <a:latin typeface="Arial Narrow" panose="020B0606020202030204" pitchFamily="34" charset="0"/>
              </a:rPr>
              <a:t>3.1) Mention of department to which the request is being forwarded</a:t>
            </a:r>
          </a:p>
          <a:p>
            <a:pPr marL="347663" indent="-347663"/>
            <a:r>
              <a:rPr lang="en-US" dirty="0" smtClean="0">
                <a:solidFill>
                  <a:schemeClr val="tx1"/>
                </a:solidFill>
                <a:latin typeface="Arial Narrow" panose="020B0606020202030204" pitchFamily="34" charset="0"/>
              </a:rPr>
              <a:t>3.2) Pleasantry addressed to next department</a:t>
            </a:r>
            <a:endParaRPr lang="en-US" dirty="0">
              <a:solidFill>
                <a:schemeClr val="tx1"/>
              </a:solidFill>
              <a:latin typeface="Arial Narrow" panose="020B0606020202030204" pitchFamily="34" charset="0"/>
            </a:endParaRPr>
          </a:p>
        </p:txBody>
      </p:sp>
      <p:sp>
        <p:nvSpPr>
          <p:cNvPr id="16" name="Flowchart: Alternate Process 15"/>
          <p:cNvSpPr/>
          <p:nvPr/>
        </p:nvSpPr>
        <p:spPr>
          <a:xfrm>
            <a:off x="242015" y="3494254"/>
            <a:ext cx="2972122" cy="412836"/>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solidFill>
                  <a:srgbClr val="5B9BD5">
                    <a:lumMod val="75000"/>
                  </a:srgbClr>
                </a:solidFill>
                <a:latin typeface="Arial Narrow" panose="020B0606020202030204" pitchFamily="34" charset="0"/>
              </a:rPr>
              <a:t>Mentioned n</a:t>
            </a:r>
            <a:r>
              <a:rPr lang="en-US" sz="2000" dirty="0" smtClean="0">
                <a:solidFill>
                  <a:srgbClr val="5B9BD5">
                    <a:lumMod val="75000"/>
                  </a:srgbClr>
                </a:solidFill>
                <a:latin typeface="Arial Narrow" panose="020B0606020202030204" pitchFamily="34" charset="0"/>
              </a:rPr>
              <a:t>ext department</a:t>
            </a:r>
            <a:endParaRPr lang="en-US" sz="2000" dirty="0">
              <a:solidFill>
                <a:srgbClr val="5B9BD5">
                  <a:lumMod val="75000"/>
                </a:srgbClr>
              </a:solidFill>
              <a:latin typeface="Arial Narrow" panose="020B0606020202030204" pitchFamily="34" charset="0"/>
            </a:endParaRPr>
          </a:p>
        </p:txBody>
      </p:sp>
      <p:sp>
        <p:nvSpPr>
          <p:cNvPr id="17" name="Flowchart: Alternate Process 16"/>
          <p:cNvSpPr/>
          <p:nvPr/>
        </p:nvSpPr>
        <p:spPr>
          <a:xfrm>
            <a:off x="5994400" y="4771631"/>
            <a:ext cx="3009034" cy="412836"/>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solidFill>
                  <a:srgbClr val="BC3FBF"/>
                </a:solidFill>
                <a:latin typeface="Arial Narrow" panose="020B0606020202030204" pitchFamily="34" charset="0"/>
              </a:rPr>
              <a:t>Pleasantry to next department</a:t>
            </a:r>
          </a:p>
        </p:txBody>
      </p:sp>
      <p:sp>
        <p:nvSpPr>
          <p:cNvPr id="22" name="Flowchart: Alternate Process 21"/>
          <p:cNvSpPr/>
          <p:nvPr/>
        </p:nvSpPr>
        <p:spPr>
          <a:xfrm>
            <a:off x="242015" y="1315365"/>
            <a:ext cx="2972122" cy="415688"/>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accent4">
                    <a:lumMod val="75000"/>
                  </a:schemeClr>
                </a:solidFill>
                <a:latin typeface="Arial Narrow" panose="020B0606020202030204" pitchFamily="34" charset="0"/>
              </a:rPr>
              <a:t>Mentioned customer’s name</a:t>
            </a:r>
            <a:endParaRPr lang="en-US" sz="2000" dirty="0">
              <a:solidFill>
                <a:schemeClr val="accent4">
                  <a:lumMod val="75000"/>
                </a:schemeClr>
              </a:solidFill>
              <a:latin typeface="Arial Narrow" panose="020B0606020202030204" pitchFamily="34" charset="0"/>
            </a:endParaRPr>
          </a:p>
        </p:txBody>
      </p:sp>
      <p:sp>
        <p:nvSpPr>
          <p:cNvPr id="23" name="Flowchart: Alternate Process 22"/>
          <p:cNvSpPr/>
          <p:nvPr/>
        </p:nvSpPr>
        <p:spPr>
          <a:xfrm>
            <a:off x="2584882" y="2327338"/>
            <a:ext cx="4400117" cy="442674"/>
          </a:xfrm>
          <a:prstGeom prst="flowChartAlternateProcess">
            <a:avLst/>
          </a:prstGeom>
          <a:solidFill>
            <a:srgbClr val="FF0000">
              <a:alpha val="30000"/>
            </a:srgbClr>
          </a:solidFill>
          <a:ln w="28575">
            <a:noFill/>
          </a:ln>
        </p:spPr>
        <p:txBody>
          <a:bodyPr wrap="square">
            <a:spAutoFit/>
          </a:bodyPr>
          <a:lstStyle/>
          <a:p>
            <a:r>
              <a:rPr lang="en-US" sz="2000" dirty="0" smtClean="0">
                <a:solidFill>
                  <a:prstClr val="black"/>
                </a:solidFill>
                <a:latin typeface="Arial Narrow" panose="020B0606020202030204" pitchFamily="34" charset="0"/>
              </a:rPr>
              <a:t>Failed </a:t>
            </a:r>
            <a:r>
              <a:rPr lang="en-US" sz="2000" dirty="0">
                <a:solidFill>
                  <a:prstClr val="black"/>
                </a:solidFill>
                <a:latin typeface="Arial Narrow" panose="020B0606020202030204" pitchFamily="34" charset="0"/>
              </a:rPr>
              <a:t>to express pleasantry to the customer</a:t>
            </a:r>
          </a:p>
        </p:txBody>
      </p:sp>
      <p:sp>
        <p:nvSpPr>
          <p:cNvPr id="24" name="Flowchart: Alternate Process 23"/>
          <p:cNvSpPr/>
          <p:nvPr/>
        </p:nvSpPr>
        <p:spPr>
          <a:xfrm>
            <a:off x="5295900" y="1326662"/>
            <a:ext cx="3707534" cy="442674"/>
          </a:xfrm>
          <a:prstGeom prst="flowChartAlternateProcess">
            <a:avLst/>
          </a:prstGeom>
          <a:ln w="28575">
            <a:solidFill>
              <a:schemeClr val="tx1"/>
            </a:solidFill>
          </a:ln>
        </p:spPr>
        <p:txBody>
          <a:bodyPr wrap="square">
            <a:spAutoFit/>
          </a:bodyPr>
          <a:lstStyle/>
          <a:p>
            <a:r>
              <a:rPr lang="en-US" sz="2000" dirty="0" smtClean="0">
                <a:solidFill>
                  <a:schemeClr val="accent2">
                    <a:lumMod val="75000"/>
                  </a:schemeClr>
                </a:solidFill>
                <a:latin typeface="Arial Narrow" panose="020B0606020202030204" pitchFamily="34" charset="0"/>
              </a:rPr>
              <a:t>Request sent to incorrect Department</a:t>
            </a:r>
            <a:endParaRPr lang="en-US" sz="2000" dirty="0">
              <a:solidFill>
                <a:schemeClr val="accent2">
                  <a:lumMod val="75000"/>
                </a:schemeClr>
              </a:solidFill>
              <a:latin typeface="Arial Narrow" panose="020B0606020202030204" pitchFamily="34" charset="0"/>
            </a:endParaRPr>
          </a:p>
        </p:txBody>
      </p:sp>
      <p:sp>
        <p:nvSpPr>
          <p:cNvPr id="13" name="TextBox 12"/>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Checking comments for compliance </a:t>
            </a:r>
          </a:p>
        </p:txBody>
      </p:sp>
      <p:sp>
        <p:nvSpPr>
          <p:cNvPr id="15" name="Rectangle 14"/>
          <p:cNvSpPr/>
          <p:nvPr/>
        </p:nvSpPr>
        <p:spPr>
          <a:xfrm>
            <a:off x="9473641" y="588364"/>
            <a:ext cx="2211678"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72583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solidFill>
                  <a:schemeClr val="accent4">
                    <a:lumMod val="75000"/>
                  </a:schemeClr>
                </a:solidFill>
                <a:latin typeface="Arial Narrow" panose="020B0606020202030204" pitchFamily="34" charset="0"/>
              </a:rPr>
              <a:t>Greg</a:t>
            </a:r>
            <a:r>
              <a:rPr lang="en-US" sz="2800" dirty="0">
                <a:latin typeface="Arial Narrow" panose="020B0606020202030204" pitchFamily="34" charset="0"/>
              </a:rPr>
              <a:t>, I am </a:t>
            </a:r>
            <a:r>
              <a:rPr lang="en-US" sz="2800" dirty="0">
                <a:solidFill>
                  <a:schemeClr val="accent2">
                    <a:lumMod val="75000"/>
                  </a:schemeClr>
                </a:solidFill>
                <a:latin typeface="Arial Narrow" panose="020B0606020202030204" pitchFamily="34" charset="0"/>
              </a:rPr>
              <a:t>forwarding</a:t>
            </a:r>
            <a:r>
              <a:rPr lang="en-US" sz="2800" dirty="0">
                <a:latin typeface="Arial Narrow" panose="020B0606020202030204" pitchFamily="34" charset="0"/>
              </a:rPr>
              <a:t> this item to </a:t>
            </a:r>
            <a:r>
              <a:rPr lang="en-US" sz="2800" dirty="0">
                <a:solidFill>
                  <a:schemeClr val="accent2">
                    <a:lumMod val="75000"/>
                  </a:schemeClr>
                </a:solidFill>
                <a:latin typeface="Arial Narrow" panose="020B0606020202030204" pitchFamily="34" charset="0"/>
              </a:rPr>
              <a:t>the correct department</a:t>
            </a:r>
            <a:r>
              <a:rPr lang="en-US" sz="2800" dirty="0">
                <a:latin typeface="Arial Narrow" panose="020B0606020202030204" pitchFamily="34" charset="0"/>
              </a:rPr>
              <a:t> for processing.</a:t>
            </a:r>
          </a:p>
          <a:p>
            <a:endParaRPr lang="en-US" sz="2800" dirty="0">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r>
              <a:rPr lang="en-US" sz="2800" dirty="0" smtClean="0">
                <a:solidFill>
                  <a:srgbClr val="5B9BD5">
                    <a:lumMod val="75000"/>
                  </a:srgbClr>
                </a:solidFill>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a:t>
            </a:r>
            <a:r>
              <a:rPr lang="en-US" sz="2800" dirty="0">
                <a:solidFill>
                  <a:srgbClr val="BC3FBF"/>
                </a:solidFill>
                <a:latin typeface="Arial Narrow" panose="020B0606020202030204" pitchFamily="34" charset="0"/>
              </a:rPr>
              <a:t>have a nice day</a:t>
            </a:r>
            <a:r>
              <a:rPr lang="en-US" sz="2800" dirty="0">
                <a:latin typeface="Arial Narrow" panose="020B0606020202030204" pitchFamily="34" charset="0"/>
              </a:rPr>
              <a:t>! </a:t>
            </a:r>
          </a:p>
        </p:txBody>
      </p:sp>
      <p:sp>
        <p:nvSpPr>
          <p:cNvPr id="11" name="Flowchart: Alternate Process 10"/>
          <p:cNvSpPr/>
          <p:nvPr/>
        </p:nvSpPr>
        <p:spPr>
          <a:xfrm>
            <a:off x="242015" y="3494254"/>
            <a:ext cx="2972122" cy="412836"/>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solidFill>
                  <a:srgbClr val="5B9BD5">
                    <a:lumMod val="75000"/>
                  </a:srgbClr>
                </a:solidFill>
                <a:latin typeface="Arial Narrow" panose="020B0606020202030204" pitchFamily="34" charset="0"/>
              </a:rPr>
              <a:t>Mentioned n</a:t>
            </a:r>
            <a:r>
              <a:rPr lang="en-US" sz="2000" dirty="0" smtClean="0">
                <a:solidFill>
                  <a:srgbClr val="5B9BD5">
                    <a:lumMod val="75000"/>
                  </a:srgbClr>
                </a:solidFill>
                <a:latin typeface="Arial Narrow" panose="020B0606020202030204" pitchFamily="34" charset="0"/>
              </a:rPr>
              <a:t>ext department</a:t>
            </a:r>
            <a:endParaRPr lang="en-US" sz="2000" dirty="0">
              <a:solidFill>
                <a:srgbClr val="5B9BD5">
                  <a:lumMod val="75000"/>
                </a:srgbClr>
              </a:solidFill>
              <a:latin typeface="Arial Narrow" panose="020B0606020202030204" pitchFamily="34" charset="0"/>
            </a:endParaRPr>
          </a:p>
        </p:txBody>
      </p:sp>
      <p:sp>
        <p:nvSpPr>
          <p:cNvPr id="12" name="Flowchart: Alternate Process 11"/>
          <p:cNvSpPr/>
          <p:nvPr/>
        </p:nvSpPr>
        <p:spPr>
          <a:xfrm>
            <a:off x="5994400" y="4771631"/>
            <a:ext cx="3009034" cy="412836"/>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solidFill>
                  <a:srgbClr val="BC3FBF"/>
                </a:solidFill>
                <a:latin typeface="Arial Narrow" panose="020B0606020202030204" pitchFamily="34" charset="0"/>
              </a:rPr>
              <a:t>Pleasantry to next department</a:t>
            </a:r>
          </a:p>
        </p:txBody>
      </p:sp>
      <p:sp>
        <p:nvSpPr>
          <p:cNvPr id="19" name="Flowchart: Alternate Process 18"/>
          <p:cNvSpPr/>
          <p:nvPr/>
        </p:nvSpPr>
        <p:spPr>
          <a:xfrm>
            <a:off x="242015" y="1315365"/>
            <a:ext cx="2972122" cy="415688"/>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accent4">
                    <a:lumMod val="75000"/>
                  </a:schemeClr>
                </a:solidFill>
                <a:latin typeface="Arial Narrow" panose="020B0606020202030204" pitchFamily="34" charset="0"/>
              </a:rPr>
              <a:t>Mentioned customer’s name</a:t>
            </a:r>
            <a:endParaRPr lang="en-US" sz="2000" dirty="0">
              <a:solidFill>
                <a:schemeClr val="accent4">
                  <a:lumMod val="75000"/>
                </a:schemeClr>
              </a:solidFill>
              <a:latin typeface="Arial Narrow" panose="020B0606020202030204" pitchFamily="34" charset="0"/>
            </a:endParaRPr>
          </a:p>
        </p:txBody>
      </p:sp>
      <p:sp>
        <p:nvSpPr>
          <p:cNvPr id="20" name="Flowchart: Alternate Process 19"/>
          <p:cNvSpPr/>
          <p:nvPr/>
        </p:nvSpPr>
        <p:spPr>
          <a:xfrm>
            <a:off x="2584882" y="2327338"/>
            <a:ext cx="4400117" cy="442674"/>
          </a:xfrm>
          <a:prstGeom prst="flowChartAlternateProcess">
            <a:avLst/>
          </a:prstGeom>
          <a:solidFill>
            <a:srgbClr val="FF0000">
              <a:alpha val="30000"/>
            </a:srgbClr>
          </a:solidFill>
          <a:ln w="28575">
            <a:noFill/>
          </a:ln>
        </p:spPr>
        <p:txBody>
          <a:bodyPr wrap="square">
            <a:spAutoFit/>
          </a:bodyPr>
          <a:lstStyle/>
          <a:p>
            <a:r>
              <a:rPr lang="en-US" sz="2000" dirty="0" smtClean="0">
                <a:solidFill>
                  <a:prstClr val="black"/>
                </a:solidFill>
                <a:latin typeface="Arial Narrow" panose="020B0606020202030204" pitchFamily="34" charset="0"/>
              </a:rPr>
              <a:t>Failed </a:t>
            </a:r>
            <a:r>
              <a:rPr lang="en-US" sz="2000" dirty="0">
                <a:solidFill>
                  <a:prstClr val="black"/>
                </a:solidFill>
                <a:latin typeface="Arial Narrow" panose="020B0606020202030204" pitchFamily="34" charset="0"/>
              </a:rPr>
              <a:t>to express pleasantry to the customer</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7663" indent="-347663"/>
            <a:r>
              <a:rPr lang="en-US" dirty="0" smtClean="0">
                <a:solidFill>
                  <a:schemeClr val="tx1"/>
                </a:solidFill>
                <a:latin typeface="Arial Narrow" panose="020B0606020202030204" pitchFamily="34" charset="0"/>
              </a:rPr>
              <a:t>1.1) Mention of comment forwarded to incorrect department </a:t>
            </a:r>
          </a:p>
          <a:p>
            <a:pPr marL="347663" indent="-347663"/>
            <a:r>
              <a:rPr lang="en-US" dirty="0">
                <a:solidFill>
                  <a:schemeClr val="tx1"/>
                </a:solidFill>
                <a:latin typeface="Arial Narrow" panose="020B0606020202030204" pitchFamily="34" charset="0"/>
              </a:rPr>
              <a:t>	</a:t>
            </a:r>
            <a:r>
              <a:rPr lang="en-US" dirty="0" smtClean="0">
                <a:solidFill>
                  <a:schemeClr val="tx1"/>
                </a:solidFill>
                <a:latin typeface="Arial Narrow" panose="020B0606020202030204" pitchFamily="34" charset="0"/>
              </a:rPr>
              <a:t>OR</a:t>
            </a:r>
            <a:endParaRPr lang="en-US" dirty="0">
              <a:solidFill>
                <a:schemeClr val="tx1"/>
              </a:solidFill>
              <a:latin typeface="Arial Narrow" panose="020B0606020202030204" pitchFamily="34" charset="0"/>
            </a:endParaRPr>
          </a:p>
          <a:p>
            <a:pPr marL="347663" indent="-347663"/>
            <a:r>
              <a:rPr lang="en-US" dirty="0" smtClean="0">
                <a:solidFill>
                  <a:schemeClr val="tx1"/>
                </a:solidFill>
                <a:latin typeface="Arial Narrow" panose="020B0606020202030204" pitchFamily="34" charset="0"/>
              </a:rPr>
              <a:t>	Mention of another department that normally handles such requests</a:t>
            </a:r>
          </a:p>
          <a:p>
            <a:pPr marL="347663" indent="-347663"/>
            <a:r>
              <a:rPr lang="en-US" dirty="0" smtClean="0">
                <a:solidFill>
                  <a:schemeClr val="tx1"/>
                </a:solidFill>
                <a:latin typeface="Arial Narrow" panose="020B0606020202030204" pitchFamily="34" charset="0"/>
              </a:rPr>
              <a:t>2.1) Mention of customers name (or a diminutive of the name)</a:t>
            </a:r>
          </a:p>
          <a:p>
            <a:pPr marL="347663" indent="-347663"/>
            <a:r>
              <a:rPr lang="en-US" dirty="0" smtClean="0">
                <a:solidFill>
                  <a:schemeClr val="tx1"/>
                </a:solidFill>
                <a:latin typeface="Arial Narrow" panose="020B0606020202030204" pitchFamily="34" charset="0"/>
              </a:rPr>
              <a:t>2.2) Pleasantry addressed to the customer</a:t>
            </a:r>
          </a:p>
          <a:p>
            <a:pPr marL="347663" indent="-347663"/>
            <a:r>
              <a:rPr lang="en-US" dirty="0" smtClean="0">
                <a:solidFill>
                  <a:schemeClr val="tx1"/>
                </a:solidFill>
                <a:latin typeface="Arial Narrow" panose="020B0606020202030204" pitchFamily="34" charset="0"/>
              </a:rPr>
              <a:t>3.1) Mention of department to which the request is being forwarded</a:t>
            </a:r>
          </a:p>
          <a:p>
            <a:pPr marL="347663" indent="-347663"/>
            <a:r>
              <a:rPr lang="en-US" dirty="0" smtClean="0">
                <a:solidFill>
                  <a:schemeClr val="tx1"/>
                </a:solidFill>
                <a:latin typeface="Arial Narrow" panose="020B0606020202030204" pitchFamily="34" charset="0"/>
              </a:rPr>
              <a:t>3.2) Pleasantry addressed to next department</a:t>
            </a:r>
            <a:endParaRPr lang="en-US" dirty="0">
              <a:solidFill>
                <a:schemeClr val="tx1"/>
              </a:solidFill>
              <a:latin typeface="Arial Narrow" panose="020B0606020202030204" pitchFamily="34" charset="0"/>
            </a:endParaRPr>
          </a:p>
        </p:txBody>
      </p:sp>
      <p:sp>
        <p:nvSpPr>
          <p:cNvPr id="13" name="Flowchart: Alternate Process 12"/>
          <p:cNvSpPr/>
          <p:nvPr/>
        </p:nvSpPr>
        <p:spPr>
          <a:xfrm>
            <a:off x="5295900" y="1326662"/>
            <a:ext cx="3707534" cy="442674"/>
          </a:xfrm>
          <a:prstGeom prst="flowChartAlternateProcess">
            <a:avLst/>
          </a:prstGeom>
          <a:ln w="28575">
            <a:solidFill>
              <a:schemeClr val="tx1"/>
            </a:solidFill>
          </a:ln>
        </p:spPr>
        <p:txBody>
          <a:bodyPr wrap="square">
            <a:spAutoFit/>
          </a:bodyPr>
          <a:lstStyle/>
          <a:p>
            <a:r>
              <a:rPr lang="en-US" sz="2000" dirty="0" smtClean="0">
                <a:solidFill>
                  <a:schemeClr val="accent2">
                    <a:lumMod val="75000"/>
                  </a:schemeClr>
                </a:solidFill>
                <a:latin typeface="Arial Narrow" panose="020B0606020202030204" pitchFamily="34" charset="0"/>
              </a:rPr>
              <a:t>Request sent to incorrect Department</a:t>
            </a:r>
            <a:endParaRPr lang="en-US" sz="2000" dirty="0">
              <a:solidFill>
                <a:schemeClr val="accent2">
                  <a:lumMod val="75000"/>
                </a:schemeClr>
              </a:solidFill>
              <a:latin typeface="Arial Narrow" panose="020B0606020202030204" pitchFamily="34" charset="0"/>
            </a:endParaRPr>
          </a:p>
        </p:txBody>
      </p:sp>
      <p:sp>
        <p:nvSpPr>
          <p:cNvPr id="22" name="TextBox 21"/>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Checking comments for compliance </a:t>
            </a:r>
          </a:p>
        </p:txBody>
      </p:sp>
      <p:sp>
        <p:nvSpPr>
          <p:cNvPr id="15" name="Rectangle 14"/>
          <p:cNvSpPr/>
          <p:nvPr/>
        </p:nvSpPr>
        <p:spPr>
          <a:xfrm>
            <a:off x="9473641" y="588364"/>
            <a:ext cx="2211678"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4</a:t>
            </a:r>
          </a:p>
          <a:p>
            <a:pPr algn="ctr"/>
            <a:r>
              <a:rPr lang="en-US" sz="1600" b="1" dirty="0" smtClean="0">
                <a:solidFill>
                  <a:schemeClr val="bg1"/>
                </a:solidFill>
                <a:latin typeface="Arial Narrow" panose="020B0606020202030204" pitchFamily="34" charset="0"/>
              </a:rPr>
              <a:t>CHECK COMMENTS FOR COMPLIANCE</a:t>
            </a:r>
            <a:endParaRPr lang="en-US" sz="1600" b="1" dirty="0">
              <a:solidFill>
                <a:schemeClr val="bg1"/>
              </a:solidFill>
              <a:latin typeface="Arial Narrow" panose="020B0606020202030204" pitchFamily="34" charset="0"/>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1824197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638799" y="2223306"/>
            <a:ext cx="65" cy="276999"/>
          </a:xfrm>
          <a:prstGeom prst="rect">
            <a:avLst/>
          </a:prstGeom>
          <a:noFill/>
        </p:spPr>
        <p:txBody>
          <a:bodyPr wrap="none" lIns="0" tIns="0" rIns="0" bIns="0" rtlCol="0">
            <a:spAutoFit/>
          </a:bodyPr>
          <a:lstStyle/>
          <a:p>
            <a:endParaRPr lang="en-US" dirty="0">
              <a:latin typeface="Arial Narrow" panose="020B0606020202030204" pitchFamily="34" charset="0"/>
            </a:endParaRPr>
          </a:p>
        </p:txBody>
      </p:sp>
      <p:sp>
        <p:nvSpPr>
          <p:cNvPr id="6" name="Rectangle 5"/>
          <p:cNvSpPr/>
          <p:nvPr/>
        </p:nvSpPr>
        <p:spPr>
          <a:xfrm>
            <a:off x="838201" y="1715475"/>
            <a:ext cx="7982414" cy="3539430"/>
          </a:xfrm>
          <a:prstGeom prst="rect">
            <a:avLst/>
          </a:prstGeom>
        </p:spPr>
        <p:txBody>
          <a:bodyPr wrap="square">
            <a:spAutoFit/>
          </a:bodyPr>
          <a:lstStyle/>
          <a:p>
            <a:r>
              <a:rPr lang="en-US" sz="2800" dirty="0">
                <a:solidFill>
                  <a:schemeClr val="accent4">
                    <a:lumMod val="75000"/>
                  </a:schemeClr>
                </a:solidFill>
                <a:latin typeface="Arial Narrow" panose="020B0606020202030204" pitchFamily="34" charset="0"/>
              </a:rPr>
              <a:t>Greg</a:t>
            </a:r>
            <a:r>
              <a:rPr lang="en-US" sz="2800" dirty="0">
                <a:latin typeface="Arial Narrow" panose="020B0606020202030204" pitchFamily="34" charset="0"/>
              </a:rPr>
              <a:t>, I am </a:t>
            </a:r>
            <a:r>
              <a:rPr lang="en-US" sz="2800" dirty="0">
                <a:solidFill>
                  <a:schemeClr val="accent2">
                    <a:lumMod val="75000"/>
                  </a:schemeClr>
                </a:solidFill>
                <a:latin typeface="Arial Narrow" panose="020B0606020202030204" pitchFamily="34" charset="0"/>
              </a:rPr>
              <a:t>forwarding</a:t>
            </a:r>
            <a:r>
              <a:rPr lang="en-US" sz="2800" dirty="0">
                <a:latin typeface="Arial Narrow" panose="020B0606020202030204" pitchFamily="34" charset="0"/>
              </a:rPr>
              <a:t> this item to </a:t>
            </a:r>
            <a:r>
              <a:rPr lang="en-US" sz="2800" dirty="0">
                <a:solidFill>
                  <a:schemeClr val="accent2">
                    <a:lumMod val="75000"/>
                  </a:schemeClr>
                </a:solidFill>
                <a:latin typeface="Arial Narrow" panose="020B0606020202030204" pitchFamily="34" charset="0"/>
              </a:rPr>
              <a:t>the correct department</a:t>
            </a:r>
            <a:r>
              <a:rPr lang="en-US" sz="2800" dirty="0">
                <a:latin typeface="Arial Narrow" panose="020B0606020202030204" pitchFamily="34" charset="0"/>
              </a:rPr>
              <a:t> for processing.</a:t>
            </a:r>
          </a:p>
          <a:p>
            <a:endParaRPr lang="en-US" sz="2800" dirty="0">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endParaRPr lang="en-US" sz="2800" dirty="0" smtClean="0">
              <a:solidFill>
                <a:srgbClr val="5B9BD5">
                  <a:lumMod val="75000"/>
                </a:srgbClr>
              </a:solidFill>
              <a:latin typeface="Arial Narrow" panose="020B0606020202030204" pitchFamily="34" charset="0"/>
            </a:endParaRPr>
          </a:p>
          <a:p>
            <a:r>
              <a:rPr lang="en-US" sz="2800" dirty="0" smtClean="0">
                <a:solidFill>
                  <a:srgbClr val="5B9BD5">
                    <a:lumMod val="75000"/>
                  </a:srgbClr>
                </a:solidFill>
                <a:latin typeface="Arial Narrow" panose="020B0606020202030204" pitchFamily="34" charset="0"/>
              </a:rPr>
              <a:t>Accounting</a:t>
            </a:r>
            <a:r>
              <a:rPr lang="en-US" sz="2800" dirty="0">
                <a:latin typeface="Arial Narrow" panose="020B0606020202030204" pitchFamily="34" charset="0"/>
              </a:rPr>
              <a:t>, upon processing, please advise Greg of the correct path </a:t>
            </a:r>
            <a:r>
              <a:rPr lang="en-US" sz="2800" dirty="0" smtClean="0">
                <a:latin typeface="Arial Narrow" panose="020B0606020202030204" pitchFamily="34" charset="0"/>
              </a:rPr>
              <a:t>for </a:t>
            </a:r>
            <a:r>
              <a:rPr lang="en-US" sz="2800" dirty="0">
                <a:latin typeface="Arial Narrow" panose="020B0606020202030204" pitchFamily="34" charset="0"/>
              </a:rPr>
              <a:t>similar requests. Thank you and </a:t>
            </a:r>
            <a:r>
              <a:rPr lang="en-US" sz="2800" dirty="0">
                <a:solidFill>
                  <a:srgbClr val="BC3FBF"/>
                </a:solidFill>
                <a:latin typeface="Arial Narrow" panose="020B0606020202030204" pitchFamily="34" charset="0"/>
              </a:rPr>
              <a:t>have a nice day</a:t>
            </a:r>
            <a:r>
              <a:rPr lang="en-US" sz="2800" dirty="0">
                <a:latin typeface="Arial Narrow" panose="020B0606020202030204" pitchFamily="34" charset="0"/>
              </a:rPr>
              <a:t>! </a:t>
            </a:r>
          </a:p>
        </p:txBody>
      </p:sp>
      <p:sp>
        <p:nvSpPr>
          <p:cNvPr id="11" name="Flowchart: Alternate Process 10"/>
          <p:cNvSpPr/>
          <p:nvPr/>
        </p:nvSpPr>
        <p:spPr>
          <a:xfrm>
            <a:off x="242015" y="3494254"/>
            <a:ext cx="2972122" cy="412836"/>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solidFill>
                  <a:srgbClr val="5B9BD5">
                    <a:lumMod val="75000"/>
                  </a:srgbClr>
                </a:solidFill>
                <a:latin typeface="Arial Narrow" panose="020B0606020202030204" pitchFamily="34" charset="0"/>
              </a:rPr>
              <a:t>Mentioned n</a:t>
            </a:r>
            <a:r>
              <a:rPr lang="en-US" sz="2000" dirty="0" smtClean="0">
                <a:solidFill>
                  <a:srgbClr val="5B9BD5">
                    <a:lumMod val="75000"/>
                  </a:srgbClr>
                </a:solidFill>
                <a:latin typeface="Arial Narrow" panose="020B0606020202030204" pitchFamily="34" charset="0"/>
              </a:rPr>
              <a:t>ext department</a:t>
            </a:r>
            <a:endParaRPr lang="en-US" sz="2000" dirty="0">
              <a:solidFill>
                <a:srgbClr val="5B9BD5">
                  <a:lumMod val="75000"/>
                </a:srgbClr>
              </a:solidFill>
              <a:latin typeface="Arial Narrow" panose="020B0606020202030204" pitchFamily="34" charset="0"/>
            </a:endParaRPr>
          </a:p>
        </p:txBody>
      </p:sp>
      <p:sp>
        <p:nvSpPr>
          <p:cNvPr id="12" name="Flowchart: Alternate Process 11"/>
          <p:cNvSpPr/>
          <p:nvPr/>
        </p:nvSpPr>
        <p:spPr>
          <a:xfrm>
            <a:off x="5994400" y="4771631"/>
            <a:ext cx="3009034" cy="412836"/>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solidFill>
                  <a:srgbClr val="BC3FBF"/>
                </a:solidFill>
                <a:latin typeface="Arial Narrow" panose="020B0606020202030204" pitchFamily="34" charset="0"/>
              </a:rPr>
              <a:t>Pleasantry to next department</a:t>
            </a:r>
          </a:p>
        </p:txBody>
      </p:sp>
      <p:sp>
        <p:nvSpPr>
          <p:cNvPr id="19" name="Flowchart: Alternate Process 18"/>
          <p:cNvSpPr/>
          <p:nvPr/>
        </p:nvSpPr>
        <p:spPr>
          <a:xfrm>
            <a:off x="242015" y="1315365"/>
            <a:ext cx="2972122" cy="415688"/>
          </a:xfrm>
          <a:prstGeom prst="flowChartAlternateProcess">
            <a:avLst/>
          </a:prstGeom>
          <a:solidFill>
            <a:srgbClr val="74C245">
              <a:alpha val="3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accent4">
                    <a:lumMod val="75000"/>
                  </a:schemeClr>
                </a:solidFill>
                <a:latin typeface="Arial Narrow" panose="020B0606020202030204" pitchFamily="34" charset="0"/>
              </a:rPr>
              <a:t>Mentioned customer’s name</a:t>
            </a:r>
            <a:endParaRPr lang="en-US" sz="2000" dirty="0">
              <a:solidFill>
                <a:schemeClr val="accent4">
                  <a:lumMod val="75000"/>
                </a:schemeClr>
              </a:solidFill>
              <a:latin typeface="Arial Narrow" panose="020B0606020202030204" pitchFamily="34" charset="0"/>
            </a:endParaRPr>
          </a:p>
        </p:txBody>
      </p:sp>
      <p:sp>
        <p:nvSpPr>
          <p:cNvPr id="20" name="Flowchart: Alternate Process 19"/>
          <p:cNvSpPr/>
          <p:nvPr/>
        </p:nvSpPr>
        <p:spPr>
          <a:xfrm>
            <a:off x="2584882" y="2327338"/>
            <a:ext cx="4400117" cy="442674"/>
          </a:xfrm>
          <a:prstGeom prst="flowChartAlternateProcess">
            <a:avLst/>
          </a:prstGeom>
          <a:solidFill>
            <a:srgbClr val="FF0000">
              <a:alpha val="30000"/>
            </a:srgbClr>
          </a:solidFill>
          <a:ln w="28575">
            <a:noFill/>
          </a:ln>
        </p:spPr>
        <p:txBody>
          <a:bodyPr wrap="square">
            <a:spAutoFit/>
          </a:bodyPr>
          <a:lstStyle/>
          <a:p>
            <a:r>
              <a:rPr lang="en-US" sz="2000" dirty="0" smtClean="0">
                <a:solidFill>
                  <a:prstClr val="black"/>
                </a:solidFill>
                <a:latin typeface="Arial Narrow" panose="020B0606020202030204" pitchFamily="34" charset="0"/>
              </a:rPr>
              <a:t>Failed </a:t>
            </a:r>
            <a:r>
              <a:rPr lang="en-US" sz="2000" dirty="0">
                <a:solidFill>
                  <a:prstClr val="black"/>
                </a:solidFill>
                <a:latin typeface="Arial Narrow" panose="020B0606020202030204" pitchFamily="34" charset="0"/>
              </a:rPr>
              <a:t>to express pleasantry to the customer</a:t>
            </a:r>
          </a:p>
        </p:txBody>
      </p:sp>
      <p:sp>
        <p:nvSpPr>
          <p:cNvPr id="14" name="Rounded Rectangle 13"/>
          <p:cNvSpPr/>
          <p:nvPr/>
        </p:nvSpPr>
        <p:spPr>
          <a:xfrm>
            <a:off x="9186253" y="1585511"/>
            <a:ext cx="2861742" cy="5130496"/>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latin typeface="Arial Narrow" panose="020B0606020202030204" pitchFamily="34" charset="0"/>
              </a:rPr>
              <a:t>Comments are scored as “POSITIVE”, “NEGATIVE” OR “NEUTRAL”</a:t>
            </a:r>
          </a:p>
          <a:p>
            <a:endParaRPr lang="en-US" dirty="0">
              <a:solidFill>
                <a:schemeClr val="tx1"/>
              </a:solidFill>
              <a:latin typeface="Arial Narrow" panose="020B0606020202030204" pitchFamily="34" charset="0"/>
            </a:endParaRPr>
          </a:p>
          <a:p>
            <a:pPr marL="231775" indent="-231775">
              <a:buAutoNum type="arabicParenR"/>
            </a:pPr>
            <a:r>
              <a:rPr lang="en-US" dirty="0" smtClean="0">
                <a:solidFill>
                  <a:schemeClr val="tx1"/>
                </a:solidFill>
                <a:latin typeface="Arial Narrow" panose="020B0606020202030204" pitchFamily="34" charset="0"/>
              </a:rPr>
              <a:t>Only positive attributes: POSITIVE</a:t>
            </a:r>
          </a:p>
          <a:p>
            <a:pPr marL="231775" indent="-231775">
              <a:buAutoNum type="arabicParenR"/>
            </a:pPr>
            <a:endParaRPr lang="en-US" dirty="0" smtClean="0">
              <a:solidFill>
                <a:schemeClr val="tx1"/>
              </a:solidFill>
              <a:latin typeface="Arial Narrow" panose="020B0606020202030204" pitchFamily="34" charset="0"/>
            </a:endParaRPr>
          </a:p>
          <a:p>
            <a:pPr marL="231775" indent="-231775">
              <a:buAutoNum type="arabicParenR"/>
            </a:pPr>
            <a:r>
              <a:rPr lang="en-US" dirty="0" smtClean="0">
                <a:solidFill>
                  <a:schemeClr val="tx1"/>
                </a:solidFill>
                <a:latin typeface="Arial Narrow" panose="020B0606020202030204" pitchFamily="34" charset="0"/>
              </a:rPr>
              <a:t>Only negative attributes: NEGATIVE</a:t>
            </a:r>
          </a:p>
          <a:p>
            <a:pPr marL="231775" indent="-231775">
              <a:buAutoNum type="arabicParenR"/>
            </a:pPr>
            <a:endParaRPr lang="en-US" dirty="0" smtClean="0">
              <a:solidFill>
                <a:schemeClr val="tx1"/>
              </a:solidFill>
              <a:latin typeface="Arial Narrow" panose="020B0606020202030204" pitchFamily="34" charset="0"/>
            </a:endParaRPr>
          </a:p>
          <a:p>
            <a:pPr marL="231775" indent="-231775">
              <a:buAutoNum type="arabicParenR"/>
            </a:pPr>
            <a:r>
              <a:rPr lang="en-US" dirty="0" smtClean="0">
                <a:solidFill>
                  <a:schemeClr val="tx1"/>
                </a:solidFill>
                <a:latin typeface="Arial Narrow" panose="020B0606020202030204" pitchFamily="34" charset="0"/>
              </a:rPr>
              <a:t>Both positive and negative attributes OR neither: NEUTRAL</a:t>
            </a:r>
            <a:endParaRPr lang="en-US" dirty="0">
              <a:solidFill>
                <a:schemeClr val="tx1"/>
              </a:solidFill>
              <a:latin typeface="Arial Narrow" panose="020B0606020202030204" pitchFamily="34" charset="0"/>
            </a:endParaRPr>
          </a:p>
        </p:txBody>
      </p:sp>
      <p:sp>
        <p:nvSpPr>
          <p:cNvPr id="13" name="Flowchart: Alternate Process 12"/>
          <p:cNvSpPr/>
          <p:nvPr/>
        </p:nvSpPr>
        <p:spPr>
          <a:xfrm>
            <a:off x="5295900" y="1326662"/>
            <a:ext cx="3707534" cy="442674"/>
          </a:xfrm>
          <a:prstGeom prst="flowChartAlternateProcess">
            <a:avLst/>
          </a:prstGeom>
          <a:ln w="28575">
            <a:solidFill>
              <a:schemeClr val="tx1"/>
            </a:solidFill>
          </a:ln>
        </p:spPr>
        <p:txBody>
          <a:bodyPr wrap="square">
            <a:spAutoFit/>
          </a:bodyPr>
          <a:lstStyle/>
          <a:p>
            <a:r>
              <a:rPr lang="en-US" sz="2000" dirty="0" smtClean="0">
                <a:solidFill>
                  <a:schemeClr val="accent2">
                    <a:lumMod val="75000"/>
                  </a:schemeClr>
                </a:solidFill>
                <a:latin typeface="Arial Narrow" panose="020B0606020202030204" pitchFamily="34" charset="0"/>
              </a:rPr>
              <a:t>Request sent to incorrect Department</a:t>
            </a:r>
            <a:endParaRPr lang="en-US" sz="2000" dirty="0">
              <a:solidFill>
                <a:schemeClr val="accent2">
                  <a:lumMod val="75000"/>
                </a:schemeClr>
              </a:solidFill>
              <a:latin typeface="Arial Narrow" panose="020B0606020202030204" pitchFamily="34" charset="0"/>
            </a:endParaRPr>
          </a:p>
        </p:txBody>
      </p:sp>
      <p:sp>
        <p:nvSpPr>
          <p:cNvPr id="15" name="Rectangle 14"/>
          <p:cNvSpPr/>
          <p:nvPr/>
        </p:nvSpPr>
        <p:spPr>
          <a:xfrm>
            <a:off x="609600" y="5866768"/>
            <a:ext cx="8110752" cy="830997"/>
          </a:xfrm>
          <a:prstGeom prst="rect">
            <a:avLst/>
          </a:prstGeom>
        </p:spPr>
        <p:txBody>
          <a:bodyPr wrap="square">
            <a:spAutoFit/>
          </a:bodyPr>
          <a:lstStyle/>
          <a:p>
            <a:r>
              <a:rPr lang="en-US" sz="2400" dirty="0" smtClean="0">
                <a:solidFill>
                  <a:prstClr val="black"/>
                </a:solidFill>
                <a:latin typeface="Arial Narrow" panose="020B0606020202030204" pitchFamily="34" charset="0"/>
              </a:rPr>
              <a:t>COMMENT HAS POSITIVE AND NEGATIVE ATTRIBUTES. </a:t>
            </a:r>
          </a:p>
          <a:p>
            <a:r>
              <a:rPr lang="en-US" sz="2400" dirty="0">
                <a:solidFill>
                  <a:prstClr val="black"/>
                </a:solidFill>
                <a:latin typeface="Arial Narrow" panose="020B0606020202030204" pitchFamily="34" charset="0"/>
              </a:rPr>
              <a:t>HENCE, COMMENT SCORE FOR “</a:t>
            </a:r>
            <a:r>
              <a:rPr lang="en-US" sz="2400" dirty="0" smtClean="0">
                <a:solidFill>
                  <a:prstClr val="black"/>
                </a:solidFill>
                <a:latin typeface="Arial Narrow" panose="020B0606020202030204" pitchFamily="34" charset="0"/>
              </a:rPr>
              <a:t>PROFESSIONALISM”: </a:t>
            </a:r>
            <a:r>
              <a:rPr lang="en-US" sz="2400" b="1" dirty="0" smtClean="0">
                <a:solidFill>
                  <a:prstClr val="black"/>
                </a:solidFill>
                <a:latin typeface="Arial Narrow" panose="020B0606020202030204" pitchFamily="34" charset="0"/>
              </a:rPr>
              <a:t>NEUTRAL</a:t>
            </a:r>
            <a:r>
              <a:rPr lang="en-US" sz="2400" dirty="0" smtClean="0">
                <a:solidFill>
                  <a:prstClr val="black"/>
                </a:solidFill>
                <a:latin typeface="Arial Narrow" panose="020B0606020202030204" pitchFamily="34" charset="0"/>
              </a:rPr>
              <a:t> </a:t>
            </a:r>
          </a:p>
        </p:txBody>
      </p:sp>
      <p:sp>
        <p:nvSpPr>
          <p:cNvPr id="16" name="Rectangle 15"/>
          <p:cNvSpPr/>
          <p:nvPr/>
        </p:nvSpPr>
        <p:spPr>
          <a:xfrm>
            <a:off x="9473641" y="588364"/>
            <a:ext cx="2271055" cy="847039"/>
          </a:xfrm>
          <a:prstGeom prst="rect">
            <a:avLst/>
          </a:prstGeom>
          <a:solidFill>
            <a:srgbClr val="919FB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Narrow" panose="020B0606020202030204" pitchFamily="34" charset="0"/>
              </a:rPr>
              <a:t>STAGE 5</a:t>
            </a:r>
          </a:p>
          <a:p>
            <a:pPr algn="ctr"/>
            <a:r>
              <a:rPr lang="en-US" sz="1600" b="1" dirty="0" smtClean="0">
                <a:solidFill>
                  <a:schemeClr val="bg1"/>
                </a:solidFill>
                <a:latin typeface="Arial Narrow" panose="020B0606020202030204" pitchFamily="34" charset="0"/>
              </a:rPr>
              <a:t>SCORE COMMENTS</a:t>
            </a:r>
            <a:endParaRPr lang="en-US" sz="1600" b="1" dirty="0">
              <a:solidFill>
                <a:schemeClr val="bg1"/>
              </a:solidFill>
              <a:latin typeface="Arial Narrow" panose="020B0606020202030204" pitchFamily="34" charset="0"/>
            </a:endParaRPr>
          </a:p>
        </p:txBody>
      </p:sp>
      <p:sp>
        <p:nvSpPr>
          <p:cNvPr id="22" name="TextBox 21"/>
          <p:cNvSpPr txBox="1"/>
          <p:nvPr/>
        </p:nvSpPr>
        <p:spPr>
          <a:xfrm>
            <a:off x="0" y="-4049"/>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EXAMPLE: Comment scoring</a:t>
            </a: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0638137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STAGE 6: AGGREGATE COMMENT SCORES</a:t>
            </a:r>
          </a:p>
        </p:txBody>
      </p:sp>
      <p:sp>
        <p:nvSpPr>
          <p:cNvPr id="3" name="Rectangle 2"/>
          <p:cNvSpPr/>
          <p:nvPr/>
        </p:nvSpPr>
        <p:spPr>
          <a:xfrm>
            <a:off x="609600" y="800100"/>
            <a:ext cx="10972800" cy="3046988"/>
          </a:xfrm>
          <a:prstGeom prst="rect">
            <a:avLst/>
          </a:prstGeom>
          <a:solidFill>
            <a:srgbClr val="E8E9EC"/>
          </a:solidFill>
        </p:spPr>
        <p:txBody>
          <a:bodyPr wrap="square">
            <a:spAutoFit/>
          </a:bodyPr>
          <a:lstStyle/>
          <a:p>
            <a:r>
              <a:rPr lang="en-US" sz="2400" dirty="0">
                <a:latin typeface="Arial Narrow" panose="020B0606020202030204" pitchFamily="34" charset="0"/>
              </a:rPr>
              <a:t>Comment scores are </a:t>
            </a:r>
            <a:r>
              <a:rPr lang="en-US" sz="2400" dirty="0" smtClean="0">
                <a:latin typeface="Arial Narrow" panose="020B0606020202030204" pitchFamily="34" charset="0"/>
              </a:rPr>
              <a:t>aggregated </a:t>
            </a:r>
            <a:r>
              <a:rPr lang="en-US" sz="2400" dirty="0">
                <a:latin typeface="Arial Narrow" panose="020B0606020202030204" pitchFamily="34" charset="0"/>
              </a:rPr>
              <a:t>for each Month and Quality Standard</a:t>
            </a:r>
          </a:p>
          <a:p>
            <a:r>
              <a:rPr lang="en-US" sz="2400" dirty="0" smtClean="0">
                <a:latin typeface="Arial Narrow" panose="020B0606020202030204" pitchFamily="34" charset="0"/>
              </a:rPr>
              <a:t>by organizational units and Transaction IDs</a:t>
            </a:r>
          </a:p>
          <a:p>
            <a:endParaRPr lang="en-US" sz="2400" dirty="0">
              <a:latin typeface="Arial Narrow" panose="020B0606020202030204" pitchFamily="34" charset="0"/>
            </a:endParaRPr>
          </a:p>
          <a:p>
            <a:pPr marL="914400" indent="-228600">
              <a:buClr>
                <a:srgbClr val="1F335B"/>
              </a:buClr>
              <a:buFont typeface="Wingdings" panose="05000000000000000000" pitchFamily="2" charset="2"/>
              <a:buChar char="§"/>
            </a:pPr>
            <a:r>
              <a:rPr lang="en-US" sz="2400" dirty="0" smtClean="0">
                <a:latin typeface="Arial Narrow" panose="020B0606020202030204" pitchFamily="34" charset="0"/>
              </a:rPr>
              <a:t>Company </a:t>
            </a:r>
            <a:endParaRPr lang="en-US" sz="2400" dirty="0">
              <a:latin typeface="Arial Narrow" panose="020B0606020202030204" pitchFamily="34" charset="0"/>
            </a:endParaRPr>
          </a:p>
          <a:p>
            <a:pPr marL="914400" indent="-228600">
              <a:buClr>
                <a:srgbClr val="1F335B"/>
              </a:buClr>
              <a:buFont typeface="Wingdings" panose="05000000000000000000" pitchFamily="2" charset="2"/>
              <a:buChar char="§"/>
            </a:pPr>
            <a:r>
              <a:rPr lang="en-US" sz="2400" dirty="0">
                <a:latin typeface="Arial Narrow" panose="020B0606020202030204" pitchFamily="34" charset="0"/>
              </a:rPr>
              <a:t>Departments</a:t>
            </a:r>
          </a:p>
          <a:p>
            <a:pPr marL="914400" indent="-228600">
              <a:buClr>
                <a:srgbClr val="1F335B"/>
              </a:buClr>
              <a:buFont typeface="Wingdings" panose="05000000000000000000" pitchFamily="2" charset="2"/>
              <a:buChar char="§"/>
            </a:pPr>
            <a:r>
              <a:rPr lang="en-US" sz="2400" dirty="0">
                <a:latin typeface="Arial Narrow" panose="020B0606020202030204" pitchFamily="34" charset="0"/>
              </a:rPr>
              <a:t>Process Teams</a:t>
            </a:r>
          </a:p>
          <a:p>
            <a:pPr marL="914400" indent="-228600">
              <a:buClr>
                <a:srgbClr val="1F335B"/>
              </a:buClr>
              <a:buFont typeface="Wingdings" panose="05000000000000000000" pitchFamily="2" charset="2"/>
              <a:buChar char="§"/>
            </a:pPr>
            <a:r>
              <a:rPr lang="en-US" sz="2400" dirty="0">
                <a:latin typeface="Arial Narrow" panose="020B0606020202030204" pitchFamily="34" charset="0"/>
              </a:rPr>
              <a:t>Associates</a:t>
            </a:r>
          </a:p>
          <a:p>
            <a:pPr marL="914400" indent="-228600">
              <a:buClr>
                <a:srgbClr val="1F335B"/>
              </a:buClr>
              <a:buFont typeface="Wingdings" panose="05000000000000000000" pitchFamily="2" charset="2"/>
              <a:buChar char="§"/>
            </a:pPr>
            <a:r>
              <a:rPr lang="en-US" sz="2400" dirty="0">
                <a:latin typeface="Arial Narrow" panose="020B0606020202030204" pitchFamily="34" charset="0"/>
              </a:rPr>
              <a:t>Transaction IDs	</a:t>
            </a:r>
          </a:p>
        </p:txBody>
      </p:sp>
      <mc:AlternateContent xmlns:mc="http://schemas.openxmlformats.org/markup-compatibility/2006" xmlns:a14="http://schemas.microsoft.com/office/drawing/2010/main">
        <mc:Choice Requires="a14">
          <p:sp>
            <p:nvSpPr>
              <p:cNvPr id="5" name="Rounded Rectangle 4"/>
              <p:cNvSpPr/>
              <p:nvPr/>
            </p:nvSpPr>
            <p:spPr>
              <a:xfrm>
                <a:off x="4513943" y="3004457"/>
                <a:ext cx="7534053" cy="3628571"/>
              </a:xfrm>
              <a:prstGeom prst="roundRect">
                <a:avLst/>
              </a:prstGeom>
              <a:solidFill>
                <a:srgbClr val="E8E9E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smtClean="0">
                    <a:solidFill>
                      <a:schemeClr val="tx1"/>
                    </a:solidFill>
                    <a:latin typeface="Arial Narrow" panose="020B0606020202030204" pitchFamily="34" charset="0"/>
                  </a:rPr>
                  <a:t>EXAMPLE</a:t>
                </a:r>
              </a:p>
              <a:p>
                <a:pPr algn="ctr"/>
                <a:endParaRPr lang="en-US" dirty="0">
                  <a:solidFill>
                    <a:schemeClr val="tx1"/>
                  </a:solidFill>
                  <a:latin typeface="Arial Narrow" panose="020B0606020202030204" pitchFamily="34" charset="0"/>
                </a:endParaRPr>
              </a:p>
              <a:p>
                <a:r>
                  <a:rPr lang="en-US" dirty="0" smtClean="0">
                    <a:solidFill>
                      <a:schemeClr val="tx1"/>
                    </a:solidFill>
                    <a:latin typeface="Arial Narrow" panose="020B0606020202030204" pitchFamily="34" charset="0"/>
                  </a:rPr>
                  <a:t>In June 2013, “Accounting” department had 4 customer interaction records.</a:t>
                </a:r>
              </a:p>
              <a:p>
                <a:endParaRPr lang="en-US" dirty="0">
                  <a:solidFill>
                    <a:schemeClr val="tx1"/>
                  </a:solidFill>
                  <a:latin typeface="Arial Narrow" panose="020B0606020202030204" pitchFamily="34" charset="0"/>
                </a:endParaRPr>
              </a:p>
              <a:p>
                <a:endParaRPr lang="en-US" dirty="0" smtClean="0">
                  <a:solidFill>
                    <a:schemeClr val="tx1"/>
                  </a:solidFill>
                  <a:latin typeface="Arial Narrow" panose="020B0606020202030204" pitchFamily="34" charset="0"/>
                </a:endParaRPr>
              </a:p>
              <a:p>
                <a:endParaRPr lang="en-US" dirty="0">
                  <a:solidFill>
                    <a:schemeClr val="tx1"/>
                  </a:solidFill>
                  <a:latin typeface="Arial Narrow" panose="020B0606020202030204" pitchFamily="34" charset="0"/>
                </a:endParaRPr>
              </a:p>
              <a:p>
                <a:endParaRPr lang="en-US" dirty="0" smtClean="0">
                  <a:solidFill>
                    <a:schemeClr val="tx1"/>
                  </a:solidFill>
                  <a:latin typeface="Arial Narrow" panose="020B0606020202030204" pitchFamily="34" charset="0"/>
                </a:endParaRPr>
              </a:p>
              <a:p>
                <a:endParaRPr lang="en-US" dirty="0">
                  <a:solidFill>
                    <a:schemeClr val="tx1"/>
                  </a:solidFill>
                  <a:latin typeface="Arial Narrow" panose="020B0606020202030204" pitchFamily="34" charset="0"/>
                </a:endParaRPr>
              </a:p>
              <a:p>
                <a:r>
                  <a:rPr lang="en-US" dirty="0" smtClean="0">
                    <a:solidFill>
                      <a:schemeClr val="tx1"/>
                    </a:solidFill>
                    <a:latin typeface="Arial Narrow" panose="020B0606020202030204" pitchFamily="34" charset="0"/>
                  </a:rPr>
                  <a:t>Thus, score for “Accounting” department in June 2013 for “PROFESSIONALISM”:</a:t>
                </a:r>
              </a:p>
              <a:p>
                <a:endParaRPr lang="en-US" dirty="0">
                  <a:solidFill>
                    <a:schemeClr val="tx1"/>
                  </a:solidFill>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0+1+0.5+1</m:t>
                          </m:r>
                        </m:num>
                        <m:den>
                          <m:r>
                            <a:rPr lang="en-US" b="0" i="1" smtClean="0">
                              <a:solidFill>
                                <a:schemeClr val="tx1"/>
                              </a:solidFill>
                              <a:latin typeface="Cambria Math" panose="02040503050406030204" pitchFamily="18" charset="0"/>
                            </a:rPr>
                            <m:t>4</m:t>
                          </m:r>
                        </m:den>
                      </m:f>
                      <m:r>
                        <a:rPr lang="en-US"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62.5%</m:t>
                      </m:r>
                    </m:oMath>
                  </m:oMathPara>
                </a14:m>
                <a:endParaRPr lang="en-US" dirty="0" smtClean="0">
                  <a:solidFill>
                    <a:schemeClr val="tx1"/>
                  </a:solidFill>
                  <a:latin typeface="Arial Narrow" panose="020B0606020202030204" pitchFamily="34" charset="0"/>
                </a:endParaRPr>
              </a:p>
              <a:p>
                <a:endParaRPr lang="en-US" dirty="0">
                  <a:solidFill>
                    <a:schemeClr val="tx1"/>
                  </a:solidFill>
                  <a:latin typeface="Arial Narrow" panose="020B0606020202030204" pitchFamily="34" charset="0"/>
                </a:endParaRPr>
              </a:p>
              <a:p>
                <a:endParaRPr lang="en-US" dirty="0">
                  <a:solidFill>
                    <a:schemeClr val="tx1"/>
                  </a:solidFill>
                  <a:latin typeface="Arial Narrow" panose="020B0606020202030204" pitchFamily="34" charset="0"/>
                </a:endParaRPr>
              </a:p>
              <a:p>
                <a:endParaRPr lang="en-US" dirty="0" smtClean="0">
                  <a:solidFill>
                    <a:schemeClr val="tx1"/>
                  </a:solidFill>
                  <a:latin typeface="Arial Narrow" panose="020B0606020202030204" pitchFamily="34" charset="0"/>
                </a:endParaRPr>
              </a:p>
              <a:p>
                <a:endParaRPr lang="en-US" dirty="0" smtClean="0">
                  <a:solidFill>
                    <a:schemeClr val="tx1"/>
                  </a:solidFill>
                  <a:latin typeface="Arial Narrow" panose="020B0606020202030204" pitchFamily="34" charset="0"/>
                </a:endParaRPr>
              </a:p>
              <a:p>
                <a:endParaRPr lang="en-US" dirty="0">
                  <a:solidFill>
                    <a:schemeClr val="tx1"/>
                  </a:solidFill>
                  <a:latin typeface="Arial Narrow" panose="020B0606020202030204" pitchFamily="34" charset="0"/>
                </a:endParaRPr>
              </a:p>
            </p:txBody>
          </p:sp>
        </mc:Choice>
        <mc:Fallback xmlns="">
          <p:sp>
            <p:nvSpPr>
              <p:cNvPr id="5" name="Rounded Rectangle 4"/>
              <p:cNvSpPr>
                <a:spLocks noRot="1" noChangeAspect="1" noMove="1" noResize="1" noEditPoints="1" noAdjustHandles="1" noChangeArrowheads="1" noChangeShapeType="1" noTextEdit="1"/>
              </p:cNvSpPr>
              <p:nvPr/>
            </p:nvSpPr>
            <p:spPr>
              <a:xfrm>
                <a:off x="4513943" y="3004457"/>
                <a:ext cx="7534053" cy="3628571"/>
              </a:xfrm>
              <a:prstGeom prst="roundRect">
                <a:avLst/>
              </a:prstGeom>
              <a:blipFill rotWithShape="0">
                <a:blip r:embed="rId3"/>
                <a:stretch>
                  <a:fillRect/>
                </a:stretch>
              </a:blipFill>
              <a:ln w="28575"/>
            </p:spPr>
            <p:txBody>
              <a:bodyPr/>
              <a:lstStyle/>
              <a:p>
                <a:r>
                  <a:rPr lang="en-US">
                    <a:noFill/>
                  </a:rPr>
                  <a:t> </a:t>
                </a:r>
              </a:p>
            </p:txBody>
          </p:sp>
        </mc:Fallback>
      </mc:AlternateContent>
      <p:graphicFrame>
        <p:nvGraphicFramePr>
          <p:cNvPr id="7" name="Table 6"/>
          <p:cNvGraphicFramePr>
            <a:graphicFrameLocks noGrp="1"/>
          </p:cNvGraphicFramePr>
          <p:nvPr>
            <p:extLst>
              <p:ext uri="{D42A27DB-BD31-4B8C-83A1-F6EECF244321}">
                <p14:modId xmlns:p14="http://schemas.microsoft.com/office/powerpoint/2010/main" val="4244998964"/>
              </p:ext>
            </p:extLst>
          </p:nvPr>
        </p:nvGraphicFramePr>
        <p:xfrm>
          <a:off x="4732227" y="4190402"/>
          <a:ext cx="7082971" cy="1049655"/>
        </p:xfrm>
        <a:graphic>
          <a:graphicData uri="http://schemas.openxmlformats.org/drawingml/2006/table">
            <a:tbl>
              <a:tblPr firstRow="1" bandRow="1">
                <a:tableStyleId>{5C22544A-7EE6-4342-B048-85BDC9FD1C3A}</a:tableStyleId>
              </a:tblPr>
              <a:tblGrid>
                <a:gridCol w="2002972"/>
                <a:gridCol w="1262742"/>
                <a:gridCol w="1291772"/>
                <a:gridCol w="1291771"/>
                <a:gridCol w="1233714"/>
              </a:tblGrid>
              <a:tr h="409575">
                <a:tc>
                  <a:txBody>
                    <a:bodyPr/>
                    <a:lstStyle/>
                    <a:p>
                      <a:pPr algn="ctr"/>
                      <a:endParaRPr lang="en-US" sz="1800" dirty="0">
                        <a:solidFill>
                          <a:srgbClr val="2F6B7D"/>
                        </a:solidFill>
                        <a:latin typeface="Arial Narrow" panose="020B0606020202030204" pitchFamily="34" charset="0"/>
                        <a:cs typeface="Arial" panose="020B060402020202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c>
                  <a:txBody>
                    <a:bodyPr/>
                    <a:lstStyle/>
                    <a:p>
                      <a:pPr algn="ctr"/>
                      <a:r>
                        <a:rPr lang="en-US" sz="1800" b="0" dirty="0" smtClean="0">
                          <a:solidFill>
                            <a:schemeClr val="tx1"/>
                          </a:solidFill>
                          <a:latin typeface="Arial Narrow" panose="020B0606020202030204" pitchFamily="34" charset="0"/>
                          <a:cs typeface="Arial" panose="020B0604020202020204" pitchFamily="34" charset="0"/>
                        </a:rPr>
                        <a:t>Comment 1</a:t>
                      </a:r>
                      <a:endParaRPr lang="en-US" sz="1800" b="0" dirty="0">
                        <a:solidFill>
                          <a:schemeClr val="tx1"/>
                        </a:solidFill>
                        <a:latin typeface="Arial Narrow" panose="020B0606020202030204" pitchFamily="34" charset="0"/>
                        <a:cs typeface="Arial" panose="020B060402020202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c>
                  <a:txBody>
                    <a:bodyPr/>
                    <a:lstStyle/>
                    <a:p>
                      <a:pPr algn="ctr"/>
                      <a:r>
                        <a:rPr lang="en-US" sz="1800" b="0" dirty="0" smtClean="0">
                          <a:solidFill>
                            <a:schemeClr val="tx1"/>
                          </a:solidFill>
                          <a:latin typeface="Arial Narrow" panose="020B0606020202030204" pitchFamily="34" charset="0"/>
                          <a:cs typeface="Arial" panose="020B0604020202020204" pitchFamily="34" charset="0"/>
                        </a:rPr>
                        <a:t>Comment 2</a:t>
                      </a:r>
                      <a:endParaRPr lang="en-US" sz="1800" b="0" dirty="0">
                        <a:solidFill>
                          <a:schemeClr val="tx1"/>
                        </a:solidFill>
                        <a:latin typeface="Arial Narrow" panose="020B0606020202030204" pitchFamily="34" charset="0"/>
                        <a:cs typeface="Arial" panose="020B060402020202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c>
                  <a:txBody>
                    <a:bodyPr/>
                    <a:lstStyle/>
                    <a:p>
                      <a:pPr algn="ctr"/>
                      <a:r>
                        <a:rPr lang="en-US" sz="1800" b="0" dirty="0" smtClean="0">
                          <a:solidFill>
                            <a:schemeClr val="tx1"/>
                          </a:solidFill>
                          <a:latin typeface="Arial Narrow" panose="020B0606020202030204" pitchFamily="34" charset="0"/>
                          <a:cs typeface="Arial" panose="020B0604020202020204" pitchFamily="34" charset="0"/>
                        </a:rPr>
                        <a:t>Comment 3</a:t>
                      </a:r>
                      <a:endParaRPr lang="en-US" sz="1800" b="0" dirty="0">
                        <a:solidFill>
                          <a:schemeClr val="tx1"/>
                        </a:solidFill>
                        <a:latin typeface="Arial Narrow" panose="020B0606020202030204" pitchFamily="34" charset="0"/>
                        <a:cs typeface="Arial" panose="020B060402020202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c>
                  <a:txBody>
                    <a:bodyPr/>
                    <a:lstStyle/>
                    <a:p>
                      <a:pPr algn="ctr"/>
                      <a:r>
                        <a:rPr lang="en-US" sz="1800" b="0" dirty="0" smtClean="0">
                          <a:solidFill>
                            <a:schemeClr val="tx1"/>
                          </a:solidFill>
                          <a:latin typeface="Arial Narrow" panose="020B0606020202030204" pitchFamily="34" charset="0"/>
                          <a:cs typeface="Arial" panose="020B0604020202020204" pitchFamily="34" charset="0"/>
                        </a:rPr>
                        <a:t>Comment 4</a:t>
                      </a:r>
                      <a:endParaRPr lang="en-US" sz="1800" b="0" dirty="0">
                        <a:solidFill>
                          <a:schemeClr val="tx1"/>
                        </a:solidFill>
                        <a:latin typeface="Arial Narrow" panose="020B0606020202030204" pitchFamily="34" charset="0"/>
                        <a:cs typeface="Arial" panose="020B060402020202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919FBA">
                        <a:alpha val="70000"/>
                      </a:srgbClr>
                    </a:solidFill>
                  </a:tcPr>
                </a:tc>
              </a:tr>
              <a:tr h="320158">
                <a:tc>
                  <a:txBody>
                    <a:bodyPr/>
                    <a:lstStyle/>
                    <a:p>
                      <a:r>
                        <a:rPr lang="en-US" dirty="0" smtClean="0">
                          <a:solidFill>
                            <a:schemeClr val="tx1"/>
                          </a:solidFill>
                          <a:latin typeface="Arial Narrow" panose="020B0606020202030204" pitchFamily="34" charset="0"/>
                        </a:rPr>
                        <a:t>PROFESSIONALISM</a:t>
                      </a: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FF0000"/>
                          </a:solidFill>
                          <a:latin typeface="Arial Narrow" panose="020B0606020202030204" pitchFamily="34" charset="0"/>
                        </a:rPr>
                        <a:t>NEGATIVE</a:t>
                      </a:r>
                    </a:p>
                    <a:p>
                      <a:pPr algn="ctr"/>
                      <a:r>
                        <a:rPr lang="en-US" sz="1800" dirty="0" smtClean="0">
                          <a:solidFill>
                            <a:srgbClr val="FF0000"/>
                          </a:solidFill>
                          <a:latin typeface="Arial Narrow" panose="020B0606020202030204" pitchFamily="34" charset="0"/>
                        </a:rPr>
                        <a:t>(0)</a:t>
                      </a:r>
                      <a:endParaRPr lang="en-US" sz="1800" dirty="0">
                        <a:solidFill>
                          <a:srgbClr val="FF0000"/>
                        </a:solidFill>
                        <a:latin typeface="Arial Narrow" panose="020B060602020203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POSITIVE</a:t>
                      </a:r>
                    </a:p>
                    <a:p>
                      <a:pPr algn="ctr"/>
                      <a:r>
                        <a:rPr lang="en-US" sz="1800" dirty="0" smtClean="0">
                          <a:solidFill>
                            <a:srgbClr val="3BA066"/>
                          </a:solidFill>
                          <a:latin typeface="Arial Narrow" panose="020B0606020202030204" pitchFamily="34" charset="0"/>
                        </a:rPr>
                        <a:t>(1)</a:t>
                      </a:r>
                      <a:endParaRPr lang="en-US" sz="1800" dirty="0">
                        <a:solidFill>
                          <a:srgbClr val="3BA066"/>
                        </a:solidFill>
                        <a:latin typeface="Arial Narrow" panose="020B060602020203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kern="1200" dirty="0" smtClean="0">
                          <a:solidFill>
                            <a:schemeClr val="tx1"/>
                          </a:solidFill>
                          <a:latin typeface="Arial Narrow" panose="020B0606020202030204" pitchFamily="34" charset="0"/>
                          <a:ea typeface="+mn-ea"/>
                          <a:cs typeface="+mn-cs"/>
                        </a:rPr>
                        <a:t>NEUTRAL</a:t>
                      </a:r>
                    </a:p>
                    <a:p>
                      <a:pPr algn="ctr"/>
                      <a:r>
                        <a:rPr lang="en-US" sz="1800" kern="1200" dirty="0" smtClean="0">
                          <a:solidFill>
                            <a:schemeClr val="tx1"/>
                          </a:solidFill>
                          <a:latin typeface="Arial Narrow" panose="020B0606020202030204" pitchFamily="34" charset="0"/>
                          <a:ea typeface="+mn-ea"/>
                          <a:cs typeface="+mn-cs"/>
                        </a:rPr>
                        <a:t>(0.5)</a:t>
                      </a:r>
                      <a:endParaRPr lang="en-US" sz="1800" kern="1200" dirty="0">
                        <a:solidFill>
                          <a:schemeClr val="tx1"/>
                        </a:solidFill>
                        <a:latin typeface="Arial Narrow" panose="020B0606020202030204" pitchFamily="34" charset="0"/>
                        <a:ea typeface="+mn-ea"/>
                        <a:cs typeface="+mn-cs"/>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c>
                  <a:txBody>
                    <a:bodyPr/>
                    <a:lstStyle/>
                    <a:p>
                      <a:pPr algn="ctr"/>
                      <a:r>
                        <a:rPr lang="en-US" sz="1800" dirty="0" smtClean="0">
                          <a:solidFill>
                            <a:srgbClr val="3BA066"/>
                          </a:solidFill>
                          <a:latin typeface="Arial Narrow" panose="020B0606020202030204" pitchFamily="34" charset="0"/>
                        </a:rPr>
                        <a:t>POSITIVE</a:t>
                      </a:r>
                    </a:p>
                    <a:p>
                      <a:pPr algn="ctr"/>
                      <a:r>
                        <a:rPr lang="en-US" sz="1800" dirty="0" smtClean="0">
                          <a:solidFill>
                            <a:srgbClr val="3BA066"/>
                          </a:solidFill>
                          <a:latin typeface="Arial Narrow" panose="020B0606020202030204" pitchFamily="34" charset="0"/>
                        </a:rPr>
                        <a:t>(1)</a:t>
                      </a:r>
                      <a:endParaRPr lang="en-US" sz="1800" dirty="0">
                        <a:solidFill>
                          <a:srgbClr val="3BA066"/>
                        </a:solidFill>
                        <a:latin typeface="Arial Narrow" panose="020B0606020202030204" pitchFamily="34" charset="0"/>
                      </a:endParaRPr>
                    </a:p>
                  </a:txBody>
                  <a:tcPr>
                    <a:lnL w="19050" cap="flat" cmpd="sng" algn="ctr">
                      <a:solidFill>
                        <a:srgbClr val="41719C"/>
                      </a:solidFill>
                      <a:prstDash val="solid"/>
                      <a:round/>
                      <a:headEnd type="none" w="med" len="med"/>
                      <a:tailEnd type="none" w="med" len="med"/>
                    </a:lnL>
                    <a:lnR w="19050" cap="flat" cmpd="sng" algn="ctr">
                      <a:solidFill>
                        <a:srgbClr val="41719C"/>
                      </a:solidFill>
                      <a:prstDash val="solid"/>
                      <a:round/>
                      <a:headEnd type="none" w="med" len="med"/>
                      <a:tailEnd type="none" w="med" len="med"/>
                    </a:lnR>
                    <a:lnT w="19050" cap="flat" cmpd="sng" algn="ctr">
                      <a:solidFill>
                        <a:srgbClr val="41719C"/>
                      </a:solidFill>
                      <a:prstDash val="solid"/>
                      <a:round/>
                      <a:headEnd type="none" w="med" len="med"/>
                      <a:tailEnd type="none" w="med" len="med"/>
                    </a:lnT>
                    <a:lnB w="19050" cap="flat" cmpd="sng" algn="ctr">
                      <a:solidFill>
                        <a:srgbClr val="41719C"/>
                      </a:solidFill>
                      <a:prstDash val="solid"/>
                      <a:round/>
                      <a:headEnd type="none" w="med" len="med"/>
                      <a:tailEnd type="none" w="med" len="med"/>
                    </a:lnB>
                    <a:lnTlToBr w="12700" cmpd="sng">
                      <a:noFill/>
                      <a:prstDash val="solid"/>
                    </a:lnTlToBr>
                    <a:lnBlToTr w="12700" cmpd="sng">
                      <a:noFill/>
                      <a:prstDash val="solid"/>
                    </a:lnBlToTr>
                    <a:solidFill>
                      <a:srgbClr val="E8E9EC"/>
                    </a:solidFill>
                  </a:tcPr>
                </a:tc>
              </a:tr>
            </a:tbl>
          </a:graphicData>
        </a:graphic>
      </p:graphicFrame>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2756181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57200"/>
          </a:xfrm>
          <a:prstGeom prst="rect">
            <a:avLst/>
          </a:prstGeom>
          <a:gradFill flip="none" rotWithShape="1">
            <a:gsLst>
              <a:gs pos="100000">
                <a:srgbClr val="8F9DB9">
                  <a:alpha val="10980"/>
                </a:srgbClr>
              </a:gs>
              <a:gs pos="0">
                <a:srgbClr val="379478"/>
              </a:gs>
              <a:gs pos="100000">
                <a:schemeClr val="bg1">
                  <a:lumMod val="95000"/>
                </a:schemeClr>
              </a:gs>
            </a:gsLst>
            <a:lin ang="0" scaled="1"/>
            <a:tileRect/>
          </a:gradFill>
        </p:spPr>
        <p:txBody>
          <a:bodyPr wrap="square" rtlCol="0" anchor="ctr">
            <a:noAutofit/>
          </a:bodyPr>
          <a:lstStyle>
            <a:defPPr>
              <a:defRPr lang="en-US"/>
            </a:defPPr>
            <a:lvl1pPr>
              <a:defRPr sz="2000">
                <a:latin typeface="Arial Narrow" panose="020B0606020202030204" pitchFamily="34" charset="0"/>
                <a:cs typeface="Arial" panose="020B0604020202020204" pitchFamily="34" charset="0"/>
              </a:defRPr>
            </a:lvl1pPr>
          </a:lstStyle>
          <a:p>
            <a:endParaRPr lang="en-US" dirty="0"/>
          </a:p>
        </p:txBody>
      </p:sp>
      <p:sp>
        <p:nvSpPr>
          <p:cNvPr id="2" name="Rectangle 1"/>
          <p:cNvSpPr/>
          <p:nvPr/>
        </p:nvSpPr>
        <p:spPr>
          <a:xfrm>
            <a:off x="0" y="2344012"/>
            <a:ext cx="12192000" cy="968880"/>
          </a:xfrm>
          <a:prstGeom prst="rect">
            <a:avLst/>
          </a:prstGeom>
          <a:solidFill>
            <a:srgbClr val="379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gn="ctr">
              <a:lnSpc>
                <a:spcPct val="90000"/>
              </a:lnSpc>
              <a:spcBef>
                <a:spcPct val="30000"/>
              </a:spcBef>
              <a:buClr>
                <a:srgbClr val="F0AA53"/>
              </a:buClr>
            </a:pPr>
            <a:r>
              <a:rPr lang="en-US" sz="2800" dirty="0" smtClean="0">
                <a:solidFill>
                  <a:schemeClr val="bg1"/>
                </a:solidFill>
                <a:latin typeface="Arial Narrow" panose="020B0606020202030204" pitchFamily="34" charset="0"/>
              </a:rPr>
              <a:t>WEB-BASED REPORTING</a:t>
            </a:r>
            <a:endParaRPr lang="en-US" sz="28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76374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57200"/>
          </a:xfrm>
          <a:prstGeom prst="rect">
            <a:avLst/>
          </a:prstGeom>
          <a:gradFill flip="none" rotWithShape="1">
            <a:gsLst>
              <a:gs pos="100000">
                <a:srgbClr val="8F9DB9">
                  <a:alpha val="10980"/>
                </a:srgbClr>
              </a:gs>
              <a:gs pos="0">
                <a:srgbClr val="379478"/>
              </a:gs>
              <a:gs pos="100000">
                <a:schemeClr val="bg1">
                  <a:lumMod val="95000"/>
                </a:schemeClr>
              </a:gs>
            </a:gsLst>
            <a:lin ang="0" scaled="1"/>
            <a:tileRect/>
          </a:gradFill>
        </p:spPr>
        <p:txBody>
          <a:bodyPr wrap="square" rtlCol="0" anchor="ctr">
            <a:noAutofit/>
          </a:bodyPr>
          <a:lstStyle>
            <a:defPPr>
              <a:defRPr lang="en-US"/>
            </a:defPPr>
            <a:lvl1pPr>
              <a:defRPr sz="2000">
                <a:latin typeface="Arial Narrow" panose="020B0606020202030204" pitchFamily="34" charset="0"/>
                <a:cs typeface="Arial" panose="020B0604020202020204" pitchFamily="34" charset="0"/>
              </a:defRPr>
            </a:lvl1pPr>
          </a:lstStyle>
          <a:p>
            <a:r>
              <a:rPr lang="en-US" sz="2400" b="1" dirty="0">
                <a:solidFill>
                  <a:schemeClr val="bg1"/>
                </a:solidFill>
              </a:rPr>
              <a:t>WEB-BASED REPORTING</a:t>
            </a:r>
          </a:p>
        </p:txBody>
      </p:sp>
      <p:sp>
        <p:nvSpPr>
          <p:cNvPr id="3" name="Rectangle 2"/>
          <p:cNvSpPr/>
          <p:nvPr/>
        </p:nvSpPr>
        <p:spPr>
          <a:xfrm>
            <a:off x="609600" y="800100"/>
            <a:ext cx="10972800" cy="400110"/>
          </a:xfrm>
          <a:prstGeom prst="rect">
            <a:avLst/>
          </a:prstGeom>
          <a:solidFill>
            <a:srgbClr val="E8E9EC"/>
          </a:solidFill>
        </p:spPr>
        <p:txBody>
          <a:bodyPr wrap="square">
            <a:spAutoFit/>
          </a:bodyPr>
          <a:lstStyle/>
          <a:p>
            <a:pPr marL="342900" indent="-342900">
              <a:buClr>
                <a:srgbClr val="1F335B"/>
              </a:buClr>
              <a:buFont typeface="Wingdings" panose="05000000000000000000" pitchFamily="2" charset="2"/>
              <a:buChar char="§"/>
            </a:pPr>
            <a:r>
              <a:rPr lang="en-US" sz="2000" dirty="0" smtClean="0">
                <a:latin typeface="Arial Narrow" panose="020B0606020202030204" pitchFamily="34" charset="0"/>
              </a:rPr>
              <a:t>Web reports display aggregated scores in the form of interactive scorecards</a:t>
            </a:r>
            <a:endParaRPr lang="en-US" sz="2000" dirty="0"/>
          </a:p>
        </p:txBody>
      </p:sp>
      <p:pic>
        <p:nvPicPr>
          <p:cNvPr id="5" name="Picture 4" descr="Machine generated alternative text:&#10;Reverse HSV Gradi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437" y="-1498219"/>
            <a:ext cx="9001125" cy="102870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609600" y="1323201"/>
            <a:ext cx="10972800" cy="400110"/>
          </a:xfrm>
          <a:prstGeom prst="rect">
            <a:avLst/>
          </a:prstGeom>
          <a:solidFill>
            <a:srgbClr val="E8E9EC"/>
          </a:solidFill>
        </p:spPr>
        <p:txBody>
          <a:bodyPr wrap="square">
            <a:spAutoFit/>
          </a:bodyPr>
          <a:lstStyle/>
          <a:p>
            <a:pPr marL="342900" indent="-342900">
              <a:buClr>
                <a:srgbClr val="1F335B"/>
              </a:buClr>
              <a:buFont typeface="Wingdings" panose="05000000000000000000" pitchFamily="2" charset="2"/>
              <a:buChar char="§"/>
            </a:pPr>
            <a:r>
              <a:rPr lang="en-US" sz="2000" dirty="0" smtClean="0">
                <a:latin typeface="Arial Narrow" panose="020B0606020202030204" pitchFamily="34" charset="0"/>
              </a:rPr>
              <a:t>Web reports automatically update after weekly analysis</a:t>
            </a:r>
            <a:endParaRPr lang="en-US" sz="2000" dirty="0">
              <a:latin typeface="Arial Narrow" panose="020B0606020202030204" pitchFamily="34" charset="0"/>
            </a:endParaRPr>
          </a:p>
        </p:txBody>
      </p:sp>
      <p:sp>
        <p:nvSpPr>
          <p:cNvPr id="24" name="Flowchart: Alternate Process 23"/>
          <p:cNvSpPr/>
          <p:nvPr/>
        </p:nvSpPr>
        <p:spPr>
          <a:xfrm>
            <a:off x="4609939" y="2369403"/>
            <a:ext cx="2972122" cy="412836"/>
          </a:xfrm>
          <a:prstGeom prst="flowChartAlternateProcess">
            <a:avLst/>
          </a:prstGeom>
          <a:solidFill>
            <a:srgbClr val="F0AA53">
              <a:alpha val="5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tx1"/>
                </a:solidFill>
                <a:latin typeface="Arial Narrow" panose="020B0606020202030204" pitchFamily="34" charset="0"/>
              </a:rPr>
              <a:t>Company Scorecard</a:t>
            </a:r>
            <a:endParaRPr lang="en-US" sz="2000" dirty="0">
              <a:solidFill>
                <a:schemeClr val="tx1"/>
              </a:solidFill>
              <a:latin typeface="Arial Narrow" panose="020B0606020202030204" pitchFamily="34" charset="0"/>
            </a:endParaRPr>
          </a:p>
        </p:txBody>
      </p:sp>
      <p:sp>
        <p:nvSpPr>
          <p:cNvPr id="25" name="Flowchart: Alternate Process 24"/>
          <p:cNvSpPr/>
          <p:nvPr/>
        </p:nvSpPr>
        <p:spPr>
          <a:xfrm>
            <a:off x="4609939" y="3009107"/>
            <a:ext cx="2972122" cy="412836"/>
          </a:xfrm>
          <a:prstGeom prst="flowChartAlternateProcess">
            <a:avLst/>
          </a:prstGeom>
          <a:solidFill>
            <a:srgbClr val="CCD94C">
              <a:alpha val="5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tx1"/>
                </a:solidFill>
                <a:latin typeface="Arial Narrow" panose="020B0606020202030204" pitchFamily="34" charset="0"/>
              </a:rPr>
              <a:t>Department Scorecard</a:t>
            </a:r>
            <a:endParaRPr lang="en-US" sz="2000" dirty="0">
              <a:solidFill>
                <a:schemeClr val="tx1"/>
              </a:solidFill>
              <a:latin typeface="Arial Narrow" panose="020B0606020202030204" pitchFamily="34" charset="0"/>
            </a:endParaRPr>
          </a:p>
        </p:txBody>
      </p:sp>
      <p:sp>
        <p:nvSpPr>
          <p:cNvPr id="26" name="Flowchart: Alternate Process 25"/>
          <p:cNvSpPr/>
          <p:nvPr/>
        </p:nvSpPr>
        <p:spPr>
          <a:xfrm>
            <a:off x="4609939" y="3648811"/>
            <a:ext cx="2972122" cy="412836"/>
          </a:xfrm>
          <a:prstGeom prst="flowChartAlternateProcess">
            <a:avLst/>
          </a:prstGeom>
          <a:solidFill>
            <a:srgbClr val="74C245">
              <a:alpha val="5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tx1"/>
                </a:solidFill>
                <a:latin typeface="Arial Narrow" panose="020B0606020202030204" pitchFamily="34" charset="0"/>
              </a:rPr>
              <a:t>Team Scorecard</a:t>
            </a:r>
            <a:endParaRPr lang="en-US" sz="2000" dirty="0">
              <a:solidFill>
                <a:schemeClr val="tx1"/>
              </a:solidFill>
              <a:latin typeface="Arial Narrow" panose="020B0606020202030204" pitchFamily="34" charset="0"/>
            </a:endParaRPr>
          </a:p>
        </p:txBody>
      </p:sp>
      <p:sp>
        <p:nvSpPr>
          <p:cNvPr id="27" name="Flowchart: Alternate Process 26"/>
          <p:cNvSpPr/>
          <p:nvPr/>
        </p:nvSpPr>
        <p:spPr>
          <a:xfrm>
            <a:off x="4609939" y="4288515"/>
            <a:ext cx="2972122" cy="412836"/>
          </a:xfrm>
          <a:prstGeom prst="flowChartAlternateProcess">
            <a:avLst/>
          </a:prstGeom>
          <a:solidFill>
            <a:srgbClr val="3EAB50">
              <a:alpha val="5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tx1"/>
                </a:solidFill>
                <a:latin typeface="Arial Narrow" panose="020B0606020202030204" pitchFamily="34" charset="0"/>
              </a:rPr>
              <a:t>Associate Scorecard</a:t>
            </a:r>
            <a:endParaRPr lang="en-US" sz="2000" dirty="0">
              <a:solidFill>
                <a:schemeClr val="tx1"/>
              </a:solidFill>
              <a:latin typeface="Arial Narrow" panose="020B0606020202030204" pitchFamily="34" charset="0"/>
            </a:endParaRPr>
          </a:p>
        </p:txBody>
      </p:sp>
      <p:sp>
        <p:nvSpPr>
          <p:cNvPr id="28" name="Flowchart: Alternate Process 27"/>
          <p:cNvSpPr/>
          <p:nvPr/>
        </p:nvSpPr>
        <p:spPr>
          <a:xfrm>
            <a:off x="4609939" y="4928219"/>
            <a:ext cx="2972122" cy="412836"/>
          </a:xfrm>
          <a:prstGeom prst="flowChartAlternateProcess">
            <a:avLst/>
          </a:prstGeom>
          <a:solidFill>
            <a:srgbClr val="379478">
              <a:alpha val="50000"/>
            </a:srgbClr>
          </a:solidFill>
          <a:ln w="28575">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tx1"/>
                </a:solidFill>
                <a:latin typeface="Arial Narrow" panose="020B0606020202030204" pitchFamily="34" charset="0"/>
              </a:rPr>
              <a:t>Associate Scorecard</a:t>
            </a:r>
            <a:endParaRPr lang="en-US" sz="2000" dirty="0">
              <a:solidFill>
                <a:schemeClr val="tx1"/>
              </a:solidFill>
              <a:latin typeface="Arial Narrow" panose="020B0606020202030204" pitchFamily="34" charset="0"/>
            </a:endParaRPr>
          </a:p>
        </p:txBody>
      </p:sp>
      <p:sp>
        <p:nvSpPr>
          <p:cNvPr id="29" name="Flowchart: Alternate Process 28"/>
          <p:cNvSpPr/>
          <p:nvPr/>
        </p:nvSpPr>
        <p:spPr>
          <a:xfrm>
            <a:off x="4609939" y="5567923"/>
            <a:ext cx="2972122" cy="412836"/>
          </a:xfrm>
          <a:prstGeom prst="flowChartAlternateProcess">
            <a:avLst/>
          </a:prstGeom>
          <a:solidFill>
            <a:srgbClr val="2F6B7D">
              <a:alpha val="25000"/>
            </a:srgbClr>
          </a:solidFill>
          <a:ln w="38100">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tx1"/>
                </a:solidFill>
                <a:latin typeface="Arial Narrow" panose="020B0606020202030204" pitchFamily="34" charset="0"/>
              </a:rPr>
              <a:t>Transaction Scorecard</a:t>
            </a:r>
            <a:endParaRPr lang="en-US" sz="2000" dirty="0">
              <a:solidFill>
                <a:schemeClr val="tx1"/>
              </a:solidFill>
              <a:latin typeface="Arial Narrow" panose="020B0606020202030204" pitchFamily="34" charset="0"/>
            </a:endParaRPr>
          </a:p>
        </p:txBody>
      </p:sp>
      <p:sp>
        <p:nvSpPr>
          <p:cNvPr id="30" name="Flowchart: Alternate Process 29"/>
          <p:cNvSpPr/>
          <p:nvPr/>
        </p:nvSpPr>
        <p:spPr>
          <a:xfrm>
            <a:off x="4584700" y="6207627"/>
            <a:ext cx="2972122" cy="412836"/>
          </a:xfrm>
          <a:prstGeom prst="flowChartAlternateProcess">
            <a:avLst/>
          </a:prstGeom>
          <a:noFill/>
          <a:ln w="38100">
            <a:solidFill>
              <a:srgbClr val="338986"/>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solidFill>
                  <a:schemeClr val="tx1"/>
                </a:solidFill>
                <a:latin typeface="Arial Narrow" panose="020B0606020202030204" pitchFamily="34" charset="0"/>
              </a:rPr>
              <a:t>Scored Data</a:t>
            </a:r>
            <a:endParaRPr lang="en-US" sz="2000" dirty="0">
              <a:solidFill>
                <a:schemeClr val="tx1"/>
              </a:solidFill>
              <a:latin typeface="Arial Narrow" panose="020B0606020202030204" pitchFamily="34" charset="0"/>
            </a:endParaRPr>
          </a:p>
        </p:txBody>
      </p:sp>
      <p:sp>
        <p:nvSpPr>
          <p:cNvPr id="31" name="Rectangle 30"/>
          <p:cNvSpPr/>
          <p:nvPr/>
        </p:nvSpPr>
        <p:spPr>
          <a:xfrm>
            <a:off x="625098" y="1846302"/>
            <a:ext cx="10972800" cy="400110"/>
          </a:xfrm>
          <a:prstGeom prst="rect">
            <a:avLst/>
          </a:prstGeom>
          <a:solidFill>
            <a:srgbClr val="E8E9EC"/>
          </a:solidFill>
        </p:spPr>
        <p:txBody>
          <a:bodyPr wrap="square">
            <a:spAutoFit/>
          </a:bodyPr>
          <a:lstStyle/>
          <a:p>
            <a:pPr marL="342900" indent="-342900">
              <a:buClr>
                <a:srgbClr val="1F335B"/>
              </a:buClr>
              <a:buFont typeface="Wingdings" panose="05000000000000000000" pitchFamily="2" charset="2"/>
              <a:buChar char="§"/>
            </a:pPr>
            <a:r>
              <a:rPr lang="en-US" sz="2000" dirty="0" smtClean="0">
                <a:latin typeface="Arial Narrow" panose="020B0606020202030204" pitchFamily="34" charset="0"/>
              </a:rPr>
              <a:t>Web report users </a:t>
            </a:r>
            <a:r>
              <a:rPr lang="en-US" sz="2000" dirty="0">
                <a:latin typeface="Arial Narrow" panose="020B0606020202030204" pitchFamily="34" charset="0"/>
              </a:rPr>
              <a:t>can drill-down from higher level scorecards to lower </a:t>
            </a:r>
            <a:r>
              <a:rPr lang="en-US" sz="2000" dirty="0" smtClean="0">
                <a:latin typeface="Arial Narrow" panose="020B0606020202030204" pitchFamily="34" charset="0"/>
              </a:rPr>
              <a:t>level</a:t>
            </a:r>
            <a:endParaRPr lang="en-US" sz="2000" dirty="0">
              <a:latin typeface="Arial Narrow" panose="020B0606020202030204"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11217405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100000">
                <a:srgbClr val="8F9DB9">
                  <a:alpha val="10980"/>
                </a:srgbClr>
              </a:gs>
              <a:gs pos="0">
                <a:srgbClr val="379478"/>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solidFill>
                <a:latin typeface="Arial Narrow" panose="020B0606020202030204" pitchFamily="34" charset="0"/>
                <a:cs typeface="Arial" panose="020B0604020202020204" pitchFamily="34" charset="0"/>
              </a:defRPr>
            </a:lvl1pPr>
          </a:lstStyle>
          <a:p>
            <a:r>
              <a:rPr lang="en-US" dirty="0"/>
              <a:t>WEB-BASED REPORTING</a:t>
            </a:r>
          </a:p>
        </p:txBody>
      </p:sp>
      <p:sp>
        <p:nvSpPr>
          <p:cNvPr id="15" name="Right Arrow 14"/>
          <p:cNvSpPr/>
          <p:nvPr/>
        </p:nvSpPr>
        <p:spPr>
          <a:xfrm>
            <a:off x="5796515" y="5051643"/>
            <a:ext cx="598967" cy="387458"/>
          </a:xfrm>
          <a:prstGeom prst="rightArrow">
            <a:avLst/>
          </a:prstGeom>
          <a:solidFill>
            <a:srgbClr val="CCD94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p:cNvSpPr txBox="1">
            <a:spLocks/>
          </p:cNvSpPr>
          <p:nvPr/>
        </p:nvSpPr>
        <p:spPr>
          <a:xfrm>
            <a:off x="361629" y="1668947"/>
            <a:ext cx="2842980" cy="386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000" b="1" dirty="0" smtClean="0">
              <a:solidFill>
                <a:prstClr val="black"/>
              </a:solidFill>
            </a:endParaRPr>
          </a:p>
        </p:txBody>
      </p:sp>
      <p:graphicFrame>
        <p:nvGraphicFramePr>
          <p:cNvPr id="17" name="Chart 16"/>
          <p:cNvGraphicFramePr/>
          <p:nvPr>
            <p:extLst>
              <p:ext uri="{D42A27DB-BD31-4B8C-83A1-F6EECF244321}">
                <p14:modId xmlns:p14="http://schemas.microsoft.com/office/powerpoint/2010/main" val="3167760871"/>
              </p:ext>
            </p:extLst>
          </p:nvPr>
        </p:nvGraphicFramePr>
        <p:xfrm>
          <a:off x="380270" y="3848802"/>
          <a:ext cx="2823843" cy="24336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053758138"/>
              </p:ext>
            </p:extLst>
          </p:nvPr>
        </p:nvGraphicFramePr>
        <p:xfrm>
          <a:off x="3267116" y="3858679"/>
          <a:ext cx="2177152" cy="2388540"/>
        </p:xfrm>
        <a:graphic>
          <a:graphicData uri="http://schemas.openxmlformats.org/drawingml/2006/table">
            <a:tbl>
              <a:tblPr firstRow="1" bandRow="1">
                <a:tableStyleId>{5C22544A-7EE6-4342-B048-85BDC9FD1C3A}</a:tableStyleId>
              </a:tblPr>
              <a:tblGrid>
                <a:gridCol w="2177152"/>
              </a:tblGrid>
              <a:tr h="398090">
                <a:tc>
                  <a:txBody>
                    <a:bodyPr/>
                    <a:lstStyle/>
                    <a:p>
                      <a:pPr marL="0" algn="ctr" defTabSz="914400" rtl="0" eaLnBrk="1" latinLnBrk="0" hangingPunct="1"/>
                      <a:r>
                        <a:rPr lang="en-US" sz="1600" kern="1200" dirty="0" smtClean="0">
                          <a:solidFill>
                            <a:schemeClr val="dk1"/>
                          </a:solidFill>
                          <a:latin typeface="+mn-lt"/>
                          <a:ea typeface="+mn-ea"/>
                          <a:cs typeface="+mn-cs"/>
                        </a:rPr>
                        <a:t>ALL</a:t>
                      </a:r>
                      <a:endParaRPr lang="en-US" sz="1600" kern="1200" dirty="0">
                        <a:solidFill>
                          <a:schemeClr val="dk1"/>
                        </a:solidFill>
                        <a:latin typeface="+mn-lt"/>
                        <a:ea typeface="+mn-ea"/>
                        <a:cs typeface="+mn-cs"/>
                      </a:endParaRPr>
                    </a:p>
                  </a:txBody>
                  <a:tcPr>
                    <a:solidFill>
                      <a:srgbClr val="F0AA53"/>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Department 1</a:t>
                      </a:r>
                      <a:endParaRPr lang="en-US" sz="1600" kern="1200" dirty="0" smtClean="0">
                        <a:solidFill>
                          <a:schemeClr val="dk1"/>
                        </a:solidFill>
                        <a:latin typeface="+mn-lt"/>
                        <a:ea typeface="+mn-ea"/>
                        <a:cs typeface="+mn-cs"/>
                      </a:endParaRPr>
                    </a:p>
                  </a:txBody>
                  <a:tcPr>
                    <a:solidFill>
                      <a:srgbClr val="F0AA53">
                        <a:alpha val="50000"/>
                      </a:srgbClr>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Department </a:t>
                      </a:r>
                      <a:r>
                        <a:rPr lang="en-US" sz="1600" kern="1200" dirty="0" smtClean="0">
                          <a:solidFill>
                            <a:schemeClr val="dk1"/>
                          </a:solidFill>
                          <a:latin typeface="+mn-lt"/>
                          <a:ea typeface="+mn-ea"/>
                          <a:cs typeface="+mn-cs"/>
                        </a:rPr>
                        <a:t>2</a:t>
                      </a:r>
                      <a:endParaRPr lang="en-US" sz="1600" kern="1200" dirty="0">
                        <a:solidFill>
                          <a:schemeClr val="dk1"/>
                        </a:solidFill>
                        <a:latin typeface="+mn-lt"/>
                        <a:ea typeface="+mn-ea"/>
                        <a:cs typeface="+mn-cs"/>
                      </a:endParaRPr>
                    </a:p>
                  </a:txBody>
                  <a:tcPr>
                    <a:solidFill>
                      <a:srgbClr val="F0AA53">
                        <a:alpha val="20000"/>
                      </a:srgbClr>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Department </a:t>
                      </a:r>
                      <a:r>
                        <a:rPr lang="en-US" sz="1600" kern="1200" dirty="0" smtClean="0">
                          <a:solidFill>
                            <a:schemeClr val="dk1"/>
                          </a:solidFill>
                          <a:latin typeface="+mn-lt"/>
                          <a:ea typeface="+mn-ea"/>
                          <a:cs typeface="+mn-cs"/>
                        </a:rPr>
                        <a:t>3</a:t>
                      </a:r>
                      <a:endParaRPr lang="en-US" sz="1600" kern="1200" dirty="0">
                        <a:solidFill>
                          <a:schemeClr val="dk1"/>
                        </a:solidFill>
                        <a:latin typeface="+mn-lt"/>
                        <a:ea typeface="+mn-ea"/>
                        <a:cs typeface="+mn-cs"/>
                      </a:endParaRPr>
                    </a:p>
                  </a:txBody>
                  <a:tcPr>
                    <a:solidFill>
                      <a:srgbClr val="CCD94C">
                        <a:alpha val="50000"/>
                      </a:srgbClr>
                    </a:solidFill>
                  </a:tcPr>
                </a:tc>
              </a:tr>
              <a:tr h="398090">
                <a:tc>
                  <a:txBody>
                    <a:bodyPr/>
                    <a:lstStyle/>
                    <a:p>
                      <a:pPr marL="0" algn="ctr" defTabSz="914400" rtl="0" eaLnBrk="1" latinLnBrk="0" hangingPunct="1"/>
                      <a:r>
                        <a:rPr lang="en-US" sz="1600" kern="1200" dirty="0" smtClean="0">
                          <a:solidFill>
                            <a:schemeClr val="dk1"/>
                          </a:solidFill>
                          <a:latin typeface="+mn-lt"/>
                          <a:ea typeface="+mn-ea"/>
                          <a:cs typeface="+mn-cs"/>
                        </a:rPr>
                        <a:t>…….</a:t>
                      </a:r>
                      <a:endParaRPr lang="en-US" sz="1600" kern="1200" dirty="0">
                        <a:solidFill>
                          <a:schemeClr val="dk1"/>
                        </a:solidFill>
                        <a:latin typeface="+mn-lt"/>
                        <a:ea typeface="+mn-ea"/>
                        <a:cs typeface="+mn-cs"/>
                      </a:endParaRPr>
                    </a:p>
                  </a:txBody>
                  <a:tcPr>
                    <a:solidFill>
                      <a:srgbClr val="F0AA53">
                        <a:alpha val="20000"/>
                      </a:srgbClr>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Department </a:t>
                      </a:r>
                      <a:r>
                        <a:rPr lang="en-US" sz="1600" kern="1200" dirty="0" smtClean="0">
                          <a:solidFill>
                            <a:schemeClr val="dk1"/>
                          </a:solidFill>
                          <a:latin typeface="+mn-lt"/>
                          <a:ea typeface="+mn-ea"/>
                          <a:cs typeface="+mn-cs"/>
                        </a:rPr>
                        <a:t>9</a:t>
                      </a:r>
                      <a:endParaRPr lang="en-US" sz="1600" kern="1200" dirty="0">
                        <a:solidFill>
                          <a:schemeClr val="dk1"/>
                        </a:solidFill>
                        <a:latin typeface="+mn-lt"/>
                        <a:ea typeface="+mn-ea"/>
                        <a:cs typeface="+mn-cs"/>
                      </a:endParaRPr>
                    </a:p>
                  </a:txBody>
                  <a:tcPr>
                    <a:solidFill>
                      <a:srgbClr val="F0AA53">
                        <a:alpha val="50000"/>
                      </a:srgbClr>
                    </a:solid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455783385"/>
              </p:ext>
            </p:extLst>
          </p:nvPr>
        </p:nvGraphicFramePr>
        <p:xfrm>
          <a:off x="386436" y="1203767"/>
          <a:ext cx="2817513" cy="2370705"/>
        </p:xfrm>
        <a:graphic>
          <a:graphicData uri="http://schemas.openxmlformats.org/drawingml/2006/table">
            <a:tbl>
              <a:tblPr firstRow="1" bandRow="1">
                <a:tableStyleId>{00A15C55-8517-42AA-B614-E9B94910E393}</a:tableStyleId>
              </a:tblPr>
              <a:tblGrid>
                <a:gridCol w="2009444"/>
                <a:gridCol w="808069"/>
              </a:tblGrid>
              <a:tr h="484445">
                <a:tc>
                  <a:txBody>
                    <a:bodyPr/>
                    <a:lstStyle/>
                    <a:p>
                      <a:pPr algn="ctr"/>
                      <a:r>
                        <a:rPr lang="en-US" sz="1600" dirty="0" smtClean="0"/>
                        <a:t>QUALITY</a:t>
                      </a:r>
                      <a:r>
                        <a:rPr lang="en-US" sz="1600" baseline="0" dirty="0" smtClean="0"/>
                        <a:t> STANDARD</a:t>
                      </a:r>
                      <a:endParaRPr lang="en-US" sz="1600" dirty="0"/>
                    </a:p>
                  </a:txBody>
                  <a:tcPr>
                    <a:solidFill>
                      <a:srgbClr val="F0AA53"/>
                    </a:solidFill>
                  </a:tcPr>
                </a:tc>
                <a:tc>
                  <a:txBody>
                    <a:bodyPr/>
                    <a:lstStyle/>
                    <a:p>
                      <a:pPr algn="ctr"/>
                      <a:r>
                        <a:rPr lang="en-US" sz="1600" dirty="0" smtClean="0"/>
                        <a:t>SCORE</a:t>
                      </a:r>
                      <a:endParaRPr lang="en-US" sz="1600" dirty="0"/>
                    </a:p>
                  </a:txBody>
                  <a:tcPr>
                    <a:solidFill>
                      <a:srgbClr val="F0AA53"/>
                    </a:solidFill>
                  </a:tcPr>
                </a:tc>
              </a:tr>
              <a:tr h="461604">
                <a:tc>
                  <a:txBody>
                    <a:bodyPr/>
                    <a:lstStyle/>
                    <a:p>
                      <a:r>
                        <a:rPr lang="en-US" sz="1600" dirty="0" smtClean="0"/>
                        <a:t>STRUCTURE</a:t>
                      </a:r>
                      <a:endParaRPr lang="en-US" sz="1600" dirty="0"/>
                    </a:p>
                  </a:txBody>
                  <a:tcPr>
                    <a:solidFill>
                      <a:srgbClr val="F0AA53">
                        <a:alpha val="50000"/>
                      </a:srgbClr>
                    </a:solidFill>
                  </a:tcPr>
                </a:tc>
                <a:tc>
                  <a:txBody>
                    <a:bodyPr/>
                    <a:lstStyle/>
                    <a:p>
                      <a:pPr algn="ctr"/>
                      <a:r>
                        <a:rPr lang="en-US" sz="1600" dirty="0" smtClean="0"/>
                        <a:t>93</a:t>
                      </a:r>
                    </a:p>
                  </a:txBody>
                  <a:tcPr>
                    <a:solidFill>
                      <a:srgbClr val="F0AA53">
                        <a:alpha val="50000"/>
                      </a:srgbClr>
                    </a:solidFill>
                  </a:tcPr>
                </a:tc>
              </a:tr>
              <a:tr h="503568">
                <a:tc>
                  <a:txBody>
                    <a:bodyPr/>
                    <a:lstStyle/>
                    <a:p>
                      <a:r>
                        <a:rPr lang="en-US" sz="1600" dirty="0" smtClean="0"/>
                        <a:t>PROFESSIONALISM</a:t>
                      </a:r>
                      <a:endParaRPr lang="en-US" sz="1600" dirty="0"/>
                    </a:p>
                  </a:txBody>
                  <a:tcPr>
                    <a:solidFill>
                      <a:srgbClr val="F0AA53">
                        <a:alpha val="20000"/>
                      </a:srgbClr>
                    </a:solidFill>
                  </a:tcPr>
                </a:tc>
                <a:tc>
                  <a:txBody>
                    <a:bodyPr/>
                    <a:lstStyle/>
                    <a:p>
                      <a:pPr algn="ctr"/>
                      <a:r>
                        <a:rPr lang="en-US" sz="1600" dirty="0" smtClean="0"/>
                        <a:t>85</a:t>
                      </a:r>
                      <a:endParaRPr lang="en-US" sz="1600" dirty="0"/>
                    </a:p>
                  </a:txBody>
                  <a:tcPr>
                    <a:solidFill>
                      <a:srgbClr val="F0AA53">
                        <a:alpha val="20000"/>
                      </a:srgbClr>
                    </a:solidFill>
                  </a:tcPr>
                </a:tc>
              </a:tr>
              <a:tr h="433628">
                <a:tc>
                  <a:txBody>
                    <a:bodyPr/>
                    <a:lstStyle/>
                    <a:p>
                      <a:pPr algn="ctr"/>
                      <a:r>
                        <a:rPr lang="en-US" sz="1600" dirty="0" smtClean="0"/>
                        <a:t>…….</a:t>
                      </a:r>
                      <a:endParaRPr lang="en-US" sz="1600" dirty="0"/>
                    </a:p>
                  </a:txBody>
                  <a:tcPr>
                    <a:solidFill>
                      <a:srgbClr val="F0AA53">
                        <a:alpha val="50000"/>
                      </a:srgbClr>
                    </a:solidFill>
                  </a:tcPr>
                </a:tc>
                <a:tc>
                  <a:txBody>
                    <a:bodyPr/>
                    <a:lstStyle/>
                    <a:p>
                      <a:pPr algn="ctr"/>
                      <a:endParaRPr lang="en-US" sz="1600" dirty="0"/>
                    </a:p>
                  </a:txBody>
                  <a:tcPr>
                    <a:solidFill>
                      <a:srgbClr val="F0AA53">
                        <a:alpha val="50000"/>
                      </a:srgbClr>
                    </a:solidFill>
                  </a:tcPr>
                </a:tc>
              </a:tr>
              <a:tr h="487460">
                <a:tc>
                  <a:txBody>
                    <a:bodyPr/>
                    <a:lstStyle/>
                    <a:p>
                      <a:r>
                        <a:rPr lang="en-US" sz="1600" dirty="0" smtClean="0"/>
                        <a:t>AGGREGATE SCORE</a:t>
                      </a:r>
                      <a:endParaRPr lang="en-US" sz="1600" b="1" dirty="0"/>
                    </a:p>
                  </a:txBody>
                  <a:tcPr>
                    <a:solidFill>
                      <a:srgbClr val="F0AA53">
                        <a:alpha val="20000"/>
                      </a:srgbClr>
                    </a:solidFill>
                  </a:tcPr>
                </a:tc>
                <a:tc>
                  <a:txBody>
                    <a:bodyPr/>
                    <a:lstStyle/>
                    <a:p>
                      <a:pPr algn="ctr"/>
                      <a:r>
                        <a:rPr lang="en-US" sz="1600" dirty="0" smtClean="0"/>
                        <a:t>90</a:t>
                      </a:r>
                      <a:endParaRPr lang="en-US" sz="1600" b="1" dirty="0"/>
                    </a:p>
                  </a:txBody>
                  <a:tcPr>
                    <a:solidFill>
                      <a:srgbClr val="F0AA53">
                        <a:alpha val="20000"/>
                      </a:srgbClr>
                    </a:solidFill>
                  </a:tcPr>
                </a:tc>
              </a:tr>
            </a:tbl>
          </a:graphicData>
        </a:graphic>
      </p:graphicFrame>
      <p:sp>
        <p:nvSpPr>
          <p:cNvPr id="20" name="Rectangle 19"/>
          <p:cNvSpPr/>
          <p:nvPr/>
        </p:nvSpPr>
        <p:spPr>
          <a:xfrm>
            <a:off x="242807" y="1090121"/>
            <a:ext cx="5483816" cy="5481159"/>
          </a:xfrm>
          <a:prstGeom prst="rect">
            <a:avLst/>
          </a:prstGeom>
          <a:noFill/>
          <a:ln w="38100">
            <a:solidFill>
              <a:srgbClr val="2F6B7D"/>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1" name="Trapezoid 20"/>
          <p:cNvSpPr/>
          <p:nvPr/>
        </p:nvSpPr>
        <p:spPr>
          <a:xfrm>
            <a:off x="242807" y="800100"/>
            <a:ext cx="2842981" cy="286678"/>
          </a:xfrm>
          <a:prstGeom prst="trapezoid">
            <a:avLst>
              <a:gd name="adj" fmla="val 73649"/>
            </a:avLst>
          </a:prstGeom>
          <a:solidFill>
            <a:srgbClr val="F0AA53">
              <a:alpha val="50000"/>
            </a:srgbClr>
          </a:solidFill>
          <a:ln>
            <a:solidFill>
              <a:srgbClr val="2F6B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rPr>
              <a:t>COMPANY SCORECARD</a:t>
            </a:r>
            <a:endParaRPr lang="en-US" sz="1400" dirty="0"/>
          </a:p>
        </p:txBody>
      </p:sp>
      <p:sp>
        <p:nvSpPr>
          <p:cNvPr id="22" name="Rectangle 21"/>
          <p:cNvSpPr/>
          <p:nvPr/>
        </p:nvSpPr>
        <p:spPr>
          <a:xfrm>
            <a:off x="578909" y="3827357"/>
            <a:ext cx="2497939" cy="307777"/>
          </a:xfrm>
          <a:prstGeom prst="rect">
            <a:avLst/>
          </a:prstGeom>
        </p:spPr>
        <p:txBody>
          <a:bodyPr wrap="square">
            <a:spAutoFit/>
          </a:bodyPr>
          <a:lstStyle/>
          <a:p>
            <a:pPr algn="ctr"/>
            <a:r>
              <a:rPr lang="en-US" sz="1400" dirty="0" smtClean="0">
                <a:solidFill>
                  <a:schemeClr val="bg1"/>
                </a:solidFill>
              </a:rPr>
              <a:t>DEPARTMENT PERFORMANCE</a:t>
            </a:r>
            <a:endParaRPr lang="en-US" sz="1400" dirty="0">
              <a:solidFill>
                <a:schemeClr val="bg1"/>
              </a:solidFill>
            </a:endParaRPr>
          </a:p>
        </p:txBody>
      </p:sp>
      <p:sp>
        <p:nvSpPr>
          <p:cNvPr id="23" name="Content Placeholder 2"/>
          <p:cNvSpPr txBox="1">
            <a:spLocks/>
          </p:cNvSpPr>
          <p:nvPr/>
        </p:nvSpPr>
        <p:spPr>
          <a:xfrm>
            <a:off x="6584196" y="1665603"/>
            <a:ext cx="2842980" cy="386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000" b="1" dirty="0" smtClean="0">
              <a:solidFill>
                <a:prstClr val="black"/>
              </a:solidFill>
            </a:endParaRPr>
          </a:p>
        </p:txBody>
      </p:sp>
      <p:graphicFrame>
        <p:nvGraphicFramePr>
          <p:cNvPr id="24" name="Chart 23"/>
          <p:cNvGraphicFramePr/>
          <p:nvPr>
            <p:extLst>
              <p:ext uri="{D42A27DB-BD31-4B8C-83A1-F6EECF244321}">
                <p14:modId xmlns:p14="http://schemas.microsoft.com/office/powerpoint/2010/main" val="1637845359"/>
              </p:ext>
            </p:extLst>
          </p:nvPr>
        </p:nvGraphicFramePr>
        <p:xfrm>
          <a:off x="6602837" y="3845458"/>
          <a:ext cx="2823843" cy="24336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2766322656"/>
              </p:ext>
            </p:extLst>
          </p:nvPr>
        </p:nvGraphicFramePr>
        <p:xfrm>
          <a:off x="9489683" y="3855335"/>
          <a:ext cx="2177152" cy="2388540"/>
        </p:xfrm>
        <a:graphic>
          <a:graphicData uri="http://schemas.openxmlformats.org/drawingml/2006/table">
            <a:tbl>
              <a:tblPr firstRow="1" bandRow="1">
                <a:tableStyleId>{5C22544A-7EE6-4342-B048-85BDC9FD1C3A}</a:tableStyleId>
              </a:tblPr>
              <a:tblGrid>
                <a:gridCol w="2177152"/>
              </a:tblGrid>
              <a:tr h="398090">
                <a:tc>
                  <a:txBody>
                    <a:bodyPr/>
                    <a:lstStyle/>
                    <a:p>
                      <a:pPr marL="0" algn="ctr" defTabSz="914400" rtl="0" eaLnBrk="1" latinLnBrk="0" hangingPunct="1"/>
                      <a:r>
                        <a:rPr lang="en-US" sz="1600" kern="1200" dirty="0" smtClean="0">
                          <a:solidFill>
                            <a:schemeClr val="dk1"/>
                          </a:solidFill>
                          <a:latin typeface="+mn-lt"/>
                          <a:ea typeface="+mn-ea"/>
                          <a:cs typeface="+mn-cs"/>
                        </a:rPr>
                        <a:t>ALL</a:t>
                      </a:r>
                      <a:endParaRPr lang="en-US" sz="1600" kern="1200" dirty="0">
                        <a:solidFill>
                          <a:schemeClr val="dk1"/>
                        </a:solidFill>
                        <a:latin typeface="+mn-lt"/>
                        <a:ea typeface="+mn-ea"/>
                        <a:cs typeface="+mn-cs"/>
                      </a:endParaRPr>
                    </a:p>
                  </a:txBody>
                  <a:tcPr>
                    <a:solidFill>
                      <a:srgbClr val="CCD94C"/>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Team 1</a:t>
                      </a:r>
                      <a:endParaRPr lang="en-US" sz="1600" kern="1200" dirty="0" smtClean="0">
                        <a:solidFill>
                          <a:schemeClr val="dk1"/>
                        </a:solidFill>
                        <a:latin typeface="+mn-lt"/>
                        <a:ea typeface="+mn-ea"/>
                        <a:cs typeface="+mn-cs"/>
                      </a:endParaRPr>
                    </a:p>
                  </a:txBody>
                  <a:tcPr>
                    <a:solidFill>
                      <a:srgbClr val="CCD94C">
                        <a:alpha val="50000"/>
                      </a:srgbClr>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Team </a:t>
                      </a:r>
                      <a:r>
                        <a:rPr lang="en-US" sz="1600" kern="1200" dirty="0" smtClean="0">
                          <a:solidFill>
                            <a:schemeClr val="dk1"/>
                          </a:solidFill>
                          <a:latin typeface="+mn-lt"/>
                          <a:ea typeface="+mn-ea"/>
                          <a:cs typeface="+mn-cs"/>
                        </a:rPr>
                        <a:t>2</a:t>
                      </a:r>
                      <a:endParaRPr lang="en-US" sz="1600" kern="1200" dirty="0">
                        <a:solidFill>
                          <a:schemeClr val="dk1"/>
                        </a:solidFill>
                        <a:latin typeface="+mn-lt"/>
                        <a:ea typeface="+mn-ea"/>
                        <a:cs typeface="+mn-cs"/>
                      </a:endParaRPr>
                    </a:p>
                  </a:txBody>
                  <a:tcPr>
                    <a:solidFill>
                      <a:srgbClr val="CCD94C">
                        <a:alpha val="20000"/>
                      </a:srgbClr>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Team </a:t>
                      </a:r>
                      <a:r>
                        <a:rPr lang="en-US" sz="1600" kern="1200" dirty="0" smtClean="0">
                          <a:solidFill>
                            <a:schemeClr val="dk1"/>
                          </a:solidFill>
                          <a:latin typeface="+mn-lt"/>
                          <a:ea typeface="+mn-ea"/>
                          <a:cs typeface="+mn-cs"/>
                        </a:rPr>
                        <a:t>3</a:t>
                      </a:r>
                      <a:endParaRPr lang="en-US" sz="1600" kern="1200" dirty="0">
                        <a:solidFill>
                          <a:schemeClr val="dk1"/>
                        </a:solidFill>
                        <a:latin typeface="+mn-lt"/>
                        <a:ea typeface="+mn-ea"/>
                        <a:cs typeface="+mn-cs"/>
                      </a:endParaRPr>
                    </a:p>
                  </a:txBody>
                  <a:tcPr>
                    <a:solidFill>
                      <a:srgbClr val="CCD94C">
                        <a:alpha val="50000"/>
                      </a:srgbClr>
                    </a:solidFill>
                  </a:tcPr>
                </a:tc>
              </a:tr>
              <a:tr h="398090">
                <a:tc>
                  <a:txBody>
                    <a:bodyPr/>
                    <a:lstStyle/>
                    <a:p>
                      <a:pPr marL="0" algn="ctr" defTabSz="914400" rtl="0" eaLnBrk="1" latinLnBrk="0" hangingPunct="1"/>
                      <a:r>
                        <a:rPr lang="en-US" sz="1600" kern="1200" dirty="0" smtClean="0">
                          <a:solidFill>
                            <a:schemeClr val="dk1"/>
                          </a:solidFill>
                          <a:latin typeface="+mn-lt"/>
                          <a:ea typeface="+mn-ea"/>
                          <a:cs typeface="+mn-cs"/>
                        </a:rPr>
                        <a:t>…….</a:t>
                      </a:r>
                      <a:endParaRPr lang="en-US" sz="1600" kern="1200" dirty="0">
                        <a:solidFill>
                          <a:schemeClr val="dk1"/>
                        </a:solidFill>
                        <a:latin typeface="+mn-lt"/>
                        <a:ea typeface="+mn-ea"/>
                        <a:cs typeface="+mn-cs"/>
                      </a:endParaRPr>
                    </a:p>
                  </a:txBody>
                  <a:tcPr>
                    <a:solidFill>
                      <a:srgbClr val="CCD94C">
                        <a:alpha val="20000"/>
                      </a:srgbClr>
                    </a:solidFill>
                  </a:tcPr>
                </a:tc>
              </a:tr>
              <a:tr h="398090">
                <a:tc>
                  <a:txBody>
                    <a:bodyPr/>
                    <a:lstStyle/>
                    <a:p>
                      <a:pPr marL="0" algn="ctr" defTabSz="914400" rtl="0" eaLnBrk="1" latinLnBrk="0" hangingPunct="1"/>
                      <a:r>
                        <a:rPr lang="en-US" sz="1600" kern="1200" baseline="0" dirty="0" smtClean="0">
                          <a:solidFill>
                            <a:schemeClr val="dk1"/>
                          </a:solidFill>
                          <a:latin typeface="+mn-lt"/>
                          <a:ea typeface="+mn-ea"/>
                          <a:cs typeface="+mn-cs"/>
                        </a:rPr>
                        <a:t>Team 12</a:t>
                      </a:r>
                      <a:endParaRPr lang="en-US" sz="1600" kern="1200" dirty="0">
                        <a:solidFill>
                          <a:schemeClr val="dk1"/>
                        </a:solidFill>
                        <a:latin typeface="+mn-lt"/>
                        <a:ea typeface="+mn-ea"/>
                        <a:cs typeface="+mn-cs"/>
                      </a:endParaRPr>
                    </a:p>
                  </a:txBody>
                  <a:tcPr>
                    <a:solidFill>
                      <a:srgbClr val="CCD94C">
                        <a:alpha val="50000"/>
                      </a:srgbClr>
                    </a:solidFill>
                  </a:tcPr>
                </a:tc>
              </a:tr>
            </a:tbl>
          </a:graphicData>
        </a:graphic>
      </p:graphicFrame>
      <p:graphicFrame>
        <p:nvGraphicFramePr>
          <p:cNvPr id="26" name="Table 25"/>
          <p:cNvGraphicFramePr>
            <a:graphicFrameLocks noGrp="1"/>
          </p:cNvGraphicFramePr>
          <p:nvPr>
            <p:extLst>
              <p:ext uri="{D42A27DB-BD31-4B8C-83A1-F6EECF244321}">
                <p14:modId xmlns:p14="http://schemas.microsoft.com/office/powerpoint/2010/main" val="3181360642"/>
              </p:ext>
            </p:extLst>
          </p:nvPr>
        </p:nvGraphicFramePr>
        <p:xfrm>
          <a:off x="6609003" y="1200423"/>
          <a:ext cx="2817513" cy="2370705"/>
        </p:xfrm>
        <a:graphic>
          <a:graphicData uri="http://schemas.openxmlformats.org/drawingml/2006/table">
            <a:tbl>
              <a:tblPr firstRow="1" bandRow="1">
                <a:tableStyleId>{00A15C55-8517-42AA-B614-E9B94910E393}</a:tableStyleId>
              </a:tblPr>
              <a:tblGrid>
                <a:gridCol w="2009444"/>
                <a:gridCol w="808069"/>
              </a:tblGrid>
              <a:tr h="484445">
                <a:tc>
                  <a:txBody>
                    <a:bodyPr/>
                    <a:lstStyle/>
                    <a:p>
                      <a:pPr algn="ctr"/>
                      <a:r>
                        <a:rPr lang="en-US" sz="1600" dirty="0" smtClean="0"/>
                        <a:t>QUALITY</a:t>
                      </a:r>
                      <a:r>
                        <a:rPr lang="en-US" sz="1600" baseline="0" dirty="0" smtClean="0"/>
                        <a:t> STANDARD</a:t>
                      </a:r>
                      <a:endParaRPr lang="en-US" sz="1600" dirty="0"/>
                    </a:p>
                  </a:txBody>
                  <a:tcPr>
                    <a:solidFill>
                      <a:srgbClr val="CCD94C"/>
                    </a:solidFill>
                  </a:tcPr>
                </a:tc>
                <a:tc>
                  <a:txBody>
                    <a:bodyPr/>
                    <a:lstStyle/>
                    <a:p>
                      <a:pPr algn="ctr"/>
                      <a:r>
                        <a:rPr lang="en-US" sz="1600" dirty="0" smtClean="0"/>
                        <a:t>SCORE</a:t>
                      </a:r>
                      <a:endParaRPr lang="en-US" sz="1600" dirty="0"/>
                    </a:p>
                  </a:txBody>
                  <a:tcPr>
                    <a:solidFill>
                      <a:srgbClr val="CCD94C"/>
                    </a:solidFill>
                  </a:tcPr>
                </a:tc>
              </a:tr>
              <a:tr h="461604">
                <a:tc>
                  <a:txBody>
                    <a:bodyPr/>
                    <a:lstStyle/>
                    <a:p>
                      <a:r>
                        <a:rPr lang="en-US" sz="1600" dirty="0" smtClean="0"/>
                        <a:t>STRUCTURE</a:t>
                      </a:r>
                      <a:endParaRPr lang="en-US" sz="1600" dirty="0"/>
                    </a:p>
                  </a:txBody>
                  <a:tcPr>
                    <a:solidFill>
                      <a:srgbClr val="CCD94C">
                        <a:alpha val="50000"/>
                      </a:srgbClr>
                    </a:solidFill>
                  </a:tcPr>
                </a:tc>
                <a:tc>
                  <a:txBody>
                    <a:bodyPr/>
                    <a:lstStyle/>
                    <a:p>
                      <a:pPr algn="ctr"/>
                      <a:r>
                        <a:rPr lang="en-US" sz="1600" dirty="0" smtClean="0"/>
                        <a:t>93</a:t>
                      </a:r>
                    </a:p>
                  </a:txBody>
                  <a:tcPr>
                    <a:solidFill>
                      <a:srgbClr val="CCD94C">
                        <a:alpha val="50000"/>
                      </a:srgbClr>
                    </a:solidFill>
                  </a:tcPr>
                </a:tc>
              </a:tr>
              <a:tr h="503568">
                <a:tc>
                  <a:txBody>
                    <a:bodyPr/>
                    <a:lstStyle/>
                    <a:p>
                      <a:r>
                        <a:rPr lang="en-US" sz="1600" dirty="0" smtClean="0"/>
                        <a:t>PROFESSIONALISM</a:t>
                      </a:r>
                      <a:endParaRPr lang="en-US" sz="1600" dirty="0"/>
                    </a:p>
                  </a:txBody>
                  <a:tcPr>
                    <a:solidFill>
                      <a:srgbClr val="CCD94C">
                        <a:alpha val="20000"/>
                      </a:srgbClr>
                    </a:solidFill>
                  </a:tcPr>
                </a:tc>
                <a:tc>
                  <a:txBody>
                    <a:bodyPr/>
                    <a:lstStyle/>
                    <a:p>
                      <a:pPr algn="ctr"/>
                      <a:r>
                        <a:rPr lang="en-US" sz="1600" dirty="0" smtClean="0"/>
                        <a:t>85</a:t>
                      </a:r>
                      <a:endParaRPr lang="en-US" sz="1600" dirty="0"/>
                    </a:p>
                  </a:txBody>
                  <a:tcPr>
                    <a:solidFill>
                      <a:srgbClr val="CCD94C">
                        <a:alpha val="20000"/>
                      </a:srgbClr>
                    </a:solidFill>
                  </a:tcPr>
                </a:tc>
              </a:tr>
              <a:tr h="433628">
                <a:tc>
                  <a:txBody>
                    <a:bodyPr/>
                    <a:lstStyle/>
                    <a:p>
                      <a:pPr algn="ctr"/>
                      <a:r>
                        <a:rPr lang="en-US" sz="1600" dirty="0" smtClean="0"/>
                        <a:t>…….</a:t>
                      </a:r>
                      <a:endParaRPr lang="en-US" sz="1600" dirty="0"/>
                    </a:p>
                  </a:txBody>
                  <a:tcPr>
                    <a:solidFill>
                      <a:srgbClr val="CCD94C">
                        <a:alpha val="50000"/>
                      </a:srgbClr>
                    </a:solidFill>
                  </a:tcPr>
                </a:tc>
                <a:tc>
                  <a:txBody>
                    <a:bodyPr/>
                    <a:lstStyle/>
                    <a:p>
                      <a:pPr algn="ctr"/>
                      <a:endParaRPr lang="en-US" sz="1600" dirty="0"/>
                    </a:p>
                  </a:txBody>
                  <a:tcPr>
                    <a:solidFill>
                      <a:srgbClr val="CCD94C">
                        <a:alpha val="50000"/>
                      </a:srgbClr>
                    </a:solidFill>
                  </a:tcPr>
                </a:tc>
              </a:tr>
              <a:tr h="487460">
                <a:tc>
                  <a:txBody>
                    <a:bodyPr/>
                    <a:lstStyle/>
                    <a:p>
                      <a:r>
                        <a:rPr lang="en-US" sz="1600" dirty="0" smtClean="0"/>
                        <a:t>AGGREGATE SCORE</a:t>
                      </a:r>
                      <a:endParaRPr lang="en-US" sz="1600" b="1" dirty="0"/>
                    </a:p>
                  </a:txBody>
                  <a:tcPr>
                    <a:solidFill>
                      <a:srgbClr val="CCD94C">
                        <a:alpha val="20000"/>
                      </a:srgbClr>
                    </a:solidFill>
                  </a:tcPr>
                </a:tc>
                <a:tc>
                  <a:txBody>
                    <a:bodyPr/>
                    <a:lstStyle/>
                    <a:p>
                      <a:pPr algn="ctr"/>
                      <a:r>
                        <a:rPr lang="en-US" sz="1600" dirty="0" smtClean="0"/>
                        <a:t>90</a:t>
                      </a:r>
                      <a:endParaRPr lang="en-US" sz="1600" b="1" dirty="0"/>
                    </a:p>
                  </a:txBody>
                  <a:tcPr>
                    <a:solidFill>
                      <a:srgbClr val="CCD94C">
                        <a:alpha val="20000"/>
                      </a:srgbClr>
                    </a:solidFill>
                  </a:tcPr>
                </a:tc>
              </a:tr>
            </a:tbl>
          </a:graphicData>
        </a:graphic>
      </p:graphicFrame>
      <p:sp>
        <p:nvSpPr>
          <p:cNvPr id="27" name="Rectangle 26"/>
          <p:cNvSpPr/>
          <p:nvPr/>
        </p:nvSpPr>
        <p:spPr>
          <a:xfrm>
            <a:off x="6465374" y="1086777"/>
            <a:ext cx="5483816" cy="5481159"/>
          </a:xfrm>
          <a:prstGeom prst="rect">
            <a:avLst/>
          </a:prstGeom>
          <a:noFill/>
          <a:ln w="38100">
            <a:solidFill>
              <a:srgbClr val="2F6B7D"/>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8" name="Trapezoid 27"/>
          <p:cNvSpPr/>
          <p:nvPr/>
        </p:nvSpPr>
        <p:spPr>
          <a:xfrm>
            <a:off x="6465374" y="796756"/>
            <a:ext cx="2842981" cy="290022"/>
          </a:xfrm>
          <a:prstGeom prst="trapezoid">
            <a:avLst>
              <a:gd name="adj" fmla="val 73649"/>
            </a:avLst>
          </a:prstGeom>
          <a:solidFill>
            <a:srgbClr val="CCD94C">
              <a:alpha val="50000"/>
            </a:srgbClr>
          </a:solidFill>
          <a:ln>
            <a:solidFill>
              <a:srgbClr val="2F6B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rPr>
              <a:t>DEPARTMENT 3 SCORECARD</a:t>
            </a:r>
            <a:endParaRPr lang="en-US" sz="1400" dirty="0"/>
          </a:p>
        </p:txBody>
      </p:sp>
      <p:sp>
        <p:nvSpPr>
          <p:cNvPr id="29" name="Rectangle 28"/>
          <p:cNvSpPr/>
          <p:nvPr/>
        </p:nvSpPr>
        <p:spPr>
          <a:xfrm>
            <a:off x="6801476" y="3824013"/>
            <a:ext cx="2497939" cy="307777"/>
          </a:xfrm>
          <a:prstGeom prst="rect">
            <a:avLst/>
          </a:prstGeom>
        </p:spPr>
        <p:txBody>
          <a:bodyPr wrap="square">
            <a:spAutoFit/>
          </a:bodyPr>
          <a:lstStyle/>
          <a:p>
            <a:pPr algn="ctr"/>
            <a:r>
              <a:rPr lang="en-US" sz="1400" dirty="0" smtClean="0">
                <a:solidFill>
                  <a:schemeClr val="bg1"/>
                </a:solidFill>
              </a:rPr>
              <a:t>TEAM PERFORMANCE</a:t>
            </a:r>
            <a:endParaRPr lang="en-US" sz="1400" dirty="0">
              <a:solidFill>
                <a:schemeClr val="bg1"/>
              </a:solidFill>
            </a:endParaRPr>
          </a:p>
        </p:txBody>
      </p:sp>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16790043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0">
                <a:srgbClr val="3EAB50"/>
              </a:gs>
              <a:gs pos="100000">
                <a:schemeClr val="bg1"/>
              </a:gs>
            </a:gsLst>
            <a:lin ang="0" scaled="1"/>
            <a:tileRect/>
          </a:gradFill>
        </p:spPr>
        <p:txBody>
          <a:bodyPr wrap="square" rtlCol="0">
            <a:spAutoFit/>
          </a:bodyPr>
          <a:lstStyle/>
          <a:p>
            <a:endParaRPr lang="en-US" sz="2400" dirty="0">
              <a:solidFill>
                <a:srgbClr val="2F6B7D"/>
              </a:solidFill>
              <a:latin typeface="Arial" panose="020B0604020202020204" pitchFamily="34" charset="0"/>
              <a:ea typeface="Verdana" panose="020B0604030504040204" pitchFamily="34" charset="0"/>
              <a:cs typeface="Arial" panose="020B0604020202020204" pitchFamily="34" charset="0"/>
            </a:endParaRPr>
          </a:p>
        </p:txBody>
      </p:sp>
      <p:sp>
        <p:nvSpPr>
          <p:cNvPr id="2" name="Rectangle 1"/>
          <p:cNvSpPr/>
          <p:nvPr/>
        </p:nvSpPr>
        <p:spPr>
          <a:xfrm>
            <a:off x="0" y="2344011"/>
            <a:ext cx="12192000" cy="1337339"/>
          </a:xfrm>
          <a:prstGeom prst="rect">
            <a:avLst/>
          </a:prstGeom>
          <a:solidFill>
            <a:srgbClr val="3EA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gn="ctr">
              <a:lnSpc>
                <a:spcPct val="90000"/>
              </a:lnSpc>
              <a:spcBef>
                <a:spcPct val="30000"/>
              </a:spcBef>
              <a:buClr>
                <a:srgbClr val="F0AA53"/>
              </a:buClr>
            </a:pPr>
            <a:r>
              <a:rPr lang="en-US" sz="2800" dirty="0" smtClean="0">
                <a:solidFill>
                  <a:schemeClr val="bg1"/>
                </a:solidFill>
                <a:latin typeface="Arial Narrow" panose="020B0606020202030204" pitchFamily="34" charset="0"/>
              </a:rPr>
              <a:t>AUTOMATED ISSUE DISCOVERY AND </a:t>
            </a:r>
          </a:p>
          <a:p>
            <a:pPr marL="231775" algn="ctr">
              <a:lnSpc>
                <a:spcPct val="90000"/>
              </a:lnSpc>
              <a:spcBef>
                <a:spcPct val="30000"/>
              </a:spcBef>
              <a:buClr>
                <a:srgbClr val="F0AA53"/>
              </a:buClr>
            </a:pPr>
            <a:r>
              <a:rPr lang="en-US" sz="2800" dirty="0" smtClean="0">
                <a:solidFill>
                  <a:schemeClr val="bg1"/>
                </a:solidFill>
                <a:latin typeface="Arial Narrow" panose="020B0606020202030204" pitchFamily="34" charset="0"/>
              </a:rPr>
              <a:t>ISSUE MANAGEMENT</a:t>
            </a:r>
            <a:endParaRPr lang="en-US" sz="2800" dirty="0">
              <a:solidFill>
                <a:schemeClr val="bg1"/>
              </a:solidFill>
              <a:latin typeface="Arial Narrow" panose="020B0606020202030204" pitchFamily="34" charset="0"/>
            </a:endParaRPr>
          </a:p>
        </p:txBody>
      </p:sp>
      <p:pic>
        <p:nvPicPr>
          <p:cNvPr id="5" name="Picture 4" descr="Machine generated alternative text:&#10;Reverse HSV Gradi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437" y="-1498219"/>
            <a:ext cx="9001125"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677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0">
                <a:srgbClr val="3EAB50"/>
              </a:gs>
              <a:gs pos="100000">
                <a:schemeClr val="bg1"/>
              </a:gs>
            </a:gsLst>
            <a:lin ang="0" scaled="1"/>
            <a:tileRect/>
          </a:gradFill>
        </p:spPr>
        <p:txBody>
          <a:bodyPr wrap="square" rtlCol="0">
            <a:spAutoFit/>
          </a:bodyPr>
          <a:lstStyle/>
          <a:p>
            <a:r>
              <a:rPr lang="en-US" sz="2400" b="1" dirty="0" smtClean="0">
                <a:solidFill>
                  <a:schemeClr val="bg1"/>
                </a:solidFill>
                <a:latin typeface="Arial" panose="020B0604020202020204" pitchFamily="34" charset="0"/>
                <a:ea typeface="Verdana" panose="020B0604030504040204" pitchFamily="34" charset="0"/>
                <a:cs typeface="Arial" panose="020B0604020202020204" pitchFamily="34" charset="0"/>
              </a:rPr>
              <a:t>AUTOMATED ISSUE DISCOVERY AND ISSUE MANAGEMENT </a:t>
            </a:r>
            <a:endParaRPr lang="en-US" sz="2400" b="1"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5" name="Picture 4" descr="Machine generated alternative text:&#10;Reverse HSV Gradi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437" y="-1498219"/>
            <a:ext cx="9001125" cy="10287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09600" y="800100"/>
            <a:ext cx="10972800" cy="400110"/>
          </a:xfrm>
          <a:prstGeom prst="rect">
            <a:avLst/>
          </a:prstGeom>
          <a:solidFill>
            <a:srgbClr val="E8E9EC"/>
          </a:solidFill>
        </p:spPr>
        <p:txBody>
          <a:bodyPr wrap="square">
            <a:spAutoFit/>
          </a:bodyPr>
          <a:lstStyle/>
          <a:p>
            <a:pPr marL="228600" indent="-228600">
              <a:buClr>
                <a:srgbClr val="1F335B"/>
              </a:buClr>
              <a:buFont typeface="Wingdings" panose="05000000000000000000" pitchFamily="2" charset="2"/>
              <a:buChar char="§"/>
            </a:pPr>
            <a:r>
              <a:rPr lang="en-US" sz="2000" dirty="0" smtClean="0">
                <a:latin typeface="Arial Narrow" panose="020B0606020202030204" pitchFamily="34" charset="0"/>
              </a:rPr>
              <a:t>The system detects downward trends in service quality and generates issues</a:t>
            </a:r>
          </a:p>
        </p:txBody>
      </p:sp>
      <p:sp>
        <p:nvSpPr>
          <p:cNvPr id="3" name="Rectangle 2"/>
          <p:cNvSpPr/>
          <p:nvPr/>
        </p:nvSpPr>
        <p:spPr>
          <a:xfrm>
            <a:off x="609600" y="1353979"/>
            <a:ext cx="10972800" cy="400110"/>
          </a:xfrm>
          <a:prstGeom prst="rect">
            <a:avLst/>
          </a:prstGeom>
          <a:solidFill>
            <a:srgbClr val="E8E9EC"/>
          </a:solidFill>
        </p:spPr>
        <p:txBody>
          <a:bodyPr wrap="square">
            <a:spAutoFit/>
          </a:bodyPr>
          <a:lstStyle/>
          <a:p>
            <a:pPr marL="228600" indent="-228600">
              <a:buClr>
                <a:srgbClr val="1F335B"/>
              </a:buClr>
              <a:buFont typeface="Wingdings" panose="05000000000000000000" pitchFamily="2" charset="2"/>
              <a:buChar char="§"/>
            </a:pPr>
            <a:r>
              <a:rPr lang="en-US" sz="2000" dirty="0">
                <a:latin typeface="Arial Narrow" panose="020B0606020202030204" pitchFamily="34" charset="0"/>
              </a:rPr>
              <a:t>Personnel in charge of issue management are alerted via email</a:t>
            </a:r>
          </a:p>
        </p:txBody>
      </p:sp>
      <p:sp>
        <p:nvSpPr>
          <p:cNvPr id="7" name="Rectangle 6"/>
          <p:cNvSpPr/>
          <p:nvPr/>
        </p:nvSpPr>
        <p:spPr>
          <a:xfrm>
            <a:off x="609600" y="1907858"/>
            <a:ext cx="10972800" cy="400110"/>
          </a:xfrm>
          <a:prstGeom prst="rect">
            <a:avLst/>
          </a:prstGeom>
          <a:solidFill>
            <a:srgbClr val="E8E9EC"/>
          </a:solidFill>
        </p:spPr>
        <p:txBody>
          <a:bodyPr wrap="square">
            <a:spAutoFit/>
          </a:bodyPr>
          <a:lstStyle/>
          <a:p>
            <a:pPr marL="228600" indent="-228600">
              <a:buClr>
                <a:srgbClr val="1F335B"/>
              </a:buClr>
              <a:buFont typeface="Wingdings" panose="05000000000000000000" pitchFamily="2" charset="2"/>
              <a:buChar char="§"/>
            </a:pPr>
            <a:r>
              <a:rPr lang="en-US" sz="2000" dirty="0" smtClean="0">
                <a:latin typeface="Arial Narrow" panose="020B0606020202030204" pitchFamily="34" charset="0"/>
              </a:rPr>
              <a:t>Users can </a:t>
            </a:r>
            <a:r>
              <a:rPr lang="en-US" sz="2000" dirty="0">
                <a:latin typeface="Arial Narrow" panose="020B0606020202030204" pitchFamily="34" charset="0"/>
              </a:rPr>
              <a:t>track progress of issue resolution </a:t>
            </a:r>
            <a:r>
              <a:rPr lang="en-US" sz="2000" dirty="0" smtClean="0">
                <a:latin typeface="Arial Narrow" panose="020B0606020202030204" pitchFamily="34" charset="0"/>
              </a:rPr>
              <a:t>via issue </a:t>
            </a:r>
            <a:r>
              <a:rPr lang="en-US" sz="2000" dirty="0">
                <a:latin typeface="Arial Narrow" panose="020B0606020202030204" pitchFamily="34" charset="0"/>
              </a:rPr>
              <a:t>management web </a:t>
            </a:r>
            <a:r>
              <a:rPr lang="en-US" sz="2000" dirty="0" smtClean="0">
                <a:latin typeface="Arial Narrow" panose="020B0606020202030204" pitchFamily="34" charset="0"/>
              </a:rPr>
              <a:t>portal</a:t>
            </a:r>
            <a:endParaRPr lang="en-US" sz="2000" dirty="0">
              <a:latin typeface="Arial Narrow" panose="020B0606020202030204" pitchFamily="34" charset="0"/>
            </a:endParaRPr>
          </a:p>
        </p:txBody>
      </p:sp>
      <p:pic>
        <p:nvPicPr>
          <p:cNvPr id="63" name="Picture 6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668" y="2461737"/>
            <a:ext cx="10826664" cy="4283447"/>
          </a:xfrm>
          <a:prstGeom prst="rect">
            <a:avLst/>
          </a:prstGeom>
          <a:ln w="38100">
            <a:solidFill>
              <a:srgbClr val="2F6B7D"/>
            </a:solidFill>
          </a:ln>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10919986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0">
                <a:srgbClr val="3EAB50"/>
              </a:gs>
              <a:gs pos="100000">
                <a:schemeClr val="bg1"/>
              </a:gs>
            </a:gsLst>
            <a:lin ang="0" scaled="1"/>
            <a:tileRect/>
          </a:gradFill>
        </p:spPr>
        <p:txBody>
          <a:bodyPr wrap="square" rtlCol="0">
            <a:spAutoFit/>
          </a:bodyPr>
          <a:lstStyle>
            <a:defPPr>
              <a:defRPr lang="en-US"/>
            </a:defPPr>
            <a:lvl1pPr>
              <a:defRPr sz="2400" b="1">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dirty="0"/>
              <a:t>AUTOMATED ISSUE DISCOVERY AND ISSUE MANAGEMENT </a:t>
            </a:r>
          </a:p>
        </p:txBody>
      </p:sp>
      <p:pic>
        <p:nvPicPr>
          <p:cNvPr id="5" name="Picture 4" descr="Machine generated alternative text:&#10;Reverse HSV Gradi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437" y="-1498219"/>
            <a:ext cx="9001125"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218" y="669471"/>
            <a:ext cx="8596449" cy="6057900"/>
          </a:xfrm>
          <a:prstGeom prst="rect">
            <a:avLst/>
          </a:prstGeom>
          <a:ln w="38100">
            <a:solidFill>
              <a:srgbClr val="2F6B7D"/>
            </a:solidFill>
          </a:ln>
        </p:spPr>
      </p:pic>
      <p:sp>
        <p:nvSpPr>
          <p:cNvPr id="8" name="Rectangle 7"/>
          <p:cNvSpPr/>
          <p:nvPr/>
        </p:nvSpPr>
        <p:spPr>
          <a:xfrm>
            <a:off x="9534275" y="3236756"/>
            <a:ext cx="2048125" cy="461665"/>
          </a:xfrm>
          <a:prstGeom prst="rect">
            <a:avLst/>
          </a:prstGeom>
        </p:spPr>
        <p:txBody>
          <a:bodyPr wrap="none">
            <a:spAutoFit/>
          </a:bodyPr>
          <a:lstStyle/>
          <a:p>
            <a:r>
              <a:rPr lang="en-US" sz="2400" dirty="0" smtClean="0">
                <a:latin typeface="Arial Narrow" panose="020B0606020202030204" pitchFamily="34" charset="0"/>
              </a:rPr>
              <a:t>ISSUE DETAILS</a:t>
            </a:r>
            <a:endParaRPr lang="en-US" sz="2400"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926851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61665"/>
          </a:xfrm>
          <a:prstGeom prst="rect">
            <a:avLst/>
          </a:prstGeom>
          <a:gradFill flip="none" rotWithShape="1">
            <a:gsLst>
              <a:gs pos="43000">
                <a:srgbClr val="8F9DB9"/>
              </a:gs>
              <a:gs pos="0">
                <a:srgbClr val="1F335B"/>
              </a:gs>
              <a:gs pos="100000">
                <a:schemeClr val="bg1">
                  <a:lumMod val="95000"/>
                </a:schemeClr>
              </a:gs>
            </a:gsLst>
            <a:lin ang="0" scaled="1"/>
            <a:tileRect/>
          </a:gradFill>
        </p:spPr>
        <p:txBody>
          <a:bodyPr wrap="square" rtlCol="0" anchor="ctr">
            <a:noAutofit/>
          </a:bodyPr>
          <a:lstStyle>
            <a:defPPr>
              <a:defRPr lang="en-US"/>
            </a:defPPr>
            <a:lvl1pPr>
              <a:defRPr sz="2400" b="1">
                <a:solidFill>
                  <a:schemeClr val="bg1">
                    <a:lumMod val="95000"/>
                  </a:schemeClr>
                </a:solidFill>
                <a:latin typeface="Arial" panose="020B0604020202020204" pitchFamily="34" charset="0"/>
                <a:cs typeface="Arial" panose="020B0604020202020204" pitchFamily="34" charset="0"/>
              </a:defRPr>
            </a:lvl1pPr>
          </a:lstStyle>
          <a:p>
            <a:r>
              <a:rPr lang="en-US" dirty="0"/>
              <a:t>SUMMARY</a:t>
            </a:r>
          </a:p>
        </p:txBody>
      </p:sp>
      <p:sp>
        <p:nvSpPr>
          <p:cNvPr id="2" name="Rectangle 1"/>
          <p:cNvSpPr/>
          <p:nvPr/>
        </p:nvSpPr>
        <p:spPr>
          <a:xfrm>
            <a:off x="609600" y="800100"/>
            <a:ext cx="10972800" cy="51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a:lnSpc>
                <a:spcPct val="90000"/>
              </a:lnSpc>
              <a:spcBef>
                <a:spcPct val="30000"/>
              </a:spcBef>
              <a:buClr>
                <a:srgbClr val="F0AA53"/>
              </a:buClr>
            </a:pPr>
            <a:r>
              <a:rPr lang="en-US" sz="2000" dirty="0" smtClean="0">
                <a:solidFill>
                  <a:schemeClr val="tx1"/>
                </a:solidFill>
                <a:latin typeface="Arial Narrow" panose="020B0606020202030204" pitchFamily="34" charset="0"/>
              </a:rPr>
              <a:t>Megaputer’s service performance monitoring system offers following benefits over previous system:</a:t>
            </a:r>
            <a:endParaRPr lang="en-US" sz="2000" dirty="0">
              <a:solidFill>
                <a:schemeClr val="tx1"/>
              </a:solidFill>
              <a:latin typeface="Arial Narrow" panose="020B0606020202030204" pitchFamily="34" charset="0"/>
            </a:endParaRPr>
          </a:p>
        </p:txBody>
      </p:sp>
      <p:sp>
        <p:nvSpPr>
          <p:cNvPr id="8" name="Rectangle 7"/>
          <p:cNvSpPr/>
          <p:nvPr/>
        </p:nvSpPr>
        <p:spPr>
          <a:xfrm>
            <a:off x="609600" y="141272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45% cost saving</a:t>
            </a:r>
          </a:p>
        </p:txBody>
      </p:sp>
      <p:sp>
        <p:nvSpPr>
          <p:cNvPr id="9" name="Rectangle 8"/>
          <p:cNvSpPr/>
          <p:nvPr/>
        </p:nvSpPr>
        <p:spPr>
          <a:xfrm>
            <a:off x="609600" y="256660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Greater accuracy and uniformity</a:t>
            </a:r>
          </a:p>
        </p:txBody>
      </p:sp>
      <p:sp>
        <p:nvSpPr>
          <p:cNvPr id="12" name="Rectangle 11"/>
          <p:cNvSpPr/>
          <p:nvPr/>
        </p:nvSpPr>
        <p:spPr>
          <a:xfrm>
            <a:off x="609600" y="429742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Enhanced reporting</a:t>
            </a:r>
          </a:p>
        </p:txBody>
      </p:sp>
      <p:sp>
        <p:nvSpPr>
          <p:cNvPr id="10" name="Rectangle 9"/>
          <p:cNvSpPr/>
          <p:nvPr/>
        </p:nvSpPr>
        <p:spPr>
          <a:xfrm>
            <a:off x="609600" y="314354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Greater accountability</a:t>
            </a:r>
          </a:p>
        </p:txBody>
      </p:sp>
      <p:sp>
        <p:nvSpPr>
          <p:cNvPr id="11" name="Rectangle 10"/>
          <p:cNvSpPr/>
          <p:nvPr/>
        </p:nvSpPr>
        <p:spPr>
          <a:xfrm>
            <a:off x="609600" y="372048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Reduction in manual effort through automation</a:t>
            </a:r>
          </a:p>
        </p:txBody>
      </p:sp>
      <p:sp>
        <p:nvSpPr>
          <p:cNvPr id="13" name="Rectangle 12"/>
          <p:cNvSpPr/>
          <p:nvPr/>
        </p:nvSpPr>
        <p:spPr>
          <a:xfrm>
            <a:off x="609600" y="487436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Greater accessibility</a:t>
            </a:r>
          </a:p>
        </p:txBody>
      </p:sp>
      <p:sp>
        <p:nvSpPr>
          <p:cNvPr id="14" name="Rectangle 13"/>
          <p:cNvSpPr/>
          <p:nvPr/>
        </p:nvSpPr>
        <p:spPr>
          <a:xfrm>
            <a:off x="609600" y="198966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Results based on 100% data</a:t>
            </a:r>
          </a:p>
        </p:txBody>
      </p:sp>
      <p:sp>
        <p:nvSpPr>
          <p:cNvPr id="16" name="Rectangle 15"/>
          <p:cNvSpPr/>
          <p:nvPr/>
        </p:nvSpPr>
        <p:spPr>
          <a:xfrm>
            <a:off x="609600" y="545130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Automated issue discovery</a:t>
            </a:r>
          </a:p>
        </p:txBody>
      </p:sp>
      <p:sp>
        <p:nvSpPr>
          <p:cNvPr id="17" name="Rectangle 16"/>
          <p:cNvSpPr/>
          <p:nvPr/>
        </p:nvSpPr>
        <p:spPr>
          <a:xfrm>
            <a:off x="609600" y="6028240"/>
            <a:ext cx="10972800" cy="481964"/>
          </a:xfrm>
          <a:prstGeom prst="rect">
            <a:avLst/>
          </a:prstGeom>
          <a:solidFill>
            <a:srgbClr val="E8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138" indent="-233363">
              <a:buClr>
                <a:srgbClr val="1F335B"/>
              </a:buClr>
              <a:buFont typeface="Wingdings" panose="05000000000000000000" pitchFamily="2" charset="2"/>
              <a:buChar char="§"/>
            </a:pPr>
            <a:r>
              <a:rPr lang="en-US" sz="2000" dirty="0" smtClean="0">
                <a:solidFill>
                  <a:schemeClr val="tx1"/>
                </a:solidFill>
                <a:latin typeface="Arial Narrow" panose="020B0606020202030204" pitchFamily="34" charset="0"/>
              </a:rPr>
              <a:t>Web-based issue management</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400" y="1"/>
            <a:ext cx="609600" cy="490756"/>
          </a:xfrm>
          <a:prstGeom prst="rect">
            <a:avLst/>
          </a:prstGeom>
        </p:spPr>
      </p:pic>
    </p:spTree>
    <p:extLst>
      <p:ext uri="{BB962C8B-B14F-4D97-AF65-F5344CB8AC3E}">
        <p14:creationId xmlns:p14="http://schemas.microsoft.com/office/powerpoint/2010/main" val="356892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3334</TotalTime>
  <Words>1789</Words>
  <Application>Microsoft Office PowerPoint</Application>
  <PresentationFormat>Widescreen</PresentationFormat>
  <Paragraphs>435</Paragraphs>
  <Slides>26</Slides>
  <Notes>16</Notes>
  <HiddenSlides>5</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Calibri</vt:lpstr>
      <vt:lpstr>Cambria Math</vt:lpstr>
      <vt:lpstr>Wingdings</vt:lpstr>
      <vt:lpstr>Arial</vt:lpstr>
      <vt:lpstr>Arial Narrow</vt:lpstr>
      <vt:lpstr>Verdana</vt:lpstr>
      <vt:lpstr>Times New Roman</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Bipin Inamdar</dc:creator>
  <cp:lastModifiedBy>Bipin Inamdar</cp:lastModifiedBy>
  <cp:revision>123</cp:revision>
  <dcterms:created xsi:type="dcterms:W3CDTF">2013-07-10T15:16:55Z</dcterms:created>
  <dcterms:modified xsi:type="dcterms:W3CDTF">2014-05-14T17:55:19Z</dcterms:modified>
</cp:coreProperties>
</file>