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49" r:id="rId3"/>
    <p:sldId id="315" r:id="rId4"/>
    <p:sldId id="258" r:id="rId5"/>
    <p:sldId id="314" r:id="rId6"/>
    <p:sldId id="312" r:id="rId7"/>
    <p:sldId id="316" r:id="rId8"/>
    <p:sldId id="317" r:id="rId9"/>
    <p:sldId id="318" r:id="rId10"/>
    <p:sldId id="341" r:id="rId11"/>
    <p:sldId id="321" r:id="rId12"/>
    <p:sldId id="340" r:id="rId13"/>
    <p:sldId id="319" r:id="rId14"/>
    <p:sldId id="320" r:id="rId15"/>
    <p:sldId id="323" r:id="rId16"/>
    <p:sldId id="324" r:id="rId17"/>
    <p:sldId id="333" r:id="rId18"/>
    <p:sldId id="334" r:id="rId19"/>
    <p:sldId id="335" r:id="rId20"/>
    <p:sldId id="336" r:id="rId21"/>
    <p:sldId id="337" r:id="rId22"/>
    <p:sldId id="338" r:id="rId23"/>
    <p:sldId id="313" r:id="rId24"/>
    <p:sldId id="259" r:id="rId25"/>
    <p:sldId id="280" r:id="rId26"/>
    <p:sldId id="285" r:id="rId27"/>
    <p:sldId id="272" r:id="rId28"/>
    <p:sldId id="270" r:id="rId29"/>
    <p:sldId id="290" r:id="rId30"/>
    <p:sldId id="273" r:id="rId31"/>
    <p:sldId id="286" r:id="rId32"/>
    <p:sldId id="307" r:id="rId33"/>
    <p:sldId id="284" r:id="rId34"/>
    <p:sldId id="292" r:id="rId35"/>
    <p:sldId id="295" r:id="rId36"/>
    <p:sldId id="288" r:id="rId37"/>
    <p:sldId id="308" r:id="rId38"/>
    <p:sldId id="293" r:id="rId39"/>
    <p:sldId id="296" r:id="rId40"/>
    <p:sldId id="299" r:id="rId41"/>
    <p:sldId id="297" r:id="rId42"/>
    <p:sldId id="306" r:id="rId43"/>
    <p:sldId id="287" r:id="rId44"/>
    <p:sldId id="276" r:id="rId45"/>
    <p:sldId id="279" r:id="rId46"/>
    <p:sldId id="300" r:id="rId47"/>
    <p:sldId id="289" r:id="rId48"/>
    <p:sldId id="304" r:id="rId49"/>
    <p:sldId id="350" r:id="rId50"/>
    <p:sldId id="351" r:id="rId51"/>
    <p:sldId id="310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90" autoAdjust="0"/>
  </p:normalViewPr>
  <p:slideViewPr>
    <p:cSldViewPr>
      <p:cViewPr varScale="1">
        <p:scale>
          <a:sx n="105" d="100"/>
          <a:sy n="105" d="100"/>
        </p:scale>
        <p:origin x="1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4DCD65-5DB6-4EE7-B3F6-436FDF6C7557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00B0F-C473-4BDD-8ACE-D5FC63464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50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6868DD-F167-402A-9721-AE99C427DF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5773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2F29C4-8C27-4873-949E-1E8B4BDC04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539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2F29C4-8C27-4873-949E-1E8B4BDC04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0110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217CBE-9D0F-4B70-BDB4-35220A6C76F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3533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8D1309-15DA-4993-9A8E-181C537F521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3968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1BE1C7-D474-43E4-9293-16B7008965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69297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10F1FA-7FC3-4F28-A6CB-D0FD3CC3AE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4223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5A1C6A-B4CB-4E41-9FD8-14FDCF5BDC5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97583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AF0DED-C670-4553-91FE-B14E1110B4F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0827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339270-65F3-4812-9735-415E0EEE763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4774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AC0673-8AF6-4DC3-B7CF-76B6DD0CEC1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9768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F19704-F661-40C6-A32C-EDC7D6EB2A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94369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307AC3-DA74-4B1C-887C-17447710BF3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6548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27A3AF-A3FC-41ED-BD2B-28F70BE0D4E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5563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9EB738-FD39-4F20-B79B-E44EFB10990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16946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C871F9-F13E-4254-AD4E-B5244E26BC3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32351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452127-0E32-4258-870E-1EDC42F7820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3077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982B58-01E3-4308-B716-415AF7DD360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1616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342B5A-5B5C-46A7-8541-38CCD9582A1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00398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85C10-AAA2-4375-AA0F-8D7EDFEF101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0433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B9954-269C-4494-A8A6-C2CFF44109B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8852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16E317-7159-4959-B2F0-8C90CABF1C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5733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57B2C2-BC82-43F1-8C95-B981228E34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49274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9F0F4A-F61F-439C-92C9-E1929C42D59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7475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46529F-1AD7-468B-B5C0-8BC3E3FDB05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659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7D78FC-6A11-40E4-B36E-4B6C8C588BE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61141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2E187-5F94-4776-884B-D608DC565E3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3088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273D7C-8D8C-4A46-8F8A-A46769AEA6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09655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DD9AED-7CC7-4D6E-87F3-302DA3F0135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599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BA81E-091E-4303-8D8D-36662D9DE657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C05C3-A29F-49C1-A864-02D01A1C3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73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4C197-0FEB-4134-B20C-EC963759927F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1B3FF-3699-4CBA-971F-9DE40E3C5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E6F89-D7FE-4CEF-9C52-789137411EDE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8A590-FB95-4895-BABA-8D1E91A39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0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E7EC5-0939-4BB4-B695-8D30A3C35B5F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F03AE-4F77-465B-B877-A9CEAF167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35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BA5A4-6DCA-4D16-BAB6-84F8C24D48CE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AF270-4300-4821-A527-2E75713E5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9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FFE6-AF6C-4AE7-B3ED-9606CB913CDE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D823A-4B62-4AC7-AFC2-15459275D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8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2651B-82C0-47D4-B7C9-F6F78614D093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59AA6-D589-48EE-9D6D-BA74DB6F7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2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C6B81-BAC4-4FD5-990A-B33CB839CCFA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C808-88AC-45C9-9E1A-9E79ECEDD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7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3EDBB-F257-4758-BB53-171D0F993BB1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75C64-2AC3-468B-8C4C-EC314EC45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0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9FF9-035E-43C4-A9A6-8737FBFF9DE3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EEB19-B55E-46AF-80D0-E2A8F784A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4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22431-1E1B-4D9F-85B3-ECBFA429C520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D9EE2-F3FF-440C-A760-3CB5F1688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2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558D88-A475-4258-9F69-55F94E2813D3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B7C133-2379-4275-9257-D6619C591D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hyperlink" Target="http://www.hendersonschools.net/Administration/TRT/Training/Schedules/PM%20fall%202006.doc" TargetMode="Externa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 smtClean="0"/>
              <a:t>e-Discovery through Text Mining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Fraud Detection example</a:t>
            </a:r>
            <a:endParaRPr lang="en-US" dirty="0"/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3040063" y="4648200"/>
            <a:ext cx="27511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>
                <a:latin typeface="Calibri" pitchFamily="34" charset="0"/>
              </a:rPr>
              <a:t>Sergei Ananyan, Ph.D.</a:t>
            </a:r>
          </a:p>
          <a:p>
            <a:pPr algn="ctr" eaLnBrk="1" hangingPunct="1"/>
            <a:r>
              <a:rPr lang="en-US">
                <a:latin typeface="Calibri" pitchFamily="34" charset="0"/>
              </a:rPr>
              <a:t>Megaputer Intelligence Inc.</a:t>
            </a:r>
          </a:p>
        </p:txBody>
      </p:sp>
      <p:pic>
        <p:nvPicPr>
          <p:cNvPr id="2053" name="Picture 4" descr="Megaputer_logo_knowledg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86400"/>
            <a:ext cx="15240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23900"/>
            <a:ext cx="89154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810000"/>
            <a:ext cx="6096000" cy="533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9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e-Discovery?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b="1" dirty="0" smtClean="0"/>
              <a:t>Electronic Discovery </a:t>
            </a:r>
            <a:r>
              <a:rPr lang="en-US" dirty="0" smtClean="0"/>
              <a:t>is the process when electronic data is sought, located, secured, and searched with the intent of using it as evidence in a legal case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971800" y="3429000"/>
            <a:ext cx="3124200" cy="3352800"/>
            <a:chOff x="2819400" y="2590800"/>
            <a:chExt cx="3505200" cy="3810000"/>
          </a:xfrm>
        </p:grpSpPr>
        <p:pic>
          <p:nvPicPr>
            <p:cNvPr id="5" name="Picture 11" descr="computer screen picture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2590800"/>
              <a:ext cx="3505200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3276600" y="2971800"/>
              <a:ext cx="2505075" cy="1417638"/>
              <a:chOff x="156" y="1290"/>
              <a:chExt cx="2172" cy="1277"/>
            </a:xfrm>
          </p:grpSpPr>
          <p:pic>
            <p:nvPicPr>
              <p:cNvPr id="9" name="Picture 20" descr="excel%20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00" y="1319"/>
                <a:ext cx="588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21" descr="word%20icon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7" y="1290"/>
                <a:ext cx="598" cy="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22" descr="power_point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691" y="1340"/>
                <a:ext cx="579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23" descr="ie-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56" y="1937"/>
                <a:ext cx="614" cy="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4" descr="domino-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80" y="1954"/>
                <a:ext cx="609" cy="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5" descr="microsoft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760" y="1999"/>
                <a:ext cx="568" cy="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Picture 18" descr="pdf-icon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126572" y="4495800"/>
              <a:ext cx="588207" cy="592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4536319"/>
              <a:ext cx="492881" cy="492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675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Electronic evidence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Documents are increasingly produced and stored electronically </a:t>
            </a:r>
          </a:p>
          <a:p>
            <a:pPr eaLnBrk="1" hangingPunct="1"/>
            <a:r>
              <a:rPr lang="en-US" dirty="0" smtClean="0"/>
              <a:t>Corporate litigations involve the production  and analysis of electronic evidence</a:t>
            </a:r>
          </a:p>
          <a:p>
            <a:pPr eaLnBrk="1" hangingPunct="1"/>
            <a:r>
              <a:rPr lang="en-US" dirty="0" smtClean="0"/>
              <a:t>Litigations might involve different parties:</a:t>
            </a:r>
          </a:p>
          <a:p>
            <a:pPr lvl="1" eaLnBrk="1" hangingPunct="1"/>
            <a:r>
              <a:rPr lang="en-US" b="1" dirty="0" smtClean="0"/>
              <a:t>Company</a:t>
            </a:r>
            <a:r>
              <a:rPr lang="en-US" dirty="0" smtClean="0"/>
              <a:t> </a:t>
            </a:r>
            <a:r>
              <a:rPr lang="en-US" i="1" dirty="0" smtClean="0"/>
              <a:t>vs.</a:t>
            </a:r>
            <a:r>
              <a:rPr lang="en-US" dirty="0" smtClean="0"/>
              <a:t> Company </a:t>
            </a:r>
          </a:p>
          <a:p>
            <a:pPr lvl="1" eaLnBrk="1" hangingPunct="1"/>
            <a:r>
              <a:rPr lang="en-US" b="1" dirty="0" smtClean="0"/>
              <a:t>Government</a:t>
            </a:r>
            <a:r>
              <a:rPr lang="en-US" dirty="0" smtClean="0"/>
              <a:t> </a:t>
            </a:r>
            <a:r>
              <a:rPr lang="en-US" i="1" dirty="0" smtClean="0"/>
              <a:t>vs.</a:t>
            </a:r>
            <a:r>
              <a:rPr lang="en-US" dirty="0" smtClean="0"/>
              <a:t> Company</a:t>
            </a:r>
          </a:p>
          <a:p>
            <a:pPr lvl="1" eaLnBrk="1" hangingPunct="1"/>
            <a:r>
              <a:rPr lang="en-US" b="1" dirty="0" smtClean="0"/>
              <a:t>Person</a:t>
            </a:r>
            <a:r>
              <a:rPr lang="en-US" dirty="0" smtClean="0"/>
              <a:t> </a:t>
            </a:r>
            <a:r>
              <a:rPr lang="en-US" i="1" dirty="0" smtClean="0"/>
              <a:t>vs.</a:t>
            </a:r>
            <a:r>
              <a:rPr lang="en-US" dirty="0" smtClean="0"/>
              <a:t> Company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e-Discovery systems?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981200"/>
            <a:ext cx="1905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Document Analyst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6844" y="3429000"/>
            <a:ext cx="1905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Litigation Support Manager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1688" y="4876800"/>
            <a:ext cx="1905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Attorney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54288" y="2209800"/>
            <a:ext cx="1905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Opposing Legal Team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54288" y="4572000"/>
            <a:ext cx="1905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Court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458688" y="3124201"/>
            <a:ext cx="2209800" cy="14478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E-Discovery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2849088" y="3771901"/>
            <a:ext cx="457200" cy="1524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 rot="1473743">
            <a:off x="2860077" y="2883670"/>
            <a:ext cx="457200" cy="1524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Right Arrow 12"/>
          <p:cNvSpPr/>
          <p:nvPr/>
        </p:nvSpPr>
        <p:spPr>
          <a:xfrm rot="19884163">
            <a:off x="2907652" y="4748324"/>
            <a:ext cx="457200" cy="1524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13"/>
          <p:cNvSpPr/>
          <p:nvPr/>
        </p:nvSpPr>
        <p:spPr>
          <a:xfrm rot="20060536">
            <a:off x="5734792" y="2880331"/>
            <a:ext cx="457200" cy="1524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14"/>
          <p:cNvSpPr/>
          <p:nvPr/>
        </p:nvSpPr>
        <p:spPr>
          <a:xfrm rot="1594787">
            <a:off x="5734753" y="4666233"/>
            <a:ext cx="457200" cy="1524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763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419600" y="1600200"/>
            <a:ext cx="1752600" cy="4343400"/>
            <a:chOff x="4419600" y="1600200"/>
            <a:chExt cx="1752600" cy="4343400"/>
          </a:xfrm>
        </p:grpSpPr>
        <p:sp>
          <p:nvSpPr>
            <p:cNvPr id="3" name="Oval 2"/>
            <p:cNvSpPr/>
            <p:nvPr/>
          </p:nvSpPr>
          <p:spPr>
            <a:xfrm>
              <a:off x="4419600" y="1600200"/>
              <a:ext cx="1752600" cy="3886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0" y="5574268"/>
              <a:ext cx="14499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Text Mining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19600" y="1600200"/>
            <a:ext cx="4495800" cy="4343400"/>
            <a:chOff x="4419600" y="1600200"/>
            <a:chExt cx="4495800" cy="4343400"/>
          </a:xfrm>
        </p:grpSpPr>
        <p:sp>
          <p:nvSpPr>
            <p:cNvPr id="4" name="Oval 3"/>
            <p:cNvSpPr/>
            <p:nvPr/>
          </p:nvSpPr>
          <p:spPr>
            <a:xfrm>
              <a:off x="4419600" y="1600200"/>
              <a:ext cx="4495800" cy="3886200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43558" y="5574268"/>
              <a:ext cx="25955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Analytics &amp; Reporting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94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approach to text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analysts perform searches based on: </a:t>
            </a:r>
          </a:p>
          <a:p>
            <a:pPr lvl="1"/>
            <a:r>
              <a:rPr lang="en-US" dirty="0" smtClean="0"/>
              <a:t>Key words and phrases with proximity</a:t>
            </a:r>
          </a:p>
          <a:p>
            <a:pPr lvl="1"/>
            <a:r>
              <a:rPr lang="en-US" dirty="0" smtClean="0"/>
              <a:t>Date ranges</a:t>
            </a:r>
          </a:p>
          <a:p>
            <a:pPr lvl="1"/>
            <a:r>
              <a:rPr lang="en-US" dirty="0" smtClean="0"/>
              <a:t>Known relevant documents – seeking similar documents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4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 federal </a:t>
            </a:r>
            <a:r>
              <a:rPr lang="en-US" dirty="0"/>
              <a:t>a</a:t>
            </a:r>
            <a:r>
              <a:rPr lang="en-US" dirty="0" smtClean="0"/>
              <a:t>gency is investigating a mortgage fraud case against a major bank</a:t>
            </a:r>
          </a:p>
          <a:p>
            <a:r>
              <a:rPr lang="en-US" dirty="0" smtClean="0"/>
              <a:t>Subpoenas all documents matching words: </a:t>
            </a:r>
          </a:p>
          <a:p>
            <a:pPr lvl="1"/>
            <a:r>
              <a:rPr lang="en-US" i="1" dirty="0" err="1" smtClean="0"/>
              <a:t>Apprais</a:t>
            </a:r>
            <a:r>
              <a:rPr lang="en-US" i="1" dirty="0" smtClean="0"/>
              <a:t>*</a:t>
            </a:r>
            <a:r>
              <a:rPr lang="en-US" dirty="0" smtClean="0"/>
              <a:t> w/25: </a:t>
            </a:r>
            <a:r>
              <a:rPr lang="en-US" i="1" dirty="0" smtClean="0"/>
              <a:t>correct*, target, </a:t>
            </a:r>
            <a:r>
              <a:rPr lang="en-US" i="1" dirty="0" err="1" smtClean="0"/>
              <a:t>increas</a:t>
            </a:r>
            <a:r>
              <a:rPr lang="en-US" i="1" dirty="0" smtClean="0"/>
              <a:t>*, </a:t>
            </a:r>
            <a:r>
              <a:rPr lang="en-US" i="1" dirty="0" err="1" smtClean="0"/>
              <a:t>chang</a:t>
            </a:r>
            <a:r>
              <a:rPr lang="en-US" i="1" dirty="0" smtClean="0"/>
              <a:t>*, second, …</a:t>
            </a:r>
          </a:p>
          <a:p>
            <a:pPr lvl="1"/>
            <a:r>
              <a:rPr lang="en-US" i="1" dirty="0" err="1" smtClean="0"/>
              <a:t>Pric</a:t>
            </a:r>
            <a:r>
              <a:rPr lang="en-US" i="1" dirty="0" smtClean="0"/>
              <a:t>*</a:t>
            </a:r>
            <a:r>
              <a:rPr lang="en-US" dirty="0" smtClean="0"/>
              <a:t> w/25: </a:t>
            </a:r>
            <a:r>
              <a:rPr lang="en-US" i="1" dirty="0" smtClean="0"/>
              <a:t>change*, </a:t>
            </a:r>
            <a:r>
              <a:rPr lang="en-US" i="1" dirty="0" err="1" smtClean="0"/>
              <a:t>increas</a:t>
            </a:r>
            <a:r>
              <a:rPr lang="en-US" i="1" dirty="0" smtClean="0"/>
              <a:t>*, </a:t>
            </a:r>
            <a:r>
              <a:rPr lang="en-US" i="1" dirty="0" err="1" smtClean="0"/>
              <a:t>rais</a:t>
            </a:r>
            <a:r>
              <a:rPr lang="en-US" i="1" dirty="0" smtClean="0"/>
              <a:t>*, …</a:t>
            </a:r>
          </a:p>
          <a:p>
            <a:r>
              <a:rPr lang="en-US" dirty="0" smtClean="0"/>
              <a:t>Receives over </a:t>
            </a:r>
            <a:r>
              <a:rPr lang="en-US" b="1" dirty="0" smtClean="0"/>
              <a:t>3,000,000</a:t>
            </a:r>
            <a:r>
              <a:rPr lang="en-US" dirty="0" smtClean="0"/>
              <a:t> matching documents</a:t>
            </a:r>
          </a:p>
          <a:p>
            <a:r>
              <a:rPr lang="en-US" dirty="0" smtClean="0"/>
              <a:t>This agency division has 4 data analysts and 3 attorneys to work on the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9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for document analysis</a:t>
            </a:r>
            <a:endParaRPr lang="en-US" dirty="0"/>
          </a:p>
        </p:txBody>
      </p:sp>
      <p:sp>
        <p:nvSpPr>
          <p:cNvPr id="10" name="Flowchart: Multidocument 9"/>
          <p:cNvSpPr/>
          <p:nvPr/>
        </p:nvSpPr>
        <p:spPr>
          <a:xfrm>
            <a:off x="1752600" y="1600200"/>
            <a:ext cx="1295400" cy="1143000"/>
          </a:xfrm>
          <a:prstGeom prst="flowChartMulti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 million docs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477000" y="3350241"/>
            <a:ext cx="1600200" cy="1145559"/>
            <a:chOff x="6477000" y="3350241"/>
            <a:chExt cx="1600200" cy="1145559"/>
          </a:xfrm>
        </p:grpSpPr>
        <p:sp>
          <p:nvSpPr>
            <p:cNvPr id="7" name="Rectangle 6"/>
            <p:cNvSpPr/>
            <p:nvPr/>
          </p:nvSpPr>
          <p:spPr>
            <a:xfrm>
              <a:off x="6477000" y="3810000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40K docs per year</a:t>
              </a:r>
              <a:endParaRPr lang="en-US" dirty="0"/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7105650" y="3464541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632045" y="4648200"/>
            <a:ext cx="2216055" cy="685800"/>
            <a:chOff x="1632045" y="4648200"/>
            <a:chExt cx="2216055" cy="685800"/>
          </a:xfrm>
        </p:grpSpPr>
        <p:sp>
          <p:nvSpPr>
            <p:cNvPr id="12" name="Rectangle 11"/>
            <p:cNvSpPr/>
            <p:nvPr/>
          </p:nvSpPr>
          <p:spPr>
            <a:xfrm>
              <a:off x="1632045" y="4648200"/>
              <a:ext cx="1600200" cy="68580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DONE!</a:t>
              </a:r>
              <a:endParaRPr lang="en-US" dirty="0"/>
            </a:p>
          </p:txBody>
        </p:sp>
        <p:sp>
          <p:nvSpPr>
            <p:cNvPr id="15" name="Right Arrow 14"/>
            <p:cNvSpPr/>
            <p:nvPr/>
          </p:nvSpPr>
          <p:spPr>
            <a:xfrm rot="10800000">
              <a:off x="3505200" y="4894450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867400" y="2336192"/>
            <a:ext cx="2209800" cy="826961"/>
            <a:chOff x="5867400" y="2336192"/>
            <a:chExt cx="2209800" cy="826961"/>
          </a:xfrm>
        </p:grpSpPr>
        <p:sp>
          <p:nvSpPr>
            <p:cNvPr id="6" name="Rectangle 5"/>
            <p:cNvSpPr/>
            <p:nvPr/>
          </p:nvSpPr>
          <p:spPr>
            <a:xfrm>
              <a:off x="6477000" y="2477353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20 docs per hour</a:t>
              </a:r>
              <a:endParaRPr lang="en-US" dirty="0"/>
            </a:p>
          </p:txBody>
        </p:sp>
        <p:sp>
          <p:nvSpPr>
            <p:cNvPr id="17" name="Right Arrow 16"/>
            <p:cNvSpPr/>
            <p:nvPr/>
          </p:nvSpPr>
          <p:spPr>
            <a:xfrm rot="1422351">
              <a:off x="5867400" y="2336192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60778" y="4508310"/>
            <a:ext cx="2149522" cy="685800"/>
            <a:chOff x="4060778" y="4508310"/>
            <a:chExt cx="2149522" cy="685800"/>
          </a:xfrm>
        </p:grpSpPr>
        <p:sp>
          <p:nvSpPr>
            <p:cNvPr id="8" name="Rectangle 7"/>
            <p:cNvSpPr/>
            <p:nvPr/>
          </p:nvSpPr>
          <p:spPr>
            <a:xfrm>
              <a:off x="4060778" y="4508310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75 years to check 3M docs</a:t>
              </a:r>
              <a:endParaRPr lang="en-US" dirty="0"/>
            </a:p>
          </p:txBody>
        </p:sp>
        <p:sp>
          <p:nvSpPr>
            <p:cNvPr id="19" name="Right Arrow 18"/>
            <p:cNvSpPr/>
            <p:nvPr/>
          </p:nvSpPr>
          <p:spPr>
            <a:xfrm rot="8874620">
              <a:off x="5867400" y="4607825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476767" y="1827813"/>
            <a:ext cx="2589612" cy="2168759"/>
            <a:chOff x="3476767" y="1827813"/>
            <a:chExt cx="2589612" cy="2168759"/>
          </a:xfrm>
        </p:grpSpPr>
        <p:sp>
          <p:nvSpPr>
            <p:cNvPr id="5" name="Rectangle 4"/>
            <p:cNvSpPr/>
            <p:nvPr/>
          </p:nvSpPr>
          <p:spPr>
            <a:xfrm>
              <a:off x="4060778" y="1827813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 min per document</a:t>
              </a:r>
              <a:endParaRPr lang="en-US" dirty="0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3476767" y="2057400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38262" y="3350241"/>
              <a:ext cx="1128117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Manual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Analysis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04800" y="2819400"/>
            <a:ext cx="2895600" cy="1638300"/>
            <a:chOff x="304800" y="2819400"/>
            <a:chExt cx="2895600" cy="1638300"/>
          </a:xfrm>
        </p:grpSpPr>
        <p:sp>
          <p:nvSpPr>
            <p:cNvPr id="9" name="Rectangle 8"/>
            <p:cNvSpPr/>
            <p:nvPr/>
          </p:nvSpPr>
          <p:spPr>
            <a:xfrm>
              <a:off x="1600200" y="3276600"/>
              <a:ext cx="1600200" cy="685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 month – one analyst</a:t>
              </a:r>
              <a:endParaRPr lang="en-US" dirty="0"/>
            </a:p>
          </p:txBody>
        </p:sp>
        <p:sp>
          <p:nvSpPr>
            <p:cNvPr id="11" name="Right Arrow 10"/>
            <p:cNvSpPr/>
            <p:nvPr/>
          </p:nvSpPr>
          <p:spPr>
            <a:xfrm rot="5400000">
              <a:off x="2171700" y="2933700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5400000">
              <a:off x="2209800" y="4229100"/>
              <a:ext cx="342900" cy="1143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4800" y="3276600"/>
              <a:ext cx="93345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Text</a:t>
              </a:r>
            </a:p>
            <a:p>
              <a:pPr algn="ctr"/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Mining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828800" y="5867400"/>
            <a:ext cx="5410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Text Mining delivers results 450 times faster!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251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Encountered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Overwhelming # of documents</a:t>
            </a:r>
          </a:p>
          <a:p>
            <a:r>
              <a:rPr lang="en-US" dirty="0" smtClean="0"/>
              <a:t>Primarily irrelevant documents</a:t>
            </a:r>
          </a:p>
          <a:p>
            <a:r>
              <a:rPr lang="en-US" dirty="0" smtClean="0"/>
              <a:t>Repetitive documents</a:t>
            </a:r>
          </a:p>
          <a:p>
            <a:r>
              <a:rPr lang="en-US" dirty="0" smtClean="0"/>
              <a:t>Numerous typos</a:t>
            </a:r>
          </a:p>
          <a:p>
            <a:r>
              <a:rPr lang="en-US" dirty="0" smtClean="0"/>
              <a:t>Missing information about communicating parties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7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Text Mining can help?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normalization</a:t>
            </a:r>
          </a:p>
          <a:p>
            <a:pPr lvl="1"/>
            <a:r>
              <a:rPr lang="en-US" dirty="0" smtClean="0"/>
              <a:t>Parsing and aggregating data from disparate formats</a:t>
            </a:r>
          </a:p>
          <a:p>
            <a:pPr lvl="1"/>
            <a:r>
              <a:rPr lang="en-US" dirty="0" smtClean="0"/>
              <a:t>Cleansing data</a:t>
            </a:r>
          </a:p>
          <a:p>
            <a:r>
              <a:rPr lang="en-US" dirty="0" smtClean="0"/>
              <a:t>Feature extraction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Deep linguistic parsing (context based)</a:t>
            </a:r>
          </a:p>
          <a:p>
            <a:pPr lvl="1"/>
            <a:r>
              <a:rPr lang="en-US" dirty="0" smtClean="0"/>
              <a:t>Searching for patterns</a:t>
            </a:r>
          </a:p>
        </p:txBody>
      </p:sp>
    </p:spTree>
    <p:extLst>
      <p:ext uri="{BB962C8B-B14F-4D97-AF65-F5344CB8AC3E}">
        <p14:creationId xmlns:p14="http://schemas.microsoft.com/office/powerpoint/2010/main" val="407560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text/data mining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000" dirty="0" smtClean="0"/>
              <a:t>Language detection</a:t>
            </a:r>
          </a:p>
          <a:p>
            <a:r>
              <a:rPr lang="en-US" sz="2000" dirty="0" smtClean="0"/>
              <a:t>Spell-checking / correction</a:t>
            </a:r>
          </a:p>
          <a:p>
            <a:r>
              <a:rPr lang="en-US" sz="2000" dirty="0" smtClean="0"/>
              <a:t>Deep linguistic parsing</a:t>
            </a:r>
          </a:p>
          <a:p>
            <a:pPr lvl="1"/>
            <a:r>
              <a:rPr lang="en-US" sz="1800" dirty="0" smtClean="0"/>
              <a:t>Part of speech detection – context based</a:t>
            </a:r>
          </a:p>
          <a:p>
            <a:pPr lvl="1"/>
            <a:r>
              <a:rPr lang="en-US" sz="1800" dirty="0" err="1" smtClean="0"/>
              <a:t>Chunker</a:t>
            </a:r>
            <a:r>
              <a:rPr lang="en-US" sz="1800" dirty="0" smtClean="0"/>
              <a:t>: detect noun phrases, verb phrases, etc.</a:t>
            </a:r>
          </a:p>
          <a:p>
            <a:r>
              <a:rPr lang="en-US" sz="2000" dirty="0" smtClean="0"/>
              <a:t>Semantic dictionaries</a:t>
            </a:r>
          </a:p>
          <a:p>
            <a:r>
              <a:rPr lang="en-US" sz="2000" dirty="0" smtClean="0"/>
              <a:t>Auto-categorization (Pattern Detection Language)</a:t>
            </a:r>
          </a:p>
          <a:p>
            <a:r>
              <a:rPr lang="en-US" sz="2000" dirty="0" smtClean="0"/>
              <a:t>Entity Extraction</a:t>
            </a:r>
          </a:p>
          <a:p>
            <a:r>
              <a:rPr lang="en-US" sz="2000" dirty="0" smtClean="0"/>
              <a:t>Clustering</a:t>
            </a:r>
          </a:p>
          <a:p>
            <a:r>
              <a:rPr lang="en-US" sz="2000" dirty="0" smtClean="0"/>
              <a:t>Latent Semantic Analysis</a:t>
            </a:r>
          </a:p>
          <a:p>
            <a:r>
              <a:rPr lang="en-US" sz="2000" dirty="0" smtClean="0"/>
              <a:t>De-duplication</a:t>
            </a:r>
          </a:p>
          <a:p>
            <a:r>
              <a:rPr lang="en-US" sz="2000" dirty="0" smtClean="0"/>
              <a:t>Inverse frequency analysis</a:t>
            </a:r>
          </a:p>
          <a:p>
            <a:r>
              <a:rPr lang="en-US" sz="2000" dirty="0" smtClean="0"/>
              <a:t>Social Network Analysis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122" y="1600200"/>
            <a:ext cx="2147478" cy="1854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203" y="4038600"/>
            <a:ext cx="2397316" cy="21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Analysis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consider different scenarios: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We can formulate patterns we are searching for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We have a collection of documents with relevant evidence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We have a list of relevant custodians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We know only the time interval when the problem occurred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We don’t know anything except the keywords documents should contain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know relevant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patterns in a special language </a:t>
            </a:r>
            <a:r>
              <a:rPr lang="en-US" dirty="0" smtClean="0"/>
              <a:t>– capture:</a:t>
            </a:r>
            <a:endParaRPr lang="en-US" dirty="0" smtClean="0"/>
          </a:p>
          <a:p>
            <a:pPr lvl="1"/>
            <a:r>
              <a:rPr lang="en-US" dirty="0" smtClean="0"/>
              <a:t>Proximity (terms, sentences and paragraphs)</a:t>
            </a:r>
          </a:p>
          <a:p>
            <a:pPr lvl="1"/>
            <a:r>
              <a:rPr lang="en-US" dirty="0" smtClean="0"/>
              <a:t>Part of speech information</a:t>
            </a:r>
          </a:p>
          <a:p>
            <a:pPr lvl="1"/>
            <a:r>
              <a:rPr lang="en-US" dirty="0" smtClean="0"/>
              <a:t>Semantic similarities</a:t>
            </a:r>
          </a:p>
          <a:p>
            <a:pPr lvl="1"/>
            <a:r>
              <a:rPr lang="en-US" dirty="0" smtClean="0"/>
              <a:t>Negations</a:t>
            </a:r>
          </a:p>
          <a:p>
            <a:pPr lvl="1"/>
            <a:r>
              <a:rPr lang="en-US" dirty="0" smtClean="0"/>
              <a:t>Density of terms</a:t>
            </a:r>
          </a:p>
        </p:txBody>
      </p:sp>
    </p:spTree>
    <p:extLst>
      <p:ext uri="{BB962C8B-B14F-4D97-AF65-F5344CB8AC3E}">
        <p14:creationId xmlns:p14="http://schemas.microsoft.com/office/powerpoint/2010/main" val="30342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know relevant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search for similar documents</a:t>
            </a:r>
          </a:p>
          <a:p>
            <a:pPr lvl="1"/>
            <a:r>
              <a:rPr lang="en-US" dirty="0" smtClean="0"/>
              <a:t>Use Latent Semantic Analysis or similar techniques</a:t>
            </a:r>
          </a:p>
          <a:p>
            <a:r>
              <a:rPr lang="en-US" dirty="0" smtClean="0"/>
              <a:t>Identify custodians associated with relevant documents</a:t>
            </a:r>
          </a:p>
          <a:p>
            <a:r>
              <a:rPr lang="en-US" dirty="0" smtClean="0"/>
              <a:t>Find additional features of potential interest associated with these custodians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27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only custodians &amp; time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for unique features of their communications with others</a:t>
            </a:r>
          </a:p>
          <a:p>
            <a:pPr lvl="1"/>
            <a:r>
              <a:rPr lang="en-US" dirty="0" smtClean="0"/>
              <a:t>Train the system on all available data</a:t>
            </a:r>
          </a:p>
          <a:p>
            <a:pPr lvl="1"/>
            <a:r>
              <a:rPr lang="en-US" dirty="0" smtClean="0"/>
              <a:t>Reveal anomalous terms &amp; phrases</a:t>
            </a:r>
          </a:p>
          <a:p>
            <a:r>
              <a:rPr lang="en-US" dirty="0" smtClean="0"/>
              <a:t>Example: “fruit language”</a:t>
            </a:r>
          </a:p>
          <a:p>
            <a:pPr lvl="1"/>
            <a:r>
              <a:rPr lang="en-US" dirty="0" smtClean="0"/>
              <a:t>Lemon – kickback:</a:t>
            </a:r>
          </a:p>
          <a:p>
            <a:pPr lvl="2"/>
            <a:r>
              <a:rPr lang="en-US" i="1" dirty="0" smtClean="0"/>
              <a:t>“For this property we received from XYZ a lemon worth over 3M.”</a:t>
            </a:r>
          </a:p>
          <a:p>
            <a:pPr lvl="2"/>
            <a:r>
              <a:rPr lang="en-US" i="1" dirty="0" smtClean="0"/>
              <a:t>“They gave us significant lemons on both these transactions.”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0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only the problem time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spikes in communications for all people</a:t>
            </a:r>
          </a:p>
          <a:p>
            <a:r>
              <a:rPr lang="en-US" dirty="0" smtClean="0"/>
              <a:t>Sudden changes in topics discussed</a:t>
            </a:r>
          </a:p>
          <a:p>
            <a:r>
              <a:rPr lang="en-US" dirty="0" smtClean="0"/>
              <a:t>Spikes in unusual lexicon 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only theme &amp; keywords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of topics</a:t>
            </a:r>
          </a:p>
          <a:p>
            <a:r>
              <a:rPr lang="en-US" dirty="0" smtClean="0"/>
              <a:t>Analysis of pairwise communications</a:t>
            </a:r>
          </a:p>
          <a:p>
            <a:pPr lvl="1"/>
            <a:r>
              <a:rPr lang="en-US" dirty="0" smtClean="0"/>
              <a:t>Unusual clusters &amp; lexicon</a:t>
            </a:r>
          </a:p>
          <a:p>
            <a:r>
              <a:rPr lang="en-US" dirty="0" smtClean="0"/>
              <a:t>Group pairs of people with similar lexicon</a:t>
            </a:r>
          </a:p>
          <a:p>
            <a:r>
              <a:rPr lang="en-US" dirty="0" smtClean="0"/>
              <a:t>Gather ideas for further investigation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7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 definitely irrelevant documents</a:t>
            </a:r>
          </a:p>
          <a:p>
            <a:pPr lvl="1"/>
            <a:r>
              <a:rPr lang="en-US" dirty="0" smtClean="0"/>
              <a:t>Junk mail</a:t>
            </a:r>
          </a:p>
          <a:p>
            <a:pPr lvl="1"/>
            <a:r>
              <a:rPr lang="en-US" dirty="0" smtClean="0"/>
              <a:t>Mass broadcasts</a:t>
            </a:r>
          </a:p>
          <a:p>
            <a:pPr lvl="1"/>
            <a:r>
              <a:rPr lang="en-US" dirty="0" smtClean="0"/>
              <a:t>Magazine articles (post-factum documents)</a:t>
            </a:r>
          </a:p>
          <a:p>
            <a:r>
              <a:rPr lang="en-US" dirty="0" smtClean="0"/>
              <a:t>Split email chains into individual messages</a:t>
            </a:r>
          </a:p>
          <a:p>
            <a:r>
              <a:rPr lang="en-US" dirty="0" smtClean="0"/>
              <a:t>Eliminate full and near duplicates</a:t>
            </a:r>
          </a:p>
          <a:p>
            <a:r>
              <a:rPr lang="en-US" dirty="0" smtClean="0"/>
              <a:t>Reconstruct email addresses</a:t>
            </a:r>
          </a:p>
          <a:p>
            <a:r>
              <a:rPr lang="en-US" dirty="0" smtClean="0"/>
              <a:t>Find and adaptively correct misspells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Reconstruct &amp; extract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Extract fields of interest:</a:t>
            </a:r>
          </a:p>
          <a:p>
            <a:pPr lvl="1"/>
            <a:r>
              <a:rPr lang="en-US" dirty="0" smtClean="0"/>
              <a:t>Date</a:t>
            </a:r>
          </a:p>
          <a:p>
            <a:pPr lvl="1"/>
            <a:r>
              <a:rPr lang="en-US" dirty="0" smtClean="0"/>
              <a:t>To, From, CC and BCC</a:t>
            </a:r>
          </a:p>
          <a:p>
            <a:pPr lvl="1"/>
            <a:r>
              <a:rPr lang="en-US" dirty="0" smtClean="0"/>
              <a:t>Subject</a:t>
            </a:r>
          </a:p>
          <a:p>
            <a:pPr lvl="1"/>
            <a:r>
              <a:rPr lang="en-US" dirty="0" smtClean="0"/>
              <a:t>Names of people, companies and organizations</a:t>
            </a:r>
          </a:p>
          <a:p>
            <a:pPr lvl="1"/>
            <a:r>
              <a:rPr lang="en-US" dirty="0" smtClean="0"/>
              <a:t>Addresses</a:t>
            </a:r>
          </a:p>
          <a:p>
            <a:pPr lvl="1"/>
            <a:r>
              <a:rPr lang="en-US" dirty="0" smtClean="0"/>
              <a:t>Telephone numbers</a:t>
            </a:r>
          </a:p>
          <a:p>
            <a:pPr lvl="1"/>
            <a:r>
              <a:rPr lang="en-US" dirty="0" smtClean="0"/>
              <a:t>Custom entities: SSN, drug names with dosage, frequency, application mode,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0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Networks of related custodians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Reveal &amp; graphically present networks of people exchanging relevant documents</a:t>
            </a:r>
          </a:p>
          <a:p>
            <a:r>
              <a:rPr lang="en-US" dirty="0" smtClean="0"/>
              <a:t>Social Network Analysis performed on email communications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57" y="4038600"/>
            <a:ext cx="3156686" cy="23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5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selected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a small collection of highly relevant documents</a:t>
            </a:r>
          </a:p>
          <a:p>
            <a:r>
              <a:rPr lang="en-US" dirty="0" smtClean="0"/>
              <a:t>Summarize key findings in easy to comprehend interactive web reports</a:t>
            </a:r>
          </a:p>
          <a:p>
            <a:r>
              <a:rPr lang="en-US" dirty="0" smtClean="0"/>
              <a:t>Provide drill-down to original documents</a:t>
            </a:r>
          </a:p>
          <a:p>
            <a:r>
              <a:rPr lang="en-US" dirty="0" smtClean="0"/>
              <a:t>Have important patterns in text highlighted in the drill-down documents</a:t>
            </a:r>
          </a:p>
          <a:p>
            <a:r>
              <a:rPr lang="en-US" dirty="0" smtClean="0"/>
              <a:t>Export collections of marked-up relevant documents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Case Description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Data: </a:t>
            </a:r>
            <a:r>
              <a:rPr lang="en-US" dirty="0" smtClean="0"/>
              <a:t>3,000,000 documents from a mortgage company, primarily email notes</a:t>
            </a:r>
          </a:p>
          <a:p>
            <a:pPr eaLnBrk="1" hangingPunct="1"/>
            <a:r>
              <a:rPr lang="en-US" b="1" dirty="0" smtClean="0"/>
              <a:t>Objectives: </a:t>
            </a:r>
          </a:p>
          <a:p>
            <a:pPr lvl="1" eaLnBrk="1" hangingPunct="1"/>
            <a:r>
              <a:rPr lang="en-US" dirty="0" smtClean="0"/>
              <a:t>Detect signatures of potential fraud and abuse </a:t>
            </a:r>
          </a:p>
          <a:p>
            <a:pPr lvl="1" eaLnBrk="1" hangingPunct="1"/>
            <a:r>
              <a:rPr lang="en-US" dirty="0" smtClean="0"/>
              <a:t>Identify and visualize involved individuals</a:t>
            </a:r>
          </a:p>
        </p:txBody>
      </p:sp>
    </p:spTree>
    <p:extLst>
      <p:ext uri="{BB962C8B-B14F-4D97-AF65-F5344CB8AC3E}">
        <p14:creationId xmlns:p14="http://schemas.microsoft.com/office/powerpoint/2010/main" val="18592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E-Discovery Methodology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Step 1</a:t>
            </a:r>
            <a:r>
              <a:rPr lang="en-US" smtClean="0"/>
              <a:t>. Prepare and normalize data</a:t>
            </a:r>
          </a:p>
          <a:p>
            <a:pPr eaLnBrk="1" hangingPunct="1"/>
            <a:r>
              <a:rPr lang="en-US" b="1" smtClean="0"/>
              <a:t>Step 2</a:t>
            </a:r>
            <a:r>
              <a:rPr lang="en-US" smtClean="0"/>
              <a:t>. Cleanse data</a:t>
            </a:r>
          </a:p>
          <a:p>
            <a:pPr eaLnBrk="1" hangingPunct="1"/>
            <a:r>
              <a:rPr lang="en-US" b="1" smtClean="0"/>
              <a:t>Step 3</a:t>
            </a:r>
            <a:r>
              <a:rPr lang="en-US" smtClean="0"/>
              <a:t>. Extract entities of interest: $ amounts, loan #s, postal addresses, etc. </a:t>
            </a:r>
          </a:p>
          <a:p>
            <a:pPr eaLnBrk="1" hangingPunct="1"/>
            <a:r>
              <a:rPr lang="en-US" b="1" smtClean="0"/>
              <a:t>Step 4</a:t>
            </a:r>
            <a:r>
              <a:rPr lang="en-US" smtClean="0"/>
              <a:t>. Pattern Analysis: search for text patterns representing fraud and abuse</a:t>
            </a:r>
          </a:p>
          <a:p>
            <a:pPr eaLnBrk="1" hangingPunct="1"/>
            <a:r>
              <a:rPr lang="en-US" b="1" smtClean="0"/>
              <a:t>Step 5</a:t>
            </a:r>
            <a:r>
              <a:rPr lang="en-US" smtClean="0"/>
              <a:t>. Who is involved? Visualize networks of communications of identified suspects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analysis scenario</a:t>
            </a:r>
          </a:p>
        </p:txBody>
      </p:sp>
      <p:pic>
        <p:nvPicPr>
          <p:cNvPr id="5123" name="Picture 3" descr="0_PA_scrip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44600"/>
            <a:ext cx="87630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1. Data Preparation</a:t>
            </a:r>
            <a:br>
              <a:rPr lang="en-US" smtClean="0"/>
            </a:br>
            <a:r>
              <a:rPr lang="en-US" smtClean="0"/>
              <a:t>and Normalization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Preparation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Remove non-email documents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Reconstruct email addresses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Convert chains of email responses found in one email letter into collections of individual letters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Parse documents into structured fields: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From, To, CC, BCC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Subject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Date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Email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90" y="1524000"/>
            <a:ext cx="6923810" cy="4390476"/>
          </a:xfrm>
          <a:prstGeom prst="rect">
            <a:avLst/>
          </a:prstGeom>
        </p:spPr>
      </p:pic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Parsing Original Documents</a:t>
            </a:r>
          </a:p>
        </p:txBody>
      </p:sp>
      <p:sp>
        <p:nvSpPr>
          <p:cNvPr id="8196" name="TextBox 8"/>
          <p:cNvSpPr txBox="1">
            <a:spLocks noChangeArrowheads="1"/>
          </p:cNvSpPr>
          <p:nvPr/>
        </p:nvSpPr>
        <p:spPr bwMode="auto">
          <a:xfrm>
            <a:off x="1600200" y="5867400"/>
            <a:ext cx="342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</a:rPr>
              <a:t>…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57225" y="1371600"/>
            <a:ext cx="7953375" cy="1905000"/>
            <a:chOff x="656455" y="1371600"/>
            <a:chExt cx="7954145" cy="1905000"/>
          </a:xfrm>
        </p:grpSpPr>
        <p:sp>
          <p:nvSpPr>
            <p:cNvPr id="6" name="Rectangle 5"/>
            <p:cNvSpPr/>
            <p:nvPr/>
          </p:nvSpPr>
          <p:spPr>
            <a:xfrm>
              <a:off x="1523314" y="1371600"/>
              <a:ext cx="7087286" cy="190500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219" name="TextBox 15"/>
            <p:cNvSpPr txBox="1">
              <a:spLocks noChangeArrowheads="1"/>
            </p:cNvSpPr>
            <p:nvPr/>
          </p:nvSpPr>
          <p:spPr bwMode="auto">
            <a:xfrm>
              <a:off x="656455" y="1371600"/>
              <a:ext cx="867545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latin typeface="Calibri" pitchFamily="34" charset="0"/>
                </a:rPr>
                <a:t>Email 1</a:t>
              </a: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657225" y="3352800"/>
            <a:ext cx="7953375" cy="2514600"/>
            <a:chOff x="656455" y="3352800"/>
            <a:chExt cx="7954145" cy="2514600"/>
          </a:xfrm>
        </p:grpSpPr>
        <p:sp>
          <p:nvSpPr>
            <p:cNvPr id="7" name="Rectangle 6"/>
            <p:cNvSpPr/>
            <p:nvPr/>
          </p:nvSpPr>
          <p:spPr>
            <a:xfrm>
              <a:off x="1523314" y="3352800"/>
              <a:ext cx="7087286" cy="251460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217" name="TextBox 16"/>
            <p:cNvSpPr txBox="1">
              <a:spLocks noChangeArrowheads="1"/>
            </p:cNvSpPr>
            <p:nvPr/>
          </p:nvSpPr>
          <p:spPr bwMode="auto">
            <a:xfrm>
              <a:off x="656455" y="3352800"/>
              <a:ext cx="867545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latin typeface="Calibri" pitchFamily="34" charset="0"/>
                </a:rPr>
                <a:t>Email 2</a:t>
              </a:r>
            </a:p>
          </p:txBody>
        </p:sp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533400" y="5943600"/>
            <a:ext cx="8077200" cy="533400"/>
            <a:chOff x="533400" y="5943600"/>
            <a:chExt cx="8077200" cy="533400"/>
          </a:xfrm>
        </p:grpSpPr>
        <p:sp>
          <p:nvSpPr>
            <p:cNvPr id="8" name="Rectangle 7"/>
            <p:cNvSpPr/>
            <p:nvPr/>
          </p:nvSpPr>
          <p:spPr>
            <a:xfrm>
              <a:off x="1524000" y="5943600"/>
              <a:ext cx="7086600" cy="53340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215" name="TextBox 17"/>
            <p:cNvSpPr txBox="1">
              <a:spLocks noChangeArrowheads="1"/>
            </p:cNvSpPr>
            <p:nvPr/>
          </p:nvSpPr>
          <p:spPr bwMode="auto">
            <a:xfrm>
              <a:off x="533400" y="5943600"/>
              <a:ext cx="982961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latin typeface="Calibri" pitchFamily="34" charset="0"/>
                </a:rPr>
                <a:t>Email 3+</a:t>
              </a:r>
            </a:p>
          </p:txBody>
        </p:sp>
      </p:grp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5867401" y="1447800"/>
            <a:ext cx="2341755" cy="685800"/>
            <a:chOff x="5867400" y="1447800"/>
            <a:chExt cx="2342291" cy="685800"/>
          </a:xfrm>
        </p:grpSpPr>
        <p:sp>
          <p:nvSpPr>
            <p:cNvPr id="8208" name="TextBox 9"/>
            <p:cNvSpPr txBox="1">
              <a:spLocks noChangeArrowheads="1"/>
            </p:cNvSpPr>
            <p:nvPr/>
          </p:nvSpPr>
          <p:spPr bwMode="auto">
            <a:xfrm>
              <a:off x="6096000" y="1447800"/>
              <a:ext cx="1850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Todd.Seal@homesite.com</a:t>
              </a:r>
              <a:endParaRPr lang="en-US" sz="12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8209" name="TextBox 10"/>
            <p:cNvSpPr txBox="1">
              <a:spLocks noChangeArrowheads="1"/>
            </p:cNvSpPr>
            <p:nvPr/>
          </p:nvSpPr>
          <p:spPr bwMode="auto">
            <a:xfrm>
              <a:off x="6096000" y="1676400"/>
              <a:ext cx="211369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Dorothy.Koen@homesite.com</a:t>
              </a:r>
              <a:endParaRPr lang="en-US" sz="16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8210" name="TextBox 11"/>
            <p:cNvSpPr txBox="1">
              <a:spLocks noChangeArrowheads="1"/>
            </p:cNvSpPr>
            <p:nvPr/>
          </p:nvSpPr>
          <p:spPr bwMode="auto">
            <a:xfrm>
              <a:off x="6096000" y="1856601"/>
              <a:ext cx="20604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Lisa.Simpson@homesite.com</a:t>
              </a:r>
              <a:endParaRPr lang="en-US" sz="12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5867400" y="1524000"/>
              <a:ext cx="228652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5867400" y="1752600"/>
              <a:ext cx="228652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5867400" y="1905000"/>
              <a:ext cx="228652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</p:grpSp>
      <p:grpSp>
        <p:nvGrpSpPr>
          <p:cNvPr id="27" name="Group 25"/>
          <p:cNvGrpSpPr>
            <a:grpSpLocks/>
          </p:cNvGrpSpPr>
          <p:nvPr/>
        </p:nvGrpSpPr>
        <p:grpSpPr bwMode="auto">
          <a:xfrm>
            <a:off x="5867397" y="3352800"/>
            <a:ext cx="2417940" cy="762000"/>
            <a:chOff x="5867400" y="3352800"/>
            <a:chExt cx="2418473" cy="762000"/>
          </a:xfrm>
        </p:grpSpPr>
        <p:sp>
          <p:nvSpPr>
            <p:cNvPr id="8202" name="TextBox 12"/>
            <p:cNvSpPr txBox="1">
              <a:spLocks noChangeArrowheads="1"/>
            </p:cNvSpPr>
            <p:nvPr/>
          </p:nvSpPr>
          <p:spPr bwMode="auto">
            <a:xfrm>
              <a:off x="6172200" y="3837801"/>
              <a:ext cx="19052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Todd.Seal@homesite.com</a:t>
              </a:r>
              <a:endParaRPr lang="en-US" sz="12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8203" name="TextBox 13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21136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Dorothy.Koen@homesite.com</a:t>
              </a:r>
              <a:endParaRPr lang="en-US" sz="16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8204" name="TextBox 14"/>
            <p:cNvSpPr txBox="1">
              <a:spLocks noChangeArrowheads="1"/>
            </p:cNvSpPr>
            <p:nvPr/>
          </p:nvSpPr>
          <p:spPr bwMode="auto">
            <a:xfrm>
              <a:off x="6172200" y="3685401"/>
              <a:ext cx="20604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7030A0"/>
                  </a:solidFill>
                  <a:latin typeface="Calibri" pitchFamily="34" charset="0"/>
                </a:rPr>
                <a:t>Lisa.Simpson@homesite.com</a:t>
              </a:r>
              <a:endParaRPr lang="en-US" sz="1200" b="1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5867400" y="3429000"/>
              <a:ext cx="22865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5867400" y="3733800"/>
              <a:ext cx="22865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5867400" y="3886200"/>
              <a:ext cx="22865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Reconstructing and Parsing</a:t>
            </a:r>
          </a:p>
        </p:txBody>
      </p:sp>
      <p:sp>
        <p:nvSpPr>
          <p:cNvPr id="10" name="Bent Arrow 9"/>
          <p:cNvSpPr/>
          <p:nvPr/>
        </p:nvSpPr>
        <p:spPr bwMode="auto">
          <a:xfrm rot="5400000">
            <a:off x="4895850" y="2457453"/>
            <a:ext cx="533400" cy="495300"/>
          </a:xfrm>
          <a:prstGeom prst="bentArrow">
            <a:avLst>
              <a:gd name="adj1" fmla="val 15588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ent Arrow 10"/>
          <p:cNvSpPr/>
          <p:nvPr/>
        </p:nvSpPr>
        <p:spPr bwMode="auto">
          <a:xfrm rot="16200000" flipH="1">
            <a:off x="4248150" y="4743450"/>
            <a:ext cx="533400" cy="495300"/>
          </a:xfrm>
          <a:prstGeom prst="bentArrow">
            <a:avLst>
              <a:gd name="adj1" fmla="val 15588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00" y="1447799"/>
            <a:ext cx="4123810" cy="217142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82" y="3054591"/>
            <a:ext cx="2847619" cy="217142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" y="5388410"/>
            <a:ext cx="9144000" cy="1164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3M Chains Parsed into 5.6M Emails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4626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2. Data Cleansing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Cleansing Objectives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Identify and correct misspells</a:t>
            </a:r>
          </a:p>
          <a:p>
            <a:pPr eaLnBrk="1" hangingPunct="1"/>
            <a:r>
              <a:rPr lang="en-US" dirty="0" smtClean="0"/>
              <a:t>Identify duplicates and near duplicates</a:t>
            </a:r>
          </a:p>
          <a:p>
            <a:pPr eaLnBrk="1" hangingPunct="1"/>
            <a:r>
              <a:rPr lang="en-US" dirty="0" smtClean="0"/>
              <a:t>Remove magazine articles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Auto-</a:t>
            </a:r>
            <a:r>
              <a:rPr lang="en-US" dirty="0" err="1" smtClean="0"/>
              <a:t>SpellChecker</a:t>
            </a:r>
            <a:r>
              <a:rPr lang="en-US" dirty="0" smtClean="0"/>
              <a:t> – misspelled words</a:t>
            </a:r>
            <a:endParaRPr lang="en-US" dirty="0"/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838200" y="6319838"/>
            <a:ext cx="7627409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Calibri" pitchFamily="34" charset="0"/>
              </a:rPr>
              <a:t>Automatically identified </a:t>
            </a:r>
            <a:r>
              <a:rPr lang="en-US" sz="2400" dirty="0" smtClean="0">
                <a:latin typeface="Calibri" pitchFamily="34" charset="0"/>
              </a:rPr>
              <a:t>&amp; corrected over 600,000 </a:t>
            </a:r>
            <a:r>
              <a:rPr lang="en-US" sz="2400" dirty="0">
                <a:latin typeface="Calibri" pitchFamily="34" charset="0"/>
              </a:rPr>
              <a:t>misspells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55393"/>
            <a:ext cx="8022539" cy="509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Detect Duplicates and Near-duplicates</a:t>
            </a:r>
            <a:endParaRPr lang="en-US" dirty="0"/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371600" y="6319838"/>
            <a:ext cx="658488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Calibri" pitchFamily="34" charset="0"/>
              </a:rPr>
              <a:t>Automatically eliminated over </a:t>
            </a:r>
            <a:r>
              <a:rPr lang="en-US" sz="2400" dirty="0" smtClean="0">
                <a:latin typeface="Calibri" pitchFamily="34" charset="0"/>
              </a:rPr>
              <a:t>1,000,000 </a:t>
            </a:r>
            <a:r>
              <a:rPr lang="en-US" sz="2400" dirty="0">
                <a:latin typeface="Calibri" pitchFamily="34" charset="0"/>
              </a:rPr>
              <a:t>duplicates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03961"/>
            <a:ext cx="8915400" cy="5077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Remove Magazine Articles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45" y="1066800"/>
            <a:ext cx="8568057" cy="5706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3. Extract Entities:</a:t>
            </a:r>
            <a:br>
              <a:rPr lang="en-US" smtClean="0"/>
            </a:br>
            <a:r>
              <a:rPr lang="en-US" smtClean="0">
                <a:solidFill>
                  <a:srgbClr val="0070C0"/>
                </a:solidFill>
              </a:rPr>
              <a:t>Multiple Valuation Homes?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Entity Extraction Objectives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Extract standard and custom entities of potential interest</a:t>
            </a:r>
          </a:p>
          <a:p>
            <a:pPr lvl="1" eaLnBrk="1" hangingPunct="1"/>
            <a:r>
              <a:rPr lang="en-US" smtClean="0"/>
              <a:t>Names of People and Companies</a:t>
            </a:r>
          </a:p>
          <a:p>
            <a:pPr lvl="1" eaLnBrk="1" hangingPunct="1"/>
            <a:r>
              <a:rPr lang="en-US" smtClean="0"/>
              <a:t>Postal Addresses and Phones</a:t>
            </a:r>
          </a:p>
          <a:p>
            <a:pPr lvl="1" eaLnBrk="1" hangingPunct="1"/>
            <a:r>
              <a:rPr lang="en-US" smtClean="0"/>
              <a:t>Currency amounts and Loan numbers, etc.</a:t>
            </a:r>
          </a:p>
          <a:p>
            <a:pPr eaLnBrk="1" hangingPunct="1"/>
            <a:r>
              <a:rPr lang="en-US" smtClean="0"/>
              <a:t>Find documents discussing different values of the same home</a:t>
            </a:r>
          </a:p>
          <a:p>
            <a:pPr eaLnBrk="1" hangingPunct="1"/>
            <a:r>
              <a:rPr lang="en-US" smtClean="0"/>
              <a:t>Remove discussions of revenue and salaries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Extract Names of People &amp; Companies</a:t>
            </a:r>
            <a:endParaRPr lang="en-US" dirty="0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752600" y="3820277"/>
            <a:ext cx="4980018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Calibri" pitchFamily="34" charset="0"/>
              </a:rPr>
              <a:t>A</a:t>
            </a:r>
            <a:r>
              <a:rPr lang="en-US" sz="2400" dirty="0" smtClean="0">
                <a:latin typeface="Calibri" pitchFamily="34" charset="0"/>
              </a:rPr>
              <a:t>utomatically </a:t>
            </a:r>
            <a:r>
              <a:rPr lang="en-US" sz="2400" dirty="0">
                <a:latin typeface="Calibri" pitchFamily="34" charset="0"/>
              </a:rPr>
              <a:t>extract standard entities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6" y="2743200"/>
            <a:ext cx="8150414" cy="961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Extract $ Amounts and Loan #s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264036" y="6096000"/>
            <a:ext cx="4746364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Calibri" pitchFamily="34" charset="0"/>
              </a:rPr>
              <a:t>E</a:t>
            </a:r>
            <a:r>
              <a:rPr lang="en-US" sz="2400" dirty="0" smtClean="0">
                <a:latin typeface="Calibri" pitchFamily="34" charset="0"/>
              </a:rPr>
              <a:t>xtract </a:t>
            </a:r>
            <a:r>
              <a:rPr lang="en-US" sz="2400" dirty="0">
                <a:latin typeface="Calibri" pitchFamily="34" charset="0"/>
              </a:rPr>
              <a:t>standard and custom entities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600200"/>
            <a:ext cx="9052956" cy="4403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Extract Notes w/Multiple Home Prices</a:t>
            </a:r>
            <a:endParaRPr lang="en-US" dirty="0"/>
          </a:p>
        </p:txBody>
      </p:sp>
      <p:pic>
        <p:nvPicPr>
          <p:cNvPr id="21507" name="Picture 2" descr="9_multiple valuations sub-flowcha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12950"/>
            <a:ext cx="8763000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Remove Discussions of Revenue &amp; Salary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3" y="1447800"/>
            <a:ext cx="8833867" cy="4688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1" y="1399455"/>
            <a:ext cx="8983329" cy="5153745"/>
          </a:xfrm>
          <a:prstGeom prst="rect">
            <a:avLst/>
          </a:prstGeom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Different Valuations for the Same Home</a:t>
            </a:r>
          </a:p>
        </p:txBody>
      </p:sp>
      <p:sp>
        <p:nvSpPr>
          <p:cNvPr id="2" name="Rectangle 1"/>
          <p:cNvSpPr/>
          <p:nvPr/>
        </p:nvSpPr>
        <p:spPr>
          <a:xfrm>
            <a:off x="4419600" y="4343400"/>
            <a:ext cx="533400" cy="228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810000" y="4212431"/>
            <a:ext cx="811021" cy="623026"/>
            <a:chOff x="3810000" y="4212431"/>
            <a:chExt cx="811021" cy="623026"/>
          </a:xfrm>
        </p:grpSpPr>
        <p:sp>
          <p:nvSpPr>
            <p:cNvPr id="5" name="Rectangle 4"/>
            <p:cNvSpPr/>
            <p:nvPr/>
          </p:nvSpPr>
          <p:spPr bwMode="auto">
            <a:xfrm>
              <a:off x="3810000" y="4572000"/>
              <a:ext cx="609600" cy="26345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" name="Curved Right Arrow 3"/>
            <p:cNvSpPr/>
            <p:nvPr/>
          </p:nvSpPr>
          <p:spPr bwMode="auto">
            <a:xfrm rot="3976924">
              <a:off x="4148848" y="3964461"/>
              <a:ext cx="224204" cy="720143"/>
            </a:xfrm>
            <a:prstGeom prst="curved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4. Discover Signatures</a:t>
            </a:r>
            <a:br>
              <a:rPr lang="en-US" smtClean="0"/>
            </a:br>
            <a:r>
              <a:rPr lang="en-US" smtClean="0"/>
              <a:t>of Fraud and Abuse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Taxonomy: Distribution of Topics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50" y="1295400"/>
            <a:ext cx="8791549" cy="5409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Taxonomy-based Categorization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8839200" cy="5324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00"/>
            <a:ext cx="9144000" cy="5515673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Taxonomy Results: Value Opinions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0" y="4953000"/>
            <a:ext cx="533400" cy="1905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81600" y="5029200"/>
            <a:ext cx="533400" cy="228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0" y="5410200"/>
            <a:ext cx="533400" cy="228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5. Who is involved?</a:t>
            </a:r>
            <a:br>
              <a:rPr lang="en-US" smtClean="0"/>
            </a:br>
            <a:r>
              <a:rPr lang="en-US" smtClean="0">
                <a:solidFill>
                  <a:srgbClr val="0070C0"/>
                </a:solidFill>
              </a:rPr>
              <a:t>Social Network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People Discussing Multiple Values of Homes</a:t>
            </a:r>
            <a:endParaRPr lang="en-US" sz="3600" dirty="0"/>
          </a:p>
        </p:txBody>
      </p:sp>
      <p:pic>
        <p:nvPicPr>
          <p:cNvPr id="3277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914400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Dramatic savings in time and resources</a:t>
            </a:r>
          </a:p>
          <a:p>
            <a:r>
              <a:rPr lang="en-US" sz="2800" dirty="0" smtClean="0"/>
              <a:t>Smaller teams of investigators can complete large projects</a:t>
            </a:r>
          </a:p>
          <a:p>
            <a:r>
              <a:rPr lang="en-US" sz="2800" dirty="0" smtClean="0"/>
              <a:t>Elimination of tedious manual work</a:t>
            </a:r>
          </a:p>
          <a:p>
            <a:r>
              <a:rPr lang="en-US" sz="2800" dirty="0" smtClean="0"/>
              <a:t>Better precision: focus only on relevant documents</a:t>
            </a:r>
          </a:p>
          <a:p>
            <a:r>
              <a:rPr lang="en-US" sz="2800" dirty="0" smtClean="0"/>
              <a:t>Increased recall: find unexpected patterns of terms</a:t>
            </a:r>
          </a:p>
          <a:p>
            <a:r>
              <a:rPr lang="en-US" sz="2800" dirty="0" smtClean="0"/>
              <a:t>Convincing and consistent presentation of results</a:t>
            </a:r>
          </a:p>
          <a:p>
            <a:r>
              <a:rPr lang="en-US" sz="2800" dirty="0" smtClean="0"/>
              <a:t>Stronger case / defense position</a:t>
            </a:r>
          </a:p>
          <a:p>
            <a:r>
              <a:rPr lang="en-US" sz="2800" dirty="0" smtClean="0"/>
              <a:t>Preventative measures become possible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147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23900"/>
            <a:ext cx="89154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810000"/>
            <a:ext cx="6096000" cy="533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7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343900" cy="695325"/>
          </a:xfrm>
        </p:spPr>
        <p:txBody>
          <a:bodyPr/>
          <a:lstStyle/>
          <a:p>
            <a:pPr eaLnBrk="1" hangingPunct="1"/>
            <a:r>
              <a:rPr lang="en-US" smtClean="0"/>
              <a:t>Questions?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304800" y="42037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3600" b="1">
              <a:latin typeface="Times New Roman" pitchFamily="18" charset="0"/>
            </a:endParaRP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3101975" y="1752600"/>
            <a:ext cx="2536825" cy="2308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AC0000"/>
                </a:solidFill>
                <a:latin typeface="+mn-lt"/>
                <a:cs typeface="+mn-cs"/>
              </a:rPr>
              <a:t>Call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(812) 330-0110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AC0000"/>
                </a:solidFill>
                <a:latin typeface="+mn-lt"/>
                <a:cs typeface="+mn-cs"/>
              </a:rPr>
              <a:t>or email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  <a:latin typeface="+mn-lt"/>
                <a:cs typeface="+mn-cs"/>
              </a:rPr>
              <a:t>info@megaputer.com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AC0000"/>
              </a:solidFill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1600 W Bloomfield Rd, Suite 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Bloomington, IN 47404 USA</a:t>
            </a:r>
          </a:p>
        </p:txBody>
      </p:sp>
      <p:pic>
        <p:nvPicPr>
          <p:cNvPr id="34821" name="Picture 7" descr="Megaputer_logo_knowledge_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073650"/>
            <a:ext cx="1905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8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8167</TotalTime>
  <Words>1153</Words>
  <Application>Microsoft Office PowerPoint</Application>
  <PresentationFormat>On-screen Show (4:3)</PresentationFormat>
  <Paragraphs>252</Paragraphs>
  <Slides>51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Times New Roman</vt:lpstr>
      <vt:lpstr>Office Theme</vt:lpstr>
      <vt:lpstr>e-Discovery through Text Mining</vt:lpstr>
      <vt:lpstr>PowerPoint Presentation</vt:lpstr>
      <vt:lpstr>What is e-Discovery?</vt:lpstr>
      <vt:lpstr>Electronic evidence</vt:lpstr>
      <vt:lpstr>Who uses e-Discovery systems?</vt:lpstr>
      <vt:lpstr>PowerPoint Presentation</vt:lpstr>
      <vt:lpstr>Old approach to text analysis</vt:lpstr>
      <vt:lpstr>Typical example</vt:lpstr>
      <vt:lpstr>Time for document analysis</vt:lpstr>
      <vt:lpstr>Encountered challenges</vt:lpstr>
      <vt:lpstr>Where Text Mining can help?</vt:lpstr>
      <vt:lpstr>Use text/data mining techniques</vt:lpstr>
      <vt:lpstr>Possible Analysis Scenarios</vt:lpstr>
      <vt:lpstr>If we know relevant patterns</vt:lpstr>
      <vt:lpstr>If we know relevant documents</vt:lpstr>
      <vt:lpstr>Know only custodians &amp; time range</vt:lpstr>
      <vt:lpstr>Know only the problem time range</vt:lpstr>
      <vt:lpstr>Know only theme &amp; keywords</vt:lpstr>
      <vt:lpstr>Data preparation</vt:lpstr>
      <vt:lpstr>Reconstruct &amp; extract features</vt:lpstr>
      <vt:lpstr>Networks of related custodians</vt:lpstr>
      <vt:lpstr>Present selected documents</vt:lpstr>
      <vt:lpstr>Case Description</vt:lpstr>
      <vt:lpstr>E-Discovery Methodology</vt:lpstr>
      <vt:lpstr>Data analysis scenario</vt:lpstr>
      <vt:lpstr>Step 1. Data Preparation and Normalization</vt:lpstr>
      <vt:lpstr>Data Preparation Objectives</vt:lpstr>
      <vt:lpstr>Parsing Original Documents</vt:lpstr>
      <vt:lpstr>Reconstructing and Parsing</vt:lpstr>
      <vt:lpstr>3M Chains Parsed into 5.6M Emails</vt:lpstr>
      <vt:lpstr>Step 2. Data Cleansing</vt:lpstr>
      <vt:lpstr>Data Cleansing Objectives</vt:lpstr>
      <vt:lpstr>Auto-SpellChecker – misspelled words</vt:lpstr>
      <vt:lpstr>Detect Duplicates and Near-duplicates</vt:lpstr>
      <vt:lpstr>Remove Magazine Articles</vt:lpstr>
      <vt:lpstr>Step 3. Extract Entities: Multiple Valuation Homes?</vt:lpstr>
      <vt:lpstr>Entity Extraction Objectives</vt:lpstr>
      <vt:lpstr>Extract Names of People &amp; Companies</vt:lpstr>
      <vt:lpstr>Extract $ Amounts and Loan #s</vt:lpstr>
      <vt:lpstr>Extract Notes w/Multiple Home Prices</vt:lpstr>
      <vt:lpstr>Remove Discussions of Revenue &amp; Salary</vt:lpstr>
      <vt:lpstr>Different Valuations for the Same Home</vt:lpstr>
      <vt:lpstr>Step 4. Discover Signatures of Fraud and Abuse</vt:lpstr>
      <vt:lpstr>Taxonomy: Distribution of Topics</vt:lpstr>
      <vt:lpstr>Taxonomy-based Categorization</vt:lpstr>
      <vt:lpstr>Taxonomy Results: Value Opinions</vt:lpstr>
      <vt:lpstr>Step 5. Who is involved? Social Network Analysis</vt:lpstr>
      <vt:lpstr>People Discussing Multiple Values of Homes</vt:lpstr>
      <vt:lpstr>Benefits of Text Mining</vt:lpstr>
      <vt:lpstr>PowerPoint Presentation</vt:lpstr>
      <vt:lpstr>Questions?</vt:lpstr>
    </vt:vector>
  </TitlesOfParts>
  <Company>State Farm Insurance Companies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Authorized User</dc:creator>
  <cp:lastModifiedBy>Sergei Ananyan</cp:lastModifiedBy>
  <cp:revision>163</cp:revision>
  <dcterms:created xsi:type="dcterms:W3CDTF">2011-03-30T21:05:12Z</dcterms:created>
  <dcterms:modified xsi:type="dcterms:W3CDTF">2013-10-29T17:59:18Z</dcterms:modified>
</cp:coreProperties>
</file>