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7" r:id="rId2"/>
    <p:sldId id="327" r:id="rId3"/>
    <p:sldId id="328" r:id="rId4"/>
    <p:sldId id="329" r:id="rId5"/>
    <p:sldId id="330" r:id="rId6"/>
    <p:sldId id="275" r:id="rId7"/>
    <p:sldId id="276" r:id="rId8"/>
    <p:sldId id="278" r:id="rId9"/>
    <p:sldId id="307" r:id="rId10"/>
    <p:sldId id="308" r:id="rId11"/>
    <p:sldId id="286" r:id="rId12"/>
    <p:sldId id="305" r:id="rId13"/>
    <p:sldId id="313" r:id="rId14"/>
    <p:sldId id="314" r:id="rId15"/>
    <p:sldId id="315" r:id="rId16"/>
    <p:sldId id="281" r:id="rId17"/>
    <p:sldId id="309" r:id="rId18"/>
    <p:sldId id="310" r:id="rId19"/>
    <p:sldId id="312" r:id="rId20"/>
    <p:sldId id="285" r:id="rId21"/>
    <p:sldId id="279" r:id="rId22"/>
    <p:sldId id="299" r:id="rId23"/>
    <p:sldId id="320" r:id="rId24"/>
    <p:sldId id="321" r:id="rId25"/>
    <p:sldId id="322" r:id="rId26"/>
    <p:sldId id="324" r:id="rId27"/>
    <p:sldId id="323" r:id="rId28"/>
    <p:sldId id="326" r:id="rId29"/>
    <p:sldId id="325" r:id="rId30"/>
    <p:sldId id="288" r:id="rId31"/>
    <p:sldId id="317" r:id="rId32"/>
    <p:sldId id="319" r:id="rId33"/>
    <p:sldId id="306" r:id="rId34"/>
    <p:sldId id="293" r:id="rId35"/>
    <p:sldId id="259"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9DB9"/>
    <a:srgbClr val="1F335B"/>
    <a:srgbClr val="E5E8EF"/>
    <a:srgbClr val="8F3232"/>
    <a:srgbClr val="DEE2EA"/>
    <a:srgbClr val="CED4E0"/>
    <a:srgbClr val="E5B725"/>
    <a:srgbClr val="BA2B28"/>
    <a:srgbClr val="DC615E"/>
    <a:srgbClr val="EF92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55117" autoAdjust="0"/>
  </p:normalViewPr>
  <p:slideViewPr>
    <p:cSldViewPr snapToGrid="0">
      <p:cViewPr varScale="1">
        <p:scale>
          <a:sx n="37" d="100"/>
          <a:sy n="37" d="100"/>
        </p:scale>
        <p:origin x="2286" y="54"/>
      </p:cViewPr>
      <p:guideLst/>
    </p:cSldViewPr>
  </p:slideViewPr>
  <p:outlineViewPr>
    <p:cViewPr>
      <p:scale>
        <a:sx n="33" d="100"/>
        <a:sy n="33" d="100"/>
      </p:scale>
      <p:origin x="0" y="-1194"/>
    </p:cViewPr>
  </p:outlineViewPr>
  <p:notesTextViewPr>
    <p:cViewPr>
      <p:scale>
        <a:sx n="1" d="1"/>
        <a:sy n="1" d="1"/>
      </p:scale>
      <p:origin x="0" y="0"/>
    </p:cViewPr>
  </p:notesTextViewPr>
  <p:notesViewPr>
    <p:cSldViewPr snapToGrid="0">
      <p:cViewPr>
        <p:scale>
          <a:sx n="100" d="100"/>
          <a:sy n="100" d="100"/>
        </p:scale>
        <p:origin x="1806" y="-12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1CD1AE-CDC6-4F44-886C-F2A229DE87A8}" type="datetimeFigureOut">
              <a:rPr lang="en-US" smtClean="0"/>
              <a:t>5/14/2014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4F3B420-7A9B-45DC-A931-AD25E0590201}" type="slidenum">
              <a:rPr lang="en-US" smtClean="0"/>
              <a:t>‹#›</a:t>
            </a:fld>
            <a:endParaRPr lang="en-US"/>
          </a:p>
        </p:txBody>
      </p:sp>
    </p:spTree>
    <p:extLst>
      <p:ext uri="{BB962C8B-B14F-4D97-AF65-F5344CB8AC3E}">
        <p14:creationId xmlns:p14="http://schemas.microsoft.com/office/powerpoint/2010/main" val="465245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Esra just showed how to derive insights from data.  </a:t>
            </a:r>
            <a:endParaRPr lang="en-US" dirty="0"/>
          </a:p>
          <a:p>
            <a:r>
              <a:rPr lang="en-US" dirty="0" smtClean="0"/>
              <a:t>I’ll discuss why and how we can share those insights across the organization.</a:t>
            </a:r>
          </a:p>
          <a:p>
            <a:r>
              <a:rPr lang="en-US" dirty="0" smtClean="0"/>
              <a:t>The means we use for creating and sharing reports are PolyAnalyst Web Reports.</a:t>
            </a:r>
            <a:endParaRPr lang="en-US" dirty="0"/>
          </a:p>
        </p:txBody>
      </p:sp>
      <p:sp>
        <p:nvSpPr>
          <p:cNvPr id="4" name="Slide Number Placeholder 3"/>
          <p:cNvSpPr>
            <a:spLocks noGrp="1"/>
          </p:cNvSpPr>
          <p:nvPr>
            <p:ph type="sldNum" sz="quarter" idx="10"/>
          </p:nvPr>
        </p:nvSpPr>
        <p:spPr/>
        <p:txBody>
          <a:bodyPr/>
          <a:lstStyle/>
          <a:p>
            <a:fld id="{34F3B420-7A9B-45DC-A931-AD25E0590201}" type="slidenum">
              <a:rPr lang="en-US" smtClean="0"/>
              <a:t>1</a:t>
            </a:fld>
            <a:endParaRPr lang="en-US"/>
          </a:p>
        </p:txBody>
      </p:sp>
    </p:spTree>
    <p:extLst>
      <p:ext uri="{BB962C8B-B14F-4D97-AF65-F5344CB8AC3E}">
        <p14:creationId xmlns:p14="http://schemas.microsoft.com/office/powerpoint/2010/main" val="718832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will address the following:</a:t>
            </a:r>
          </a:p>
          <a:p>
            <a:endParaRPr lang="en-US" dirty="0"/>
          </a:p>
          <a:p>
            <a:pPr marL="232943" indent="-232943">
              <a:buAutoNum type="arabicPeriod"/>
            </a:pPr>
            <a:r>
              <a:rPr lang="en-US" dirty="0" smtClean="0"/>
              <a:t>Why use web reports?  What is the benefit of using web reports to present and share analysis results?</a:t>
            </a:r>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a:t>
            </a:fld>
            <a:endParaRPr lang="en-US"/>
          </a:p>
        </p:txBody>
      </p:sp>
    </p:spTree>
    <p:extLst>
      <p:ext uri="{BB962C8B-B14F-4D97-AF65-F5344CB8AC3E}">
        <p14:creationId xmlns:p14="http://schemas.microsoft.com/office/powerpoint/2010/main" val="3699197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t>2.  What are PolyAnalyst Web Reports?  For those who aren’t familiar, I’ll clarify what web reports are and what they enable users to do.</a:t>
            </a:r>
          </a:p>
          <a:p>
            <a:pPr marL="232943" indent="-232943">
              <a:buAutoNum type="arabicPeriod"/>
            </a:pP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3</a:t>
            </a:fld>
            <a:endParaRPr lang="en-US"/>
          </a:p>
        </p:txBody>
      </p:sp>
    </p:spTree>
    <p:extLst>
      <p:ext uri="{BB962C8B-B14F-4D97-AF65-F5344CB8AC3E}">
        <p14:creationId xmlns:p14="http://schemas.microsoft.com/office/powerpoint/2010/main" val="3270740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t>3.  Web Report Components –Without getting too technical, I’ll briefly discuss how</a:t>
            </a:r>
            <a:r>
              <a:rPr lang="en-US" baseline="0" dirty="0" smtClean="0"/>
              <a:t> reports are created and </a:t>
            </a:r>
            <a:r>
              <a:rPr lang="en-US" dirty="0" smtClean="0"/>
              <a:t>what makes up a web report</a:t>
            </a:r>
            <a:r>
              <a:rPr lang="en-US" baseline="0" dirty="0" smtClean="0"/>
              <a:t> so you can see how they fit into the overall process of data analysis.</a:t>
            </a:r>
            <a:endParaRPr lang="en-US" dirty="0" smtClean="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4</a:t>
            </a:fld>
            <a:endParaRPr lang="en-US"/>
          </a:p>
        </p:txBody>
      </p:sp>
    </p:spTree>
    <p:extLst>
      <p:ext uri="{BB962C8B-B14F-4D97-AF65-F5344CB8AC3E}">
        <p14:creationId xmlns:p14="http://schemas.microsoft.com/office/powerpoint/2010/main" val="1916703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  Finally, we’ll look at two different types of web reports</a:t>
            </a:r>
            <a:r>
              <a:rPr lang="en-US" baseline="0" dirty="0" smtClean="0"/>
              <a:t> </a:t>
            </a:r>
            <a:r>
              <a:rPr lang="en-US" dirty="0" smtClean="0"/>
              <a:t>– one a dashboard style report and another a scorecard rating system.  </a:t>
            </a:r>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5</a:t>
            </a:fld>
            <a:endParaRPr lang="en-US"/>
          </a:p>
        </p:txBody>
      </p:sp>
    </p:spTree>
    <p:extLst>
      <p:ext uri="{BB962C8B-B14F-4D97-AF65-F5344CB8AC3E}">
        <p14:creationId xmlns:p14="http://schemas.microsoft.com/office/powerpoint/2010/main" val="1835832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a motivation for even bothering to visualize analysis results.  </a:t>
            </a:r>
          </a:p>
          <a:p>
            <a:endParaRPr lang="en-US" dirty="0"/>
          </a:p>
          <a:p>
            <a:r>
              <a:rPr lang="en-US" dirty="0" smtClean="0"/>
              <a:t>Here</a:t>
            </a:r>
            <a:r>
              <a:rPr lang="en-US" baseline="0" dirty="0" smtClean="0"/>
              <a:t> we</a:t>
            </a:r>
            <a:r>
              <a:rPr lang="en-US" dirty="0" smtClean="0"/>
              <a:t> have 4 datasets, each with 11 </a:t>
            </a:r>
            <a:r>
              <a:rPr lang="en-US" dirty="0" err="1" smtClean="0"/>
              <a:t>x,y</a:t>
            </a:r>
            <a:r>
              <a:rPr lang="en-US" dirty="0" smtClean="0"/>
              <a:t> coordinates.  All four datasets share a number of the same descriptive statistics.  They have the same mean and variance of x and y, same correlation coefficient between x and y, and the same linear regression line running through all points.</a:t>
            </a:r>
          </a:p>
          <a:p>
            <a:endParaRPr lang="en-US" dirty="0"/>
          </a:p>
          <a:p>
            <a:r>
              <a:rPr lang="en-US" dirty="0" smtClean="0"/>
              <a:t>At first glance, we might think these datasets are similar.</a:t>
            </a:r>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6</a:t>
            </a:fld>
            <a:endParaRPr lang="en-US"/>
          </a:p>
        </p:txBody>
      </p:sp>
    </p:spTree>
    <p:extLst>
      <p:ext uri="{BB962C8B-B14F-4D97-AF65-F5344CB8AC3E}">
        <p14:creationId xmlns:p14="http://schemas.microsoft.com/office/powerpoint/2010/main" val="3685531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the plot of each dataset paints a very different picture.  We see they are actually very dissimilar.</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7</a:t>
            </a:fld>
            <a:endParaRPr lang="en-US"/>
          </a:p>
        </p:txBody>
      </p:sp>
    </p:spTree>
    <p:extLst>
      <p:ext uri="{BB962C8B-B14F-4D97-AF65-F5344CB8AC3E}">
        <p14:creationId xmlns:p14="http://schemas.microsoft.com/office/powerpoint/2010/main" val="3152891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Pictures can give us information that spreadsheets</a:t>
            </a:r>
            <a:r>
              <a:rPr lang="en-US" baseline="0" dirty="0" smtClean="0"/>
              <a:t> alone can’t.   </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8</a:t>
            </a:fld>
            <a:endParaRPr lang="en-US"/>
          </a:p>
        </p:txBody>
      </p:sp>
    </p:spTree>
    <p:extLst>
      <p:ext uri="{BB962C8B-B14F-4D97-AF65-F5344CB8AC3E}">
        <p14:creationId xmlns:p14="http://schemas.microsoft.com/office/powerpoint/2010/main" val="4289566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visualizations are better than data tables at communicating insights, but can we do better? </a:t>
            </a:r>
          </a:p>
          <a:p>
            <a:endParaRPr lang="en-US" dirty="0"/>
          </a:p>
          <a:p>
            <a:r>
              <a:rPr lang="en-US" dirty="0" smtClean="0"/>
              <a:t>One of the drawbacks with static images and reports, such as </a:t>
            </a:r>
            <a:r>
              <a:rPr lang="en-US" dirty="0" err="1" smtClean="0"/>
              <a:t>powerpoints</a:t>
            </a:r>
            <a:r>
              <a:rPr lang="en-US" dirty="0" smtClean="0"/>
              <a:t> or pdfs, is that the flow of information is one way.  The report viewer passively views the charts and graphs put in front of them, without really knowing where they came from.  </a:t>
            </a:r>
          </a:p>
          <a:p>
            <a:endParaRPr lang="en-US" dirty="0"/>
          </a:p>
          <a:p>
            <a:r>
              <a:rPr lang="en-US" dirty="0" smtClean="0"/>
              <a:t>Ideally, we’d like reports to be engaging and allow for further exploration of the data.</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9</a:t>
            </a:fld>
            <a:endParaRPr lang="en-US"/>
          </a:p>
        </p:txBody>
      </p:sp>
    </p:spTree>
    <p:extLst>
      <p:ext uri="{BB962C8B-B14F-4D97-AF65-F5344CB8AC3E}">
        <p14:creationId xmlns:p14="http://schemas.microsoft.com/office/powerpoint/2010/main" val="2613064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PolyAnalyst Web Reports – the tool</a:t>
            </a:r>
            <a:r>
              <a:rPr lang="en-US" baseline="0" dirty="0" smtClean="0"/>
              <a:t> we use to present analysis results</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10</a:t>
            </a:fld>
            <a:endParaRPr lang="en-US"/>
          </a:p>
        </p:txBody>
      </p:sp>
    </p:spTree>
    <p:extLst>
      <p:ext uri="{BB962C8B-B14F-4D97-AF65-F5344CB8AC3E}">
        <p14:creationId xmlns:p14="http://schemas.microsoft.com/office/powerpoint/2010/main" val="172940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 reports help bridge the gap between data analysts and data consumers.  End users can access analysis results while being shielded from the gritty details of the actual analysis.  Perhaps even more importantly, they cannot interfere with the analysis.  </a:t>
            </a:r>
          </a:p>
          <a:p>
            <a:endParaRPr lang="en-US" dirty="0"/>
          </a:p>
          <a:p>
            <a:r>
              <a:rPr lang="en-US" dirty="0" smtClean="0"/>
              <a:t>Reports are customizable to address individual business objectives.</a:t>
            </a:r>
          </a:p>
          <a:p>
            <a:endParaRPr lang="en-US" dirty="0"/>
          </a:p>
          <a:p>
            <a:r>
              <a:rPr lang="en-US" dirty="0" smtClean="0"/>
              <a:t>Reports are interactive – engaging viewing and allowing them to explore the data more fully. </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11</a:t>
            </a:fld>
            <a:endParaRPr lang="en-US"/>
          </a:p>
        </p:txBody>
      </p:sp>
    </p:spTree>
    <p:extLst>
      <p:ext uri="{BB962C8B-B14F-4D97-AF65-F5344CB8AC3E}">
        <p14:creationId xmlns:p14="http://schemas.microsoft.com/office/powerpoint/2010/main" val="677242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Web Reports bridge the gap between data scientists and non-technical users.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It’s hard to get people excited about crunching data.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But show them a cool graph and you’ll get their attention.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They allow the analysts to summarize their findings and present them in an easy-to-understand format.  To that end, they help bring analytics to a broader audience who may not be technically inclined, but can still draw insights from the analysis.</a:t>
            </a:r>
          </a:p>
          <a:p>
            <a:endParaRPr lang="en-US" dirty="0" smtClean="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12</a:t>
            </a:fld>
            <a:endParaRPr lang="en-US"/>
          </a:p>
        </p:txBody>
      </p:sp>
    </p:spTree>
    <p:extLst>
      <p:ext uri="{BB962C8B-B14F-4D97-AF65-F5344CB8AC3E}">
        <p14:creationId xmlns:p14="http://schemas.microsoft.com/office/powerpoint/2010/main" val="2221176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convenience of web reports is that once they are created, they can be automatically updated when new analysis results are generated.  </a:t>
            </a:r>
          </a:p>
          <a:p>
            <a:endParaRPr lang="en-US" dirty="0"/>
          </a:p>
          <a:p>
            <a:r>
              <a:rPr lang="en-US" dirty="0" smtClean="0"/>
              <a:t>This increases the speed at which new information can be disseminated to users and eliminates a lot of time spent manually updating </a:t>
            </a:r>
            <a:r>
              <a:rPr lang="en-US" dirty="0" err="1" smtClean="0"/>
              <a:t>powerpoints</a:t>
            </a:r>
            <a:r>
              <a:rPr lang="en-US" dirty="0" smtClean="0"/>
              <a:t> or other reports.    </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13</a:t>
            </a:fld>
            <a:endParaRPr lang="en-US"/>
          </a:p>
        </p:txBody>
      </p:sp>
    </p:spTree>
    <p:extLst>
      <p:ext uri="{BB962C8B-B14F-4D97-AF65-F5344CB8AC3E}">
        <p14:creationId xmlns:p14="http://schemas.microsoft.com/office/powerpoint/2010/main" val="2686554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Reports are viewed from a web browser, so users can access reports when convenient.  Multiple users can view a report simultaneously without interrupting other users.  </a:t>
            </a:r>
          </a:p>
          <a:p>
            <a:endParaRPr lang="en-US" dirty="0"/>
          </a:p>
          <a:p>
            <a:r>
              <a:rPr lang="en-US" dirty="0" smtClean="0"/>
              <a:t>It is important to note here, that users never have to access PolyAnalyst projects.  They don’t see the details of the project and, perhaps more importantly, they can’t interfere with it. </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14</a:t>
            </a:fld>
            <a:endParaRPr lang="en-US"/>
          </a:p>
        </p:txBody>
      </p:sp>
    </p:spTree>
    <p:extLst>
      <p:ext uri="{BB962C8B-B14F-4D97-AF65-F5344CB8AC3E}">
        <p14:creationId xmlns:p14="http://schemas.microsoft.com/office/powerpoint/2010/main" val="412571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Users don’t just view charts, they can always drill down to the underlying data associated with a visualization.  For example, a user looking at a pie chart of the top 5 topics of interest being discussed in an open-ended survey</a:t>
            </a:r>
            <a:r>
              <a:rPr lang="en-US" baseline="0" dirty="0" smtClean="0"/>
              <a:t> </a:t>
            </a:r>
            <a:r>
              <a:rPr lang="en-US" dirty="0" smtClean="0"/>
              <a:t>can click any piece of the pie to go to the results for that specific topic of interest.  They can view the comments and see exactly why a comment was classified into that category.  To that end, drill down brings integrity to the reports.  Users don’t need to be suspicious of where the results are coming from.</a:t>
            </a:r>
          </a:p>
          <a:p>
            <a:endParaRPr lang="en-US" dirty="0"/>
          </a:p>
          <a:p>
            <a:r>
              <a:rPr lang="en-US" dirty="0" smtClean="0"/>
              <a:t>Similarly, filters enable users to isolate subsets of interest.  For example, when looking at a report of survey responses, the users may want to update the report to reflect the response from just females in a certain geographic location. </a:t>
            </a:r>
          </a:p>
          <a:p>
            <a:endParaRPr lang="en-US" dirty="0"/>
          </a:p>
          <a:p>
            <a:r>
              <a:rPr lang="en-US" dirty="0" smtClean="0"/>
              <a:t>I’ll go into drill-down and filters in more detail in a bit.</a:t>
            </a:r>
          </a:p>
          <a:p>
            <a:endParaRPr lang="en-US" dirty="0" smtClean="0"/>
          </a:p>
          <a:p>
            <a:r>
              <a:rPr lang="en-US" dirty="0" smtClean="0"/>
              <a:t>Now, I’ll discuss a little how reports are created</a:t>
            </a:r>
            <a:r>
              <a:rPr lang="en-US" baseline="0" dirty="0" smtClean="0"/>
              <a:t> and updated.</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15</a:t>
            </a:fld>
            <a:endParaRPr lang="en-US"/>
          </a:p>
        </p:txBody>
      </p:sp>
    </p:spTree>
    <p:extLst>
      <p:ext uri="{BB962C8B-B14F-4D97-AF65-F5344CB8AC3E}">
        <p14:creationId xmlns:p14="http://schemas.microsoft.com/office/powerpoint/2010/main" val="306524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projects start in the Analytical Client.  As Esra showed, it is here that analysts work with the data and generate results.</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16</a:t>
            </a:fld>
            <a:endParaRPr lang="en-US"/>
          </a:p>
        </p:txBody>
      </p:sp>
    </p:spTree>
    <p:extLst>
      <p:ext uri="{BB962C8B-B14F-4D97-AF65-F5344CB8AC3E}">
        <p14:creationId xmlns:p14="http://schemas.microsoft.com/office/powerpoint/2010/main" val="3871557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output of a project</a:t>
            </a:r>
            <a:r>
              <a:rPr lang="en-US" baseline="0" dirty="0" smtClean="0"/>
              <a:t> is the source of</a:t>
            </a:r>
            <a:r>
              <a:rPr lang="en-US" dirty="0" smtClean="0"/>
              <a:t> </a:t>
            </a:r>
            <a:r>
              <a:rPr lang="en-US" baseline="0" dirty="0" smtClean="0"/>
              <a:t>data and visualizations used in the reports.  In the Web Report Editor, custom report templates are designed that dictate the placement of visualizations and configuration of colors and other design details.  Templates are saved for re-use.</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17</a:t>
            </a:fld>
            <a:endParaRPr lang="en-US"/>
          </a:p>
        </p:txBody>
      </p:sp>
    </p:spTree>
    <p:extLst>
      <p:ext uri="{BB962C8B-B14F-4D97-AF65-F5344CB8AC3E}">
        <p14:creationId xmlns:p14="http://schemas.microsoft.com/office/powerpoint/2010/main" val="824538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a template is made, the report is published.  The published report is accessible from a web browser</a:t>
            </a:r>
            <a:r>
              <a:rPr lang="en-US" baseline="0" dirty="0" smtClean="0"/>
              <a:t> and displays the results of the underlying project.  </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18</a:t>
            </a:fld>
            <a:endParaRPr lang="en-US"/>
          </a:p>
        </p:txBody>
      </p:sp>
    </p:spTree>
    <p:extLst>
      <p:ext uri="{BB962C8B-B14F-4D97-AF65-F5344CB8AC3E}">
        <p14:creationId xmlns:p14="http://schemas.microsoft.com/office/powerpoint/2010/main" val="225749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a:t>
            </a:r>
            <a:r>
              <a:rPr lang="en-US" baseline="0" dirty="0" smtClean="0"/>
              <a:t> project is updated with new results, the saved report template is simply re-published.  The report in the browser then always shows the most up to date results.  New results are quickly disseminated to end-users and saves a lot of time.</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19</a:t>
            </a:fld>
            <a:endParaRPr lang="en-US"/>
          </a:p>
        </p:txBody>
      </p:sp>
    </p:spTree>
    <p:extLst>
      <p:ext uri="{BB962C8B-B14F-4D97-AF65-F5344CB8AC3E}">
        <p14:creationId xmlns:p14="http://schemas.microsoft.com/office/powerpoint/2010/main" val="3222315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20</a:t>
            </a:fld>
            <a:endParaRPr lang="en-US"/>
          </a:p>
        </p:txBody>
      </p:sp>
    </p:spTree>
    <p:extLst>
      <p:ext uri="{BB962C8B-B14F-4D97-AF65-F5344CB8AC3E}">
        <p14:creationId xmlns:p14="http://schemas.microsoft.com/office/powerpoint/2010/main" val="4231824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21</a:t>
            </a:fld>
            <a:endParaRPr lang="en-US"/>
          </a:p>
        </p:txBody>
      </p:sp>
    </p:spTree>
    <p:extLst>
      <p:ext uri="{BB962C8B-B14F-4D97-AF65-F5344CB8AC3E}">
        <p14:creationId xmlns:p14="http://schemas.microsoft.com/office/powerpoint/2010/main" val="2737025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22</a:t>
            </a:fld>
            <a:endParaRPr lang="en-US"/>
          </a:p>
        </p:txBody>
      </p:sp>
    </p:spTree>
    <p:extLst>
      <p:ext uri="{BB962C8B-B14F-4D97-AF65-F5344CB8AC3E}">
        <p14:creationId xmlns:p14="http://schemas.microsoft.com/office/powerpoint/2010/main" val="1559585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Filters enable end users to update visualizations to reflect results from a subset of the data.  For example, here we have a bar</a:t>
            </a:r>
            <a:r>
              <a:rPr lang="en-US" baseline="0" dirty="0" smtClean="0"/>
              <a:t> chart showing the number of incident reports relating to medical products produced by different manufacturers, split according to whether or not there was an adverse event as a result of the incident.  In the dataset, there is also a column indicating the type of event the incident was.</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23</a:t>
            </a:fld>
            <a:endParaRPr lang="en-US"/>
          </a:p>
        </p:txBody>
      </p:sp>
    </p:spTree>
    <p:extLst>
      <p:ext uri="{BB962C8B-B14F-4D97-AF65-F5344CB8AC3E}">
        <p14:creationId xmlns:p14="http://schemas.microsoft.com/office/powerpoint/2010/main" val="2846198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Whether</a:t>
            </a:r>
            <a:r>
              <a:rPr lang="en-US" baseline="0" dirty="0" smtClean="0"/>
              <a:t> the event was death, injury, product malfunction, other or no answer.  If a viewer wants to only look at the number of incidents for product malfunctions, they can select “Malfunction” from a drop down.</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24</a:t>
            </a:fld>
            <a:endParaRPr lang="en-US"/>
          </a:p>
        </p:txBody>
      </p:sp>
    </p:spTree>
    <p:extLst>
      <p:ext uri="{BB962C8B-B14F-4D97-AF65-F5344CB8AC3E}">
        <p14:creationId xmlns:p14="http://schemas.microsoft.com/office/powerpoint/2010/main" val="611391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 graph</a:t>
            </a:r>
            <a:r>
              <a:rPr lang="en-US" baseline="0" dirty="0" smtClean="0"/>
              <a:t> is updated to reflect the new information for just product malfunctions.  We see there are far fewer adverse events from product malfunctions than on average.  </a:t>
            </a:r>
          </a:p>
          <a:p>
            <a:endParaRPr lang="en-US" baseline="0" dirty="0" smtClean="0"/>
          </a:p>
          <a:p>
            <a:r>
              <a:rPr lang="en-US" baseline="0" dirty="0" smtClean="0"/>
              <a:t>We can also add additional filters to look at more granular cross-sections of the data.  For example, here I might add a filter for geographic location.</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25</a:t>
            </a:fld>
            <a:endParaRPr lang="en-US"/>
          </a:p>
        </p:txBody>
      </p:sp>
    </p:spTree>
    <p:extLst>
      <p:ext uri="{BB962C8B-B14F-4D97-AF65-F5344CB8AC3E}">
        <p14:creationId xmlns:p14="http://schemas.microsoft.com/office/powerpoint/2010/main" val="1083007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26</a:t>
            </a:fld>
            <a:endParaRPr lang="en-US"/>
          </a:p>
        </p:txBody>
      </p:sp>
    </p:spTree>
    <p:extLst>
      <p:ext uri="{BB962C8B-B14F-4D97-AF65-F5344CB8AC3E}">
        <p14:creationId xmlns:p14="http://schemas.microsoft.com/office/powerpoint/2010/main" val="3784439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if</a:t>
            </a:r>
            <a:r>
              <a:rPr lang="en-US" baseline="0" dirty="0" smtClean="0"/>
              <a:t> I select </a:t>
            </a:r>
            <a:r>
              <a:rPr lang="en-US" baseline="0" dirty="0" err="1" smtClean="0"/>
              <a:t>Medtonic</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27</a:t>
            </a:fld>
            <a:endParaRPr lang="en-US"/>
          </a:p>
        </p:txBody>
      </p:sp>
    </p:spTree>
    <p:extLst>
      <p:ext uri="{BB962C8B-B14F-4D97-AF65-F5344CB8AC3E}">
        <p14:creationId xmlns:p14="http://schemas.microsoft.com/office/powerpoint/2010/main" val="3030209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28</a:t>
            </a:fld>
            <a:endParaRPr lang="en-US"/>
          </a:p>
        </p:txBody>
      </p:sp>
    </p:spTree>
    <p:extLst>
      <p:ext uri="{BB962C8B-B14F-4D97-AF65-F5344CB8AC3E}">
        <p14:creationId xmlns:p14="http://schemas.microsoft.com/office/powerpoint/2010/main" val="21745945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a:t>
            </a:r>
            <a:r>
              <a:rPr lang="en-US" dirty="0" err="1" smtClean="0"/>
              <a:t>Medtonic</a:t>
            </a:r>
            <a:r>
              <a:rPr lang="en-US" baseline="0" dirty="0" smtClean="0"/>
              <a:t> brands are represented in the data.</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29</a:t>
            </a:fld>
            <a:endParaRPr lang="en-US"/>
          </a:p>
        </p:txBody>
      </p:sp>
    </p:spTree>
    <p:extLst>
      <p:ext uri="{BB962C8B-B14F-4D97-AF65-F5344CB8AC3E}">
        <p14:creationId xmlns:p14="http://schemas.microsoft.com/office/powerpoint/2010/main" val="3761217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Used primarily for dashboard style reports.</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30</a:t>
            </a:fld>
            <a:endParaRPr lang="en-US"/>
          </a:p>
        </p:txBody>
      </p:sp>
    </p:spTree>
    <p:extLst>
      <p:ext uri="{BB962C8B-B14F-4D97-AF65-F5344CB8AC3E}">
        <p14:creationId xmlns:p14="http://schemas.microsoft.com/office/powerpoint/2010/main" val="15967119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select</a:t>
            </a:r>
            <a:r>
              <a:rPr lang="en-US" baseline="0" dirty="0" smtClean="0"/>
              <a:t> a piece of the pie</a:t>
            </a:r>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31</a:t>
            </a:fld>
            <a:endParaRPr lang="en-US"/>
          </a:p>
        </p:txBody>
      </p:sp>
    </p:spTree>
    <p:extLst>
      <p:ext uri="{BB962C8B-B14F-4D97-AF65-F5344CB8AC3E}">
        <p14:creationId xmlns:p14="http://schemas.microsoft.com/office/powerpoint/2010/main" val="11531317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32</a:t>
            </a:fld>
            <a:endParaRPr lang="en-US"/>
          </a:p>
        </p:txBody>
      </p:sp>
    </p:spTree>
    <p:extLst>
      <p:ext uri="{BB962C8B-B14F-4D97-AF65-F5344CB8AC3E}">
        <p14:creationId xmlns:p14="http://schemas.microsoft.com/office/powerpoint/2010/main" val="13796240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C227AC-FC3D-42B8-938F-49BB8AE694D2}" type="slidenum">
              <a:rPr lang="en-US">
                <a:solidFill>
                  <a:prstClr val="black"/>
                </a:solidFill>
              </a:rPr>
              <a:pPr>
                <a:spcBef>
                  <a:spcPct val="0"/>
                </a:spcBef>
              </a:pPr>
              <a:t>33</a:t>
            </a:fld>
            <a:endParaRPr lang="en-US">
              <a:solidFill>
                <a:prstClr val="black"/>
              </a:solidFill>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29175902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A12CAC-5200-4882-8DB3-E0F756B77BE5}" type="slidenum">
              <a:rPr lang="en-US" smtClean="0"/>
              <a:pPr>
                <a:defRPr/>
              </a:pPr>
              <a:t>34</a:t>
            </a:fld>
            <a:endParaRPr lang="en-US"/>
          </a:p>
        </p:txBody>
      </p:sp>
    </p:spTree>
    <p:extLst>
      <p:ext uri="{BB962C8B-B14F-4D97-AF65-F5344CB8AC3E}">
        <p14:creationId xmlns:p14="http://schemas.microsoft.com/office/powerpoint/2010/main" val="31730193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C227AC-FC3D-42B8-938F-49BB8AE694D2}" type="slidenum">
              <a:rPr lang="en-US">
                <a:solidFill>
                  <a:prstClr val="black"/>
                </a:solidFill>
              </a:rPr>
              <a:pPr>
                <a:spcBef>
                  <a:spcPct val="0"/>
                </a:spcBef>
              </a:pPr>
              <a:t>35</a:t>
            </a:fld>
            <a:endParaRPr lang="en-US">
              <a:solidFill>
                <a:prstClr val="black"/>
              </a:solidFill>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804130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6882D14-21C4-4876-B3CB-0F483F00A7A9}"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1085086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882D14-21C4-4876-B3CB-0F483F00A7A9}"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2914346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882D14-21C4-4876-B3CB-0F483F00A7A9}"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5525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6882D14-21C4-4876-B3CB-0F483F00A7A9}"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977190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6882D14-21C4-4876-B3CB-0F483F00A7A9}" type="datetimeFigureOut">
              <a:rPr lang="en-US" smtClean="0"/>
              <a:t>5/14/2014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3872299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6882D14-21C4-4876-B3CB-0F483F00A7A9}" type="datetimeFigureOut">
              <a:rPr lang="en-US" smtClean="0"/>
              <a:t>5/14/2014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246375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82D14-21C4-4876-B3CB-0F483F00A7A9}" type="datetimeFigureOut">
              <a:rPr lang="en-US" smtClean="0"/>
              <a:t>5/14/2014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3520216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882D14-21C4-4876-B3CB-0F483F00A7A9}"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3667349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882D14-21C4-4876-B3CB-0F483F00A7A9}"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2772461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882D14-21C4-4876-B3CB-0F483F00A7A9}"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320395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882D14-21C4-4876-B3CB-0F483F00A7A9}"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592C2-B5CB-45AA-9BAD-61D1D86CAFB1}" type="slidenum">
              <a:rPr lang="en-US" smtClean="0"/>
              <a:t>‹#›</a:t>
            </a:fld>
            <a:endParaRPr lang="en-US"/>
          </a:p>
        </p:txBody>
      </p:sp>
    </p:spTree>
    <p:extLst>
      <p:ext uri="{BB962C8B-B14F-4D97-AF65-F5344CB8AC3E}">
        <p14:creationId xmlns:p14="http://schemas.microsoft.com/office/powerpoint/2010/main" val="2589390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882D14-21C4-4876-B3CB-0F483F00A7A9}" type="datetimeFigureOut">
              <a:rPr lang="en-US" smtClean="0"/>
              <a:t>5/14/2014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2592C2-B5CB-45AA-9BAD-61D1D86CAFB1}" type="slidenum">
              <a:rPr lang="en-US" smtClean="0"/>
              <a:t>‹#›</a:t>
            </a:fld>
            <a:endParaRPr lang="en-US"/>
          </a:p>
        </p:txBody>
      </p:sp>
    </p:spTree>
    <p:extLst>
      <p:ext uri="{BB962C8B-B14F-4D97-AF65-F5344CB8AC3E}">
        <p14:creationId xmlns:p14="http://schemas.microsoft.com/office/powerpoint/2010/main" val="108995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0516" y="1238976"/>
            <a:ext cx="7772400" cy="2230366"/>
          </a:xfrm>
        </p:spPr>
        <p:txBody>
          <a:bodyPr>
            <a:noAutofit/>
          </a:bodyPr>
          <a:lstStyle/>
          <a:p>
            <a:r>
              <a:rPr lang="en-US" sz="8000" dirty="0" smtClean="0">
                <a:solidFill>
                  <a:schemeClr val="bg1"/>
                </a:solidFill>
                <a:latin typeface="NewsGoth BdXCn BT" panose="020B0608020202050204" pitchFamily="34" charset="0"/>
              </a:rPr>
              <a:t>PolyAnalyst </a:t>
            </a:r>
            <a:r>
              <a:rPr lang="en-US" sz="6000" dirty="0" smtClean="0">
                <a:solidFill>
                  <a:schemeClr val="bg1"/>
                </a:solidFill>
                <a:latin typeface="NewsGoth BdXCn BT" panose="020B0608020202050204" pitchFamily="34" charset="0"/>
              </a:rPr>
              <a:t/>
            </a:r>
            <a:br>
              <a:rPr lang="en-US" sz="6000" dirty="0" smtClean="0">
                <a:solidFill>
                  <a:schemeClr val="bg1"/>
                </a:solidFill>
                <a:latin typeface="NewsGoth BdXCn BT" panose="020B0608020202050204" pitchFamily="34" charset="0"/>
              </a:rPr>
            </a:br>
            <a:r>
              <a:rPr lang="en-US" sz="5400" dirty="0" smtClean="0">
                <a:solidFill>
                  <a:schemeClr val="bg1"/>
                </a:solidFill>
                <a:latin typeface="NewsGoth BdXCn BT" panose="020B0608020202050204" pitchFamily="34" charset="0"/>
              </a:rPr>
              <a:t>Web Report Training</a:t>
            </a:r>
            <a:endParaRPr lang="en-US" sz="5400" dirty="0">
              <a:solidFill>
                <a:schemeClr val="bg1"/>
              </a:solidFill>
              <a:latin typeface="NewsGoth XCn BT" panose="020B0408020202030204" pitchFamily="34" charset="0"/>
            </a:endParaRPr>
          </a:p>
        </p:txBody>
      </p:sp>
      <p:sp>
        <p:nvSpPr>
          <p:cNvPr id="6" name="TextBox 1"/>
          <p:cNvSpPr txBox="1">
            <a:spLocks noChangeArrowheads="1"/>
          </p:cNvSpPr>
          <p:nvPr/>
        </p:nvSpPr>
        <p:spPr bwMode="auto">
          <a:xfrm>
            <a:off x="-2838" y="6657975"/>
            <a:ext cx="157956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700" dirty="0"/>
              <a:t>© </a:t>
            </a:r>
            <a:r>
              <a:rPr lang="en-US" sz="700" dirty="0" smtClean="0"/>
              <a:t>2014 </a:t>
            </a:r>
            <a:r>
              <a:rPr lang="en-US" sz="700" dirty="0"/>
              <a:t>Megaputer Intelligence Inc.</a:t>
            </a:r>
          </a:p>
        </p:txBody>
      </p:sp>
      <p:pic>
        <p:nvPicPr>
          <p:cNvPr id="7" name="Picture 6"/>
          <p:cNvPicPr>
            <a:picLocks noChangeAspect="1"/>
          </p:cNvPicPr>
          <p:nvPr/>
        </p:nvPicPr>
        <p:blipFill>
          <a:blip r:embed="rId3"/>
          <a:stretch>
            <a:fillRect/>
          </a:stretch>
        </p:blipFill>
        <p:spPr>
          <a:xfrm>
            <a:off x="3491591" y="5393951"/>
            <a:ext cx="2190249" cy="1264024"/>
          </a:xfrm>
          <a:prstGeom prst="rect">
            <a:avLst/>
          </a:prstGeom>
        </p:spPr>
      </p:pic>
      <p:sp>
        <p:nvSpPr>
          <p:cNvPr id="9" name="Subtitle 2"/>
          <p:cNvSpPr>
            <a:spLocks noGrp="1"/>
          </p:cNvSpPr>
          <p:nvPr>
            <p:ph type="subTitle" idx="1"/>
          </p:nvPr>
        </p:nvSpPr>
        <p:spPr>
          <a:xfrm>
            <a:off x="2878871" y="4539485"/>
            <a:ext cx="3415687" cy="685127"/>
          </a:xfrm>
        </p:spPr>
        <p:txBody>
          <a:bodyPr>
            <a:noAutofit/>
          </a:bodyPr>
          <a:lstStyle/>
          <a:p>
            <a:pPr>
              <a:spcBef>
                <a:spcPts val="0"/>
              </a:spcBef>
            </a:pPr>
            <a:r>
              <a:rPr lang="en-US" dirty="0" smtClean="0">
                <a:solidFill>
                  <a:schemeClr val="tx1"/>
                </a:solidFill>
                <a:latin typeface="Arial" panose="020B0604020202020204" pitchFamily="34" charset="0"/>
                <a:cs typeface="Arial" panose="020B0604020202020204" pitchFamily="34" charset="0"/>
              </a:rPr>
              <a:t>Megaputer Intelligence</a:t>
            </a:r>
          </a:p>
          <a:p>
            <a:pPr>
              <a:spcBef>
                <a:spcPts val="0"/>
              </a:spcBef>
            </a:pPr>
            <a:r>
              <a:rPr lang="en-US" dirty="0" smtClean="0">
                <a:latin typeface="Arial" panose="020B0604020202020204" pitchFamily="34" charset="0"/>
                <a:cs typeface="Arial" panose="020B0604020202020204" pitchFamily="34" charset="0"/>
              </a:rPr>
              <a:t>www.megaputer.com</a:t>
            </a:r>
            <a:endParaRPr lang="en-US" dirty="0" smtClean="0">
              <a:solidFill>
                <a:schemeClr val="tx1"/>
              </a:solidFill>
              <a:latin typeface="Arial" panose="020B0604020202020204" pitchFamily="34" charset="0"/>
              <a:cs typeface="Arial" panose="020B0604020202020204" pitchFamily="34" charset="0"/>
            </a:endParaRPr>
          </a:p>
        </p:txBody>
      </p:sp>
      <p:sp>
        <p:nvSpPr>
          <p:cNvPr id="8" name="TextBox 7"/>
          <p:cNvSpPr txBox="1"/>
          <p:nvPr/>
        </p:nvSpPr>
        <p:spPr>
          <a:xfrm>
            <a:off x="-2838" y="621797"/>
            <a:ext cx="9161554" cy="2847545"/>
          </a:xfrm>
          <a:prstGeom prst="rect">
            <a:avLst/>
          </a:prstGeom>
          <a:solidFill>
            <a:srgbClr val="1F335B"/>
          </a:solidFill>
        </p:spPr>
        <p:txBody>
          <a:bodyPr wrap="square" rtlCol="0" anchor="ctr">
            <a:noAutofit/>
          </a:bodyPr>
          <a:lstStyle/>
          <a:p>
            <a:pPr algn="ctr"/>
            <a:r>
              <a:rPr lang="en-US" sz="4800" b="1" dirty="0" smtClean="0">
                <a:solidFill>
                  <a:schemeClr val="bg1">
                    <a:lumMod val="95000"/>
                  </a:schemeClr>
                </a:solidFill>
                <a:latin typeface="Arial Narrow" panose="020B0606020202030204" pitchFamily="34" charset="0"/>
                <a:cs typeface="Arial" panose="020B0604020202020204" pitchFamily="34" charset="0"/>
              </a:rPr>
              <a:t>Visualizing Analysis Results with</a:t>
            </a:r>
          </a:p>
          <a:p>
            <a:pPr algn="ctr"/>
            <a:r>
              <a:rPr lang="en-US" sz="4800" b="1" dirty="0" smtClean="0">
                <a:solidFill>
                  <a:schemeClr val="bg1">
                    <a:lumMod val="95000"/>
                  </a:schemeClr>
                </a:solidFill>
                <a:latin typeface="Arial Narrow" panose="020B0606020202030204" pitchFamily="34" charset="0"/>
                <a:cs typeface="Arial" panose="020B0604020202020204" pitchFamily="34" charset="0"/>
              </a:rPr>
              <a:t>PolyAnalyst Web Reports</a:t>
            </a:r>
          </a:p>
        </p:txBody>
      </p:sp>
    </p:spTree>
    <p:extLst>
      <p:ext uri="{BB962C8B-B14F-4D97-AF65-F5344CB8AC3E}">
        <p14:creationId xmlns:p14="http://schemas.microsoft.com/office/powerpoint/2010/main" val="22819294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89389" y="749211"/>
            <a:ext cx="6131859" cy="1223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Overview</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7" name="TextBox 6"/>
          <p:cNvSpPr txBox="1"/>
          <p:nvPr/>
        </p:nvSpPr>
        <p:spPr>
          <a:xfrm>
            <a:off x="616408" y="2618247"/>
            <a:ext cx="8382846" cy="3554819"/>
          </a:xfrm>
          <a:prstGeom prst="rect">
            <a:avLst/>
          </a:prstGeom>
          <a:noFill/>
        </p:spPr>
        <p:txBody>
          <a:bodyPr wrap="square" rtlCol="0">
            <a:spAutoFit/>
          </a:bodyPr>
          <a:lstStyle>
            <a:defPPr>
              <a:defRPr lang="en-US"/>
            </a:defPPr>
            <a:lvl1pPr algn="ctr">
              <a:defRPr sz="3600" b="1">
                <a:latin typeface="Arial" panose="020B0604020202020204" pitchFamily="34" charset="0"/>
                <a:cs typeface="Arial" panose="020B0604020202020204" pitchFamily="34" charset="0"/>
              </a:defRPr>
            </a:lvl1pPr>
          </a:lstStyle>
          <a:p>
            <a:pPr algn="l">
              <a:spcAft>
                <a:spcPts val="1800"/>
              </a:spcAft>
            </a:pPr>
            <a:r>
              <a:rPr lang="en-US" dirty="0" smtClean="0"/>
              <a:t>Why Web Reports?</a:t>
            </a:r>
          </a:p>
          <a:p>
            <a:pPr algn="l">
              <a:spcAft>
                <a:spcPts val="1800"/>
              </a:spcAft>
            </a:pPr>
            <a:r>
              <a:rPr lang="en-US" dirty="0" smtClean="0">
                <a:solidFill>
                  <a:schemeClr val="bg2">
                    <a:lumMod val="90000"/>
                  </a:schemeClr>
                </a:solidFill>
              </a:rPr>
              <a:t>What exactly are PolyAnalyst Web Reports?</a:t>
            </a:r>
          </a:p>
          <a:p>
            <a:pPr algn="l">
              <a:spcAft>
                <a:spcPts val="1800"/>
              </a:spcAft>
            </a:pPr>
            <a:r>
              <a:rPr lang="en-US" dirty="0" smtClean="0">
                <a:solidFill>
                  <a:schemeClr val="bg2">
                    <a:lumMod val="90000"/>
                  </a:schemeClr>
                </a:solidFill>
              </a:rPr>
              <a:t>Web Report Components</a:t>
            </a:r>
          </a:p>
          <a:p>
            <a:pPr algn="l">
              <a:spcAft>
                <a:spcPts val="1800"/>
              </a:spcAft>
            </a:pPr>
            <a:r>
              <a:rPr lang="en-US" dirty="0" smtClean="0">
                <a:solidFill>
                  <a:schemeClr val="bg2">
                    <a:lumMod val="90000"/>
                  </a:schemeClr>
                </a:solidFill>
              </a:rPr>
              <a:t>Example Web Reports</a:t>
            </a:r>
            <a:endParaRPr lang="en-US" dirty="0">
              <a:solidFill>
                <a:schemeClr val="bg2">
                  <a:lumMod val="90000"/>
                </a:schemeClr>
              </a:solidFill>
            </a:endParaRPr>
          </a:p>
        </p:txBody>
      </p:sp>
    </p:spTree>
    <p:extLst>
      <p:ext uri="{BB962C8B-B14F-4D97-AF65-F5344CB8AC3E}">
        <p14:creationId xmlns:p14="http://schemas.microsoft.com/office/powerpoint/2010/main" val="912115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89389" y="749211"/>
            <a:ext cx="6131859" cy="1223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Overview</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7" name="TextBox 6"/>
          <p:cNvSpPr txBox="1"/>
          <p:nvPr/>
        </p:nvSpPr>
        <p:spPr>
          <a:xfrm>
            <a:off x="616408" y="2618247"/>
            <a:ext cx="8382846" cy="3554819"/>
          </a:xfrm>
          <a:prstGeom prst="rect">
            <a:avLst/>
          </a:prstGeom>
          <a:noFill/>
        </p:spPr>
        <p:txBody>
          <a:bodyPr wrap="square" rtlCol="0">
            <a:spAutoFit/>
          </a:bodyPr>
          <a:lstStyle>
            <a:defPPr>
              <a:defRPr lang="en-US"/>
            </a:defPPr>
            <a:lvl1pPr algn="ctr">
              <a:defRPr sz="3600" b="1">
                <a:latin typeface="Arial" panose="020B0604020202020204" pitchFamily="34" charset="0"/>
                <a:cs typeface="Arial" panose="020B0604020202020204" pitchFamily="34" charset="0"/>
              </a:defRPr>
            </a:lvl1pPr>
          </a:lstStyle>
          <a:p>
            <a:pPr algn="l">
              <a:spcAft>
                <a:spcPts val="1800"/>
              </a:spcAft>
            </a:pPr>
            <a:r>
              <a:rPr lang="en-US" dirty="0" smtClean="0"/>
              <a:t>Why Web Reports?</a:t>
            </a:r>
          </a:p>
          <a:p>
            <a:pPr algn="l">
              <a:spcAft>
                <a:spcPts val="1800"/>
              </a:spcAft>
            </a:pPr>
            <a:r>
              <a:rPr lang="en-US" dirty="0" smtClean="0"/>
              <a:t>What exactly are PolyAnalyst Web Reports?</a:t>
            </a:r>
          </a:p>
          <a:p>
            <a:pPr algn="l">
              <a:spcAft>
                <a:spcPts val="1800"/>
              </a:spcAft>
            </a:pPr>
            <a:r>
              <a:rPr lang="en-US" dirty="0" smtClean="0">
                <a:solidFill>
                  <a:schemeClr val="bg2">
                    <a:lumMod val="90000"/>
                  </a:schemeClr>
                </a:solidFill>
              </a:rPr>
              <a:t>Web Report Components</a:t>
            </a:r>
          </a:p>
          <a:p>
            <a:pPr algn="l">
              <a:spcAft>
                <a:spcPts val="1800"/>
              </a:spcAft>
            </a:pPr>
            <a:r>
              <a:rPr lang="en-US" dirty="0" smtClean="0">
                <a:solidFill>
                  <a:schemeClr val="bg2">
                    <a:lumMod val="90000"/>
                  </a:schemeClr>
                </a:solidFill>
              </a:rPr>
              <a:t>Example Web Reports</a:t>
            </a:r>
            <a:endParaRPr lang="en-US" dirty="0">
              <a:solidFill>
                <a:schemeClr val="bg2">
                  <a:lumMod val="90000"/>
                </a:schemeClr>
              </a:solidFill>
            </a:endParaRPr>
          </a:p>
        </p:txBody>
      </p:sp>
    </p:spTree>
    <p:extLst>
      <p:ext uri="{BB962C8B-B14F-4D97-AF65-F5344CB8AC3E}">
        <p14:creationId xmlns:p14="http://schemas.microsoft.com/office/powerpoint/2010/main" val="3634622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89389" y="749211"/>
            <a:ext cx="6131859" cy="1223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Overview</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7" name="TextBox 6"/>
          <p:cNvSpPr txBox="1"/>
          <p:nvPr/>
        </p:nvSpPr>
        <p:spPr>
          <a:xfrm>
            <a:off x="616408" y="2618247"/>
            <a:ext cx="8382846" cy="3554819"/>
          </a:xfrm>
          <a:prstGeom prst="rect">
            <a:avLst/>
          </a:prstGeom>
          <a:noFill/>
        </p:spPr>
        <p:txBody>
          <a:bodyPr wrap="square" rtlCol="0">
            <a:spAutoFit/>
          </a:bodyPr>
          <a:lstStyle>
            <a:defPPr>
              <a:defRPr lang="en-US"/>
            </a:defPPr>
            <a:lvl1pPr algn="ctr">
              <a:defRPr sz="3600" b="1">
                <a:latin typeface="Arial" panose="020B0604020202020204" pitchFamily="34" charset="0"/>
                <a:cs typeface="Arial" panose="020B0604020202020204" pitchFamily="34" charset="0"/>
              </a:defRPr>
            </a:lvl1pPr>
          </a:lstStyle>
          <a:p>
            <a:pPr algn="l">
              <a:spcAft>
                <a:spcPts val="1800"/>
              </a:spcAft>
            </a:pPr>
            <a:r>
              <a:rPr lang="en-US" dirty="0" smtClean="0"/>
              <a:t>Why Web Reports?</a:t>
            </a:r>
          </a:p>
          <a:p>
            <a:pPr algn="l">
              <a:spcAft>
                <a:spcPts val="1800"/>
              </a:spcAft>
            </a:pPr>
            <a:r>
              <a:rPr lang="en-US" dirty="0" smtClean="0"/>
              <a:t>What exactly are PolyAnalyst Web Reports?</a:t>
            </a:r>
          </a:p>
          <a:p>
            <a:pPr algn="l">
              <a:spcAft>
                <a:spcPts val="1800"/>
              </a:spcAft>
            </a:pPr>
            <a:r>
              <a:rPr lang="en-US" dirty="0" smtClean="0"/>
              <a:t>Web Report Components</a:t>
            </a:r>
          </a:p>
          <a:p>
            <a:pPr algn="l">
              <a:spcAft>
                <a:spcPts val="1800"/>
              </a:spcAft>
            </a:pPr>
            <a:r>
              <a:rPr lang="en-US" dirty="0" smtClean="0">
                <a:solidFill>
                  <a:schemeClr val="bg2">
                    <a:lumMod val="90000"/>
                  </a:schemeClr>
                </a:solidFill>
              </a:rPr>
              <a:t>Example Web Reports</a:t>
            </a:r>
            <a:endParaRPr lang="en-US" dirty="0">
              <a:solidFill>
                <a:schemeClr val="bg2">
                  <a:lumMod val="90000"/>
                </a:schemeClr>
              </a:solidFill>
            </a:endParaRPr>
          </a:p>
        </p:txBody>
      </p:sp>
    </p:spTree>
    <p:extLst>
      <p:ext uri="{BB962C8B-B14F-4D97-AF65-F5344CB8AC3E}">
        <p14:creationId xmlns:p14="http://schemas.microsoft.com/office/powerpoint/2010/main" val="1489683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89389" y="749211"/>
            <a:ext cx="6131859" cy="1223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Overview</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7" name="TextBox 6"/>
          <p:cNvSpPr txBox="1"/>
          <p:nvPr/>
        </p:nvSpPr>
        <p:spPr>
          <a:xfrm>
            <a:off x="616408" y="2618247"/>
            <a:ext cx="8382846" cy="3554819"/>
          </a:xfrm>
          <a:prstGeom prst="rect">
            <a:avLst/>
          </a:prstGeom>
          <a:noFill/>
        </p:spPr>
        <p:txBody>
          <a:bodyPr wrap="square" rtlCol="0">
            <a:spAutoFit/>
          </a:bodyPr>
          <a:lstStyle>
            <a:defPPr>
              <a:defRPr lang="en-US"/>
            </a:defPPr>
            <a:lvl1pPr algn="ctr">
              <a:defRPr sz="3600" b="1">
                <a:latin typeface="Arial" panose="020B0604020202020204" pitchFamily="34" charset="0"/>
                <a:cs typeface="Arial" panose="020B0604020202020204" pitchFamily="34" charset="0"/>
              </a:defRPr>
            </a:lvl1pPr>
          </a:lstStyle>
          <a:p>
            <a:pPr algn="l">
              <a:spcAft>
                <a:spcPts val="1800"/>
              </a:spcAft>
            </a:pPr>
            <a:r>
              <a:rPr lang="en-US" dirty="0" smtClean="0"/>
              <a:t>Why Web Reports?</a:t>
            </a:r>
          </a:p>
          <a:p>
            <a:pPr algn="l">
              <a:spcAft>
                <a:spcPts val="1800"/>
              </a:spcAft>
            </a:pPr>
            <a:r>
              <a:rPr lang="en-US" dirty="0" smtClean="0"/>
              <a:t>What exactly are PolyAnalyst Web Reports?</a:t>
            </a:r>
          </a:p>
          <a:p>
            <a:pPr algn="l">
              <a:spcAft>
                <a:spcPts val="1800"/>
              </a:spcAft>
            </a:pPr>
            <a:r>
              <a:rPr lang="en-US" dirty="0" smtClean="0"/>
              <a:t>Web Report Components</a:t>
            </a:r>
          </a:p>
          <a:p>
            <a:pPr algn="l">
              <a:spcAft>
                <a:spcPts val="1800"/>
              </a:spcAft>
            </a:pPr>
            <a:r>
              <a:rPr lang="en-US" dirty="0" smtClean="0"/>
              <a:t>Example Web Reports</a:t>
            </a:r>
            <a:endParaRPr lang="en-US" dirty="0"/>
          </a:p>
        </p:txBody>
      </p:sp>
    </p:spTree>
    <p:extLst>
      <p:ext uri="{BB962C8B-B14F-4D97-AF65-F5344CB8AC3E}">
        <p14:creationId xmlns:p14="http://schemas.microsoft.com/office/powerpoint/2010/main" val="1146232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Why does it matter?</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661" y="1054063"/>
            <a:ext cx="4438067" cy="5370200"/>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2690865639"/>
              </p:ext>
            </p:extLst>
          </p:nvPr>
        </p:nvGraphicFramePr>
        <p:xfrm>
          <a:off x="5159502" y="3075040"/>
          <a:ext cx="3355848" cy="2194560"/>
        </p:xfrm>
        <a:graphic>
          <a:graphicData uri="http://schemas.openxmlformats.org/drawingml/2006/table">
            <a:tbl>
              <a:tblPr firstRow="1" bandRow="1">
                <a:tableStyleId>{2D5ABB26-0587-4C30-8999-92F81FD0307C}</a:tableStyleId>
              </a:tblPr>
              <a:tblGrid>
                <a:gridCol w="2078287"/>
                <a:gridCol w="1277561"/>
              </a:tblGrid>
              <a:tr h="343239">
                <a:tc>
                  <a:txBody>
                    <a:bodyPr/>
                    <a:lstStyle/>
                    <a:p>
                      <a:pPr algn="r"/>
                      <a:r>
                        <a:rPr lang="en-US" dirty="0" smtClean="0">
                          <a:latin typeface="Arial Narrow" panose="020B0606020202030204" pitchFamily="34" charset="0"/>
                        </a:rPr>
                        <a:t>Mean of x:</a:t>
                      </a:r>
                      <a:endParaRPr lang="en-US" dirty="0">
                        <a:latin typeface="Arial Narrow" panose="020B0606020202030204" pitchFamily="34" charset="0"/>
                      </a:endParaRPr>
                    </a:p>
                  </a:txBody>
                  <a:tcPr>
                    <a:solidFill>
                      <a:srgbClr val="E5E8EF"/>
                    </a:solidFill>
                  </a:tcPr>
                </a:tc>
                <a:tc>
                  <a:txBody>
                    <a:bodyPr/>
                    <a:lstStyle/>
                    <a:p>
                      <a:r>
                        <a:rPr lang="en-US" dirty="0" smtClean="0">
                          <a:latin typeface="Arial Narrow" panose="020B0606020202030204" pitchFamily="34" charset="0"/>
                        </a:rPr>
                        <a:t>9</a:t>
                      </a:r>
                      <a:endParaRPr lang="en-US" dirty="0">
                        <a:latin typeface="Arial Narrow" panose="020B0606020202030204" pitchFamily="34" charset="0"/>
                      </a:endParaRPr>
                    </a:p>
                  </a:txBody>
                  <a:tcPr>
                    <a:solidFill>
                      <a:srgbClr val="E5E8EF"/>
                    </a:solidFill>
                  </a:tcPr>
                </a:tc>
              </a:tr>
              <a:tr h="343239">
                <a:tc>
                  <a:txBody>
                    <a:bodyPr/>
                    <a:lstStyle/>
                    <a:p>
                      <a:pPr algn="r"/>
                      <a:r>
                        <a:rPr lang="en-US" dirty="0" smtClean="0">
                          <a:latin typeface="Arial Narrow" panose="020B0606020202030204" pitchFamily="34" charset="0"/>
                        </a:rPr>
                        <a:t>Variance of x:</a:t>
                      </a:r>
                      <a:endParaRPr lang="en-US" dirty="0">
                        <a:latin typeface="Arial Narrow" panose="020B0606020202030204" pitchFamily="34" charset="0"/>
                      </a:endParaRPr>
                    </a:p>
                  </a:txBody>
                  <a:tcPr>
                    <a:solidFill>
                      <a:srgbClr val="E5E8EF"/>
                    </a:solidFill>
                  </a:tcPr>
                </a:tc>
                <a:tc>
                  <a:txBody>
                    <a:bodyPr/>
                    <a:lstStyle/>
                    <a:p>
                      <a:r>
                        <a:rPr lang="en-US" dirty="0" smtClean="0">
                          <a:latin typeface="Arial Narrow" panose="020B0606020202030204" pitchFamily="34" charset="0"/>
                        </a:rPr>
                        <a:t>11</a:t>
                      </a:r>
                      <a:endParaRPr lang="en-US" dirty="0">
                        <a:latin typeface="Arial Narrow" panose="020B0606020202030204" pitchFamily="34" charset="0"/>
                      </a:endParaRPr>
                    </a:p>
                  </a:txBody>
                  <a:tcPr>
                    <a:solidFill>
                      <a:srgbClr val="E5E8EF"/>
                    </a:solidFill>
                  </a:tcPr>
                </a:tc>
              </a:tr>
              <a:tr h="343239">
                <a:tc>
                  <a:txBody>
                    <a:bodyPr/>
                    <a:lstStyle/>
                    <a:p>
                      <a:pPr algn="r"/>
                      <a:r>
                        <a:rPr lang="en-US" dirty="0" smtClean="0">
                          <a:latin typeface="Arial Narrow" panose="020B0606020202030204" pitchFamily="34" charset="0"/>
                        </a:rPr>
                        <a:t>Mean of y:</a:t>
                      </a:r>
                      <a:endParaRPr lang="en-US" dirty="0">
                        <a:latin typeface="Arial Narrow" panose="020B0606020202030204" pitchFamily="34" charset="0"/>
                      </a:endParaRPr>
                    </a:p>
                  </a:txBody>
                  <a:tcPr>
                    <a:solidFill>
                      <a:srgbClr val="E5E8EF"/>
                    </a:solidFill>
                  </a:tcPr>
                </a:tc>
                <a:tc>
                  <a:txBody>
                    <a:bodyPr/>
                    <a:lstStyle/>
                    <a:p>
                      <a:r>
                        <a:rPr lang="en-US" dirty="0" smtClean="0">
                          <a:latin typeface="Arial Narrow" panose="020B0606020202030204" pitchFamily="34" charset="0"/>
                        </a:rPr>
                        <a:t>7.50</a:t>
                      </a:r>
                      <a:endParaRPr lang="en-US" dirty="0">
                        <a:latin typeface="Arial Narrow" panose="020B0606020202030204" pitchFamily="34" charset="0"/>
                      </a:endParaRPr>
                    </a:p>
                  </a:txBody>
                  <a:tcPr>
                    <a:solidFill>
                      <a:srgbClr val="E5E8EF"/>
                    </a:solidFill>
                  </a:tcPr>
                </a:tc>
              </a:tr>
              <a:tr h="343239">
                <a:tc>
                  <a:txBody>
                    <a:bodyPr/>
                    <a:lstStyle/>
                    <a:p>
                      <a:pPr algn="r"/>
                      <a:r>
                        <a:rPr lang="en-US" dirty="0" smtClean="0">
                          <a:latin typeface="Arial Narrow" panose="020B0606020202030204" pitchFamily="34" charset="0"/>
                        </a:rPr>
                        <a:t>Variance of y:</a:t>
                      </a:r>
                      <a:endParaRPr lang="en-US" dirty="0">
                        <a:latin typeface="Arial Narrow" panose="020B0606020202030204" pitchFamily="34" charset="0"/>
                      </a:endParaRPr>
                    </a:p>
                  </a:txBody>
                  <a:tcPr>
                    <a:solidFill>
                      <a:srgbClr val="E5E8EF"/>
                    </a:solidFill>
                  </a:tcPr>
                </a:tc>
                <a:tc>
                  <a:txBody>
                    <a:bodyPr/>
                    <a:lstStyle/>
                    <a:p>
                      <a:r>
                        <a:rPr lang="en-US" dirty="0" smtClean="0">
                          <a:latin typeface="Arial Narrow" panose="020B0606020202030204" pitchFamily="34" charset="0"/>
                        </a:rPr>
                        <a:t>4.1</a:t>
                      </a:r>
                    </a:p>
                  </a:txBody>
                  <a:tcPr>
                    <a:solidFill>
                      <a:srgbClr val="E5E8EF"/>
                    </a:solidFill>
                  </a:tcPr>
                </a:tc>
              </a:tr>
              <a:tr h="343239">
                <a:tc>
                  <a:txBody>
                    <a:bodyPr/>
                    <a:lstStyle/>
                    <a:p>
                      <a:pPr algn="r"/>
                      <a:r>
                        <a:rPr lang="en-US" dirty="0" smtClean="0">
                          <a:latin typeface="Arial Narrow" panose="020B0606020202030204" pitchFamily="34" charset="0"/>
                        </a:rPr>
                        <a:t>Correlation(</a:t>
                      </a:r>
                      <a:r>
                        <a:rPr lang="en-US" dirty="0" err="1" smtClean="0">
                          <a:latin typeface="Arial Narrow" panose="020B0606020202030204" pitchFamily="34" charset="0"/>
                        </a:rPr>
                        <a:t>x,y</a:t>
                      </a:r>
                      <a:r>
                        <a:rPr lang="en-US" dirty="0" smtClean="0">
                          <a:latin typeface="Arial Narrow" panose="020B0606020202030204" pitchFamily="34" charset="0"/>
                        </a:rPr>
                        <a:t>):</a:t>
                      </a:r>
                      <a:endParaRPr lang="en-US" dirty="0">
                        <a:latin typeface="Arial Narrow" panose="020B0606020202030204" pitchFamily="34" charset="0"/>
                      </a:endParaRPr>
                    </a:p>
                  </a:txBody>
                  <a:tcPr>
                    <a:solidFill>
                      <a:srgbClr val="E5E8EF"/>
                    </a:solidFill>
                  </a:tcPr>
                </a:tc>
                <a:tc>
                  <a:txBody>
                    <a:bodyPr/>
                    <a:lstStyle/>
                    <a:p>
                      <a:r>
                        <a:rPr lang="en-US" dirty="0" smtClean="0">
                          <a:latin typeface="Arial Narrow" panose="020B0606020202030204" pitchFamily="34" charset="0"/>
                        </a:rPr>
                        <a:t>0.816</a:t>
                      </a:r>
                    </a:p>
                  </a:txBody>
                  <a:tcPr>
                    <a:solidFill>
                      <a:srgbClr val="E5E8EF"/>
                    </a:solidFill>
                  </a:tcPr>
                </a:tc>
              </a:tr>
              <a:tr h="343239">
                <a:tc>
                  <a:txBody>
                    <a:bodyPr/>
                    <a:lstStyle/>
                    <a:p>
                      <a:pPr algn="r"/>
                      <a:r>
                        <a:rPr lang="en-US" dirty="0" smtClean="0">
                          <a:latin typeface="Arial Narrow" panose="020B0606020202030204" pitchFamily="34" charset="0"/>
                        </a:rPr>
                        <a:t>Linear regression line:</a:t>
                      </a:r>
                      <a:endParaRPr lang="en-US" dirty="0">
                        <a:latin typeface="Arial Narrow" panose="020B0606020202030204" pitchFamily="34" charset="0"/>
                      </a:endParaRPr>
                    </a:p>
                  </a:txBody>
                  <a:tcPr>
                    <a:solidFill>
                      <a:srgbClr val="E5E8EF"/>
                    </a:solidFill>
                  </a:tcPr>
                </a:tc>
                <a:tc>
                  <a:txBody>
                    <a:bodyPr/>
                    <a:lstStyle/>
                    <a:p>
                      <a:r>
                        <a:rPr lang="en-US" dirty="0" smtClean="0">
                          <a:latin typeface="Arial Narrow" panose="020B0606020202030204" pitchFamily="34" charset="0"/>
                        </a:rPr>
                        <a:t>y = 3 + 0.5x</a:t>
                      </a:r>
                    </a:p>
                  </a:txBody>
                  <a:tcPr>
                    <a:solidFill>
                      <a:srgbClr val="E5E8EF"/>
                    </a:solidFill>
                  </a:tcPr>
                </a:tc>
              </a:tr>
            </a:tbl>
          </a:graphicData>
        </a:graphic>
      </p:graphicFrame>
      <p:sp>
        <p:nvSpPr>
          <p:cNvPr id="8" name="TextBox 7"/>
          <p:cNvSpPr txBox="1"/>
          <p:nvPr/>
        </p:nvSpPr>
        <p:spPr>
          <a:xfrm>
            <a:off x="5157216" y="2748708"/>
            <a:ext cx="3358134" cy="369332"/>
          </a:xfrm>
          <a:prstGeom prst="rect">
            <a:avLst/>
          </a:prstGeom>
          <a:solidFill>
            <a:srgbClr val="CED4E0"/>
          </a:solidFill>
        </p:spPr>
        <p:txBody>
          <a:bodyPr wrap="square" rtlCol="0">
            <a:spAutoFit/>
          </a:bodyPr>
          <a:lstStyle/>
          <a:p>
            <a:pPr algn="ctr"/>
            <a:r>
              <a:rPr lang="en-US" b="1" dirty="0" smtClean="0">
                <a:latin typeface="Arial Narrow" panose="020B0606020202030204" pitchFamily="34" charset="0"/>
              </a:rPr>
              <a:t>Data Summary</a:t>
            </a:r>
            <a:endParaRPr lang="en-US" b="1" dirty="0">
              <a:latin typeface="Arial Narrow" panose="020B0606020202030204" pitchFamily="34" charset="0"/>
            </a:endParaRPr>
          </a:p>
        </p:txBody>
      </p:sp>
      <p:sp>
        <p:nvSpPr>
          <p:cNvPr id="11" name="TextBox 10"/>
          <p:cNvSpPr txBox="1"/>
          <p:nvPr/>
        </p:nvSpPr>
        <p:spPr>
          <a:xfrm>
            <a:off x="3858768" y="6546792"/>
            <a:ext cx="5285232" cy="307777"/>
          </a:xfrm>
          <a:prstGeom prst="rect">
            <a:avLst/>
          </a:prstGeom>
          <a:noFill/>
        </p:spPr>
        <p:txBody>
          <a:bodyPr wrap="square" rtlCol="0">
            <a:spAutoFit/>
          </a:bodyPr>
          <a:lstStyle/>
          <a:p>
            <a:pPr algn="r"/>
            <a:r>
              <a:rPr lang="en-US" sz="1400" dirty="0" smtClean="0">
                <a:latin typeface="Arial Narrow" panose="020B0606020202030204" pitchFamily="34" charset="0"/>
              </a:rPr>
              <a:t>http</a:t>
            </a:r>
            <a:r>
              <a:rPr lang="en-US" sz="1400" dirty="0">
                <a:latin typeface="Arial Narrow" panose="020B0606020202030204" pitchFamily="34" charset="0"/>
              </a:rPr>
              <a:t>://en.wikipedia.org/wiki/Anscombe%27s_quartet</a:t>
            </a:r>
          </a:p>
        </p:txBody>
      </p:sp>
      <p:sp>
        <p:nvSpPr>
          <p:cNvPr id="12" name="Rectangle 11"/>
          <p:cNvSpPr/>
          <p:nvPr/>
        </p:nvSpPr>
        <p:spPr>
          <a:xfrm>
            <a:off x="4890325" y="1326720"/>
            <a:ext cx="3891916" cy="1200329"/>
          </a:xfrm>
          <a:prstGeom prst="rect">
            <a:avLst/>
          </a:prstGeom>
        </p:spPr>
        <p:txBody>
          <a:bodyPr wrap="square">
            <a:spAutoFit/>
          </a:bodyPr>
          <a:lstStyle/>
          <a:p>
            <a:pPr algn="ctr">
              <a:spcBef>
                <a:spcPts val="800"/>
              </a:spcBef>
            </a:pPr>
            <a:r>
              <a:rPr lang="en-US" sz="3600" dirty="0" smtClean="0">
                <a:latin typeface="Arial Narrow" panose="020B0606020202030204" pitchFamily="34" charset="0"/>
                <a:ea typeface="Meiryo" panose="020B0604030504040204" pitchFamily="34" charset="-128"/>
                <a:cs typeface="Arial" panose="020B0604020202020204" pitchFamily="34" charset="0"/>
              </a:rPr>
              <a:t>Similar descriptive statistics</a:t>
            </a:r>
            <a:endParaRPr lang="en-US" sz="3600" dirty="0">
              <a:effectLst/>
              <a:latin typeface="Arial Narrow" panose="020B0606020202030204" pitchFamily="34" charset="0"/>
              <a:ea typeface="Meiryo" panose="020B0604030504040204" pitchFamily="34" charset="-128"/>
              <a:cs typeface="Arial" panose="020B0604020202020204" pitchFamily="34" charset="0"/>
            </a:endParaRPr>
          </a:p>
        </p:txBody>
      </p:sp>
    </p:spTree>
    <p:extLst>
      <p:ext uri="{BB962C8B-B14F-4D97-AF65-F5344CB8AC3E}">
        <p14:creationId xmlns:p14="http://schemas.microsoft.com/office/powerpoint/2010/main" val="905617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Why does it matter?</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0492" y="1718270"/>
            <a:ext cx="6677443" cy="4854893"/>
          </a:xfrm>
          <a:prstGeom prst="rect">
            <a:avLst/>
          </a:prstGeom>
        </p:spPr>
      </p:pic>
      <p:sp>
        <p:nvSpPr>
          <p:cNvPr id="9" name="Rectangle 8"/>
          <p:cNvSpPr/>
          <p:nvPr/>
        </p:nvSpPr>
        <p:spPr>
          <a:xfrm>
            <a:off x="403079" y="1071939"/>
            <a:ext cx="8112271" cy="646331"/>
          </a:xfrm>
          <a:prstGeom prst="rect">
            <a:avLst/>
          </a:prstGeom>
        </p:spPr>
        <p:txBody>
          <a:bodyPr wrap="square">
            <a:spAutoFit/>
          </a:bodyPr>
          <a:lstStyle/>
          <a:p>
            <a:pPr algn="ctr">
              <a:spcBef>
                <a:spcPts val="800"/>
              </a:spcBef>
            </a:pPr>
            <a:r>
              <a:rPr lang="en-US" sz="3600" dirty="0" smtClean="0">
                <a:solidFill>
                  <a:srgbClr val="404040"/>
                </a:solidFill>
                <a:latin typeface="Arial Narrow" panose="020B0606020202030204" pitchFamily="34" charset="0"/>
                <a:ea typeface="Meiryo" panose="020B0604030504040204" pitchFamily="34" charset="-128"/>
                <a:cs typeface="Arial" panose="020B0604020202020204" pitchFamily="34" charset="0"/>
              </a:rPr>
              <a:t>Graphing the datasets paints a different picture</a:t>
            </a:r>
            <a:endParaRPr lang="en-US" sz="3600" dirty="0">
              <a:solidFill>
                <a:srgbClr val="404040"/>
              </a:solidFill>
              <a:effectLst/>
              <a:latin typeface="Arial Narrow" panose="020B0606020202030204" pitchFamily="34" charset="0"/>
              <a:ea typeface="Meiryo" panose="020B0604030504040204" pitchFamily="34" charset="-128"/>
              <a:cs typeface="Arial" panose="020B0604020202020204" pitchFamily="34" charset="0"/>
            </a:endParaRPr>
          </a:p>
        </p:txBody>
      </p:sp>
      <p:sp>
        <p:nvSpPr>
          <p:cNvPr id="10" name="TextBox 9"/>
          <p:cNvSpPr txBox="1"/>
          <p:nvPr/>
        </p:nvSpPr>
        <p:spPr>
          <a:xfrm>
            <a:off x="1719072" y="1938528"/>
            <a:ext cx="457200" cy="365760"/>
          </a:xfrm>
          <a:prstGeom prst="rect">
            <a:avLst/>
          </a:prstGeom>
          <a:noFill/>
        </p:spPr>
        <p:txBody>
          <a:bodyPr wrap="square" rtlCol="0">
            <a:spAutoFit/>
          </a:bodyPr>
          <a:lstStyle/>
          <a:p>
            <a:r>
              <a:rPr lang="en-US" dirty="0"/>
              <a:t>I</a:t>
            </a:r>
          </a:p>
        </p:txBody>
      </p:sp>
      <p:sp>
        <p:nvSpPr>
          <p:cNvPr id="11" name="TextBox 10"/>
          <p:cNvSpPr txBox="1"/>
          <p:nvPr/>
        </p:nvSpPr>
        <p:spPr>
          <a:xfrm>
            <a:off x="5013960" y="1938528"/>
            <a:ext cx="457200" cy="365760"/>
          </a:xfrm>
          <a:prstGeom prst="rect">
            <a:avLst/>
          </a:prstGeom>
          <a:noFill/>
        </p:spPr>
        <p:txBody>
          <a:bodyPr wrap="square" rtlCol="0">
            <a:spAutoFit/>
          </a:bodyPr>
          <a:lstStyle/>
          <a:p>
            <a:r>
              <a:rPr lang="en-US" dirty="0" smtClean="0"/>
              <a:t>II</a:t>
            </a:r>
            <a:endParaRPr lang="en-US" dirty="0"/>
          </a:p>
        </p:txBody>
      </p:sp>
      <p:sp>
        <p:nvSpPr>
          <p:cNvPr id="12" name="TextBox 11"/>
          <p:cNvSpPr txBox="1"/>
          <p:nvPr/>
        </p:nvSpPr>
        <p:spPr>
          <a:xfrm>
            <a:off x="5013960" y="4367784"/>
            <a:ext cx="457200" cy="365760"/>
          </a:xfrm>
          <a:prstGeom prst="rect">
            <a:avLst/>
          </a:prstGeom>
          <a:noFill/>
        </p:spPr>
        <p:txBody>
          <a:bodyPr wrap="square" rtlCol="0">
            <a:spAutoFit/>
          </a:bodyPr>
          <a:lstStyle/>
          <a:p>
            <a:r>
              <a:rPr lang="en-US" dirty="0" smtClean="0"/>
              <a:t>IV</a:t>
            </a:r>
            <a:endParaRPr lang="en-US" dirty="0"/>
          </a:p>
        </p:txBody>
      </p:sp>
      <p:sp>
        <p:nvSpPr>
          <p:cNvPr id="13" name="TextBox 12"/>
          <p:cNvSpPr txBox="1"/>
          <p:nvPr/>
        </p:nvSpPr>
        <p:spPr>
          <a:xfrm>
            <a:off x="1655064" y="4337304"/>
            <a:ext cx="457200" cy="365760"/>
          </a:xfrm>
          <a:prstGeom prst="rect">
            <a:avLst/>
          </a:prstGeom>
          <a:noFill/>
        </p:spPr>
        <p:txBody>
          <a:bodyPr wrap="square" rtlCol="0">
            <a:spAutoFit/>
          </a:bodyPr>
          <a:lstStyle/>
          <a:p>
            <a:r>
              <a:rPr lang="en-US" dirty="0" smtClean="0"/>
              <a:t>III</a:t>
            </a:r>
            <a:endParaRPr lang="en-US" dirty="0"/>
          </a:p>
        </p:txBody>
      </p:sp>
    </p:spTree>
    <p:extLst>
      <p:ext uri="{BB962C8B-B14F-4D97-AF65-F5344CB8AC3E}">
        <p14:creationId xmlns:p14="http://schemas.microsoft.com/office/powerpoint/2010/main" val="3778675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It matters!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7" name="TextBox 6"/>
          <p:cNvSpPr txBox="1"/>
          <p:nvPr/>
        </p:nvSpPr>
        <p:spPr>
          <a:xfrm>
            <a:off x="449822" y="1896325"/>
            <a:ext cx="8244356" cy="2308324"/>
          </a:xfrm>
          <a:prstGeom prst="rect">
            <a:avLst/>
          </a:prstGeom>
          <a:noFill/>
        </p:spPr>
        <p:txBody>
          <a:bodyPr wrap="square" rtlCol="0">
            <a:spAutoFit/>
          </a:bodyPr>
          <a:lstStyle/>
          <a:p>
            <a:pPr algn="ctr"/>
            <a:r>
              <a:rPr lang="en-US" sz="3600" b="1" dirty="0" smtClean="0">
                <a:latin typeface="Arial" panose="020B0604020202020204" pitchFamily="34" charset="0"/>
                <a:cs typeface="Arial" panose="020B0604020202020204" pitchFamily="34" charset="0"/>
              </a:rPr>
              <a:t>“Our brains are much more effective recognizing shapes, trends, and patterns than analyzing spreadsheets full of numbers.”</a:t>
            </a:r>
            <a:endParaRPr lang="en-US" sz="3600" b="1" dirty="0">
              <a:latin typeface="Arial" panose="020B0604020202020204" pitchFamily="34" charset="0"/>
              <a:cs typeface="Arial" panose="020B0604020202020204" pitchFamily="34" charset="0"/>
            </a:endParaRPr>
          </a:p>
        </p:txBody>
      </p:sp>
      <p:sp>
        <p:nvSpPr>
          <p:cNvPr id="8" name="TextBox 7"/>
          <p:cNvSpPr txBox="1"/>
          <p:nvPr/>
        </p:nvSpPr>
        <p:spPr>
          <a:xfrm>
            <a:off x="3872215" y="6550223"/>
            <a:ext cx="5285232" cy="338554"/>
          </a:xfrm>
          <a:prstGeom prst="rect">
            <a:avLst/>
          </a:prstGeom>
          <a:noFill/>
        </p:spPr>
        <p:txBody>
          <a:bodyPr wrap="square" rtlCol="0">
            <a:spAutoFit/>
          </a:bodyPr>
          <a:lstStyle/>
          <a:p>
            <a:pPr algn="r"/>
            <a:r>
              <a:rPr lang="en-US" sz="1600" dirty="0" smtClean="0">
                <a:latin typeface="Arial Narrow" panose="020B0606020202030204" pitchFamily="34" charset="0"/>
              </a:rPr>
              <a:t>http</a:t>
            </a:r>
            <a:r>
              <a:rPr lang="en-US" sz="1600" dirty="0">
                <a:latin typeface="Arial Narrow" panose="020B0606020202030204" pitchFamily="34" charset="0"/>
              </a:rPr>
              <a:t>://</a:t>
            </a:r>
            <a:r>
              <a:rPr lang="en-US" sz="1600" dirty="0" smtClean="0">
                <a:latin typeface="Arial Narrow" panose="020B0606020202030204" pitchFamily="34" charset="0"/>
              </a:rPr>
              <a:t>blog.strat-wise.com/2011/08/04/what-is-bi-30.aspx</a:t>
            </a:r>
          </a:p>
        </p:txBody>
      </p:sp>
    </p:spTree>
    <p:extLst>
      <p:ext uri="{BB962C8B-B14F-4D97-AF65-F5344CB8AC3E}">
        <p14:creationId xmlns:p14="http://schemas.microsoft.com/office/powerpoint/2010/main" val="3720061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4"/>
          <p:cNvGrpSpPr>
            <a:grpSpLocks noChangeAspect="1"/>
          </p:cNvGrpSpPr>
          <p:nvPr/>
        </p:nvGrpSpPr>
        <p:grpSpPr bwMode="auto">
          <a:xfrm>
            <a:off x="5285396" y="1109570"/>
            <a:ext cx="3709987" cy="3683000"/>
            <a:chOff x="3423" y="1690"/>
            <a:chExt cx="2337" cy="2320"/>
          </a:xfrm>
        </p:grpSpPr>
        <p:sp>
          <p:nvSpPr>
            <p:cNvPr id="11" name="AutoShape 3"/>
            <p:cNvSpPr>
              <a:spLocks noChangeAspect="1" noChangeArrowheads="1" noTextEdit="1"/>
            </p:cNvSpPr>
            <p:nvPr/>
          </p:nvSpPr>
          <p:spPr bwMode="auto">
            <a:xfrm>
              <a:off x="3423" y="1690"/>
              <a:ext cx="2337" cy="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6"/>
            <p:cNvSpPr>
              <a:spLocks noChangeArrowheads="1"/>
            </p:cNvSpPr>
            <p:nvPr/>
          </p:nvSpPr>
          <p:spPr bwMode="auto">
            <a:xfrm>
              <a:off x="4359" y="3394"/>
              <a:ext cx="347" cy="335"/>
            </a:xfrm>
            <a:prstGeom prst="rect">
              <a:avLst/>
            </a:prstGeom>
            <a:solidFill>
              <a:srgbClr val="E5E8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7"/>
            <p:cNvSpPr>
              <a:spLocks/>
            </p:cNvSpPr>
            <p:nvPr/>
          </p:nvSpPr>
          <p:spPr bwMode="auto">
            <a:xfrm>
              <a:off x="4055" y="1963"/>
              <a:ext cx="1093" cy="1357"/>
            </a:xfrm>
            <a:custGeom>
              <a:avLst/>
              <a:gdLst>
                <a:gd name="T0" fmla="*/ 644 w 2185"/>
                <a:gd name="T1" fmla="*/ 1007 h 2715"/>
                <a:gd name="T2" fmla="*/ 677 w 2185"/>
                <a:gd name="T3" fmla="*/ 874 h 2715"/>
                <a:gd name="T4" fmla="*/ 748 w 2185"/>
                <a:gd name="T5" fmla="*/ 769 h 2715"/>
                <a:gd name="T6" fmla="*/ 847 w 2185"/>
                <a:gd name="T7" fmla="*/ 695 h 2715"/>
                <a:gd name="T8" fmla="*/ 963 w 2185"/>
                <a:gd name="T9" fmla="*/ 652 h 2715"/>
                <a:gd name="T10" fmla="*/ 1090 w 2185"/>
                <a:gd name="T11" fmla="*/ 644 h 2715"/>
                <a:gd name="T12" fmla="*/ 1218 w 2185"/>
                <a:gd name="T13" fmla="*/ 672 h 2715"/>
                <a:gd name="T14" fmla="*/ 1337 w 2185"/>
                <a:gd name="T15" fmla="*/ 736 h 2715"/>
                <a:gd name="T16" fmla="*/ 1435 w 2185"/>
                <a:gd name="T17" fmla="*/ 833 h 2715"/>
                <a:gd name="T18" fmla="*/ 1491 w 2185"/>
                <a:gd name="T19" fmla="*/ 922 h 2715"/>
                <a:gd name="T20" fmla="*/ 1516 w 2185"/>
                <a:gd name="T21" fmla="*/ 1012 h 2715"/>
                <a:gd name="T22" fmla="*/ 1509 w 2185"/>
                <a:gd name="T23" fmla="*/ 1105 h 2715"/>
                <a:gd name="T24" fmla="*/ 1469 w 2185"/>
                <a:gd name="T25" fmla="*/ 1205 h 2715"/>
                <a:gd name="T26" fmla="*/ 1394 w 2185"/>
                <a:gd name="T27" fmla="*/ 1315 h 2715"/>
                <a:gd name="T28" fmla="*/ 1281 w 2185"/>
                <a:gd name="T29" fmla="*/ 1435 h 2715"/>
                <a:gd name="T30" fmla="*/ 1131 w 2185"/>
                <a:gd name="T31" fmla="*/ 1568 h 2715"/>
                <a:gd name="T32" fmla="*/ 966 w 2185"/>
                <a:gd name="T33" fmla="*/ 1711 h 2715"/>
                <a:gd name="T34" fmla="*/ 873 w 2185"/>
                <a:gd name="T35" fmla="*/ 1834 h 2715"/>
                <a:gd name="T36" fmla="*/ 795 w 2185"/>
                <a:gd name="T37" fmla="*/ 1955 h 2715"/>
                <a:gd name="T38" fmla="*/ 734 w 2185"/>
                <a:gd name="T39" fmla="*/ 2078 h 2715"/>
                <a:gd name="T40" fmla="*/ 686 w 2185"/>
                <a:gd name="T41" fmla="*/ 2202 h 2715"/>
                <a:gd name="T42" fmla="*/ 654 w 2185"/>
                <a:gd name="T43" fmla="*/ 2330 h 2715"/>
                <a:gd name="T44" fmla="*/ 633 w 2185"/>
                <a:gd name="T45" fmla="*/ 2464 h 2715"/>
                <a:gd name="T46" fmla="*/ 622 w 2185"/>
                <a:gd name="T47" fmla="*/ 2604 h 2715"/>
                <a:gd name="T48" fmla="*/ 1280 w 2185"/>
                <a:gd name="T49" fmla="*/ 2715 h 2715"/>
                <a:gd name="T50" fmla="*/ 1279 w 2185"/>
                <a:gd name="T51" fmla="*/ 2626 h 2715"/>
                <a:gd name="T52" fmla="*/ 1284 w 2185"/>
                <a:gd name="T53" fmla="*/ 2541 h 2715"/>
                <a:gd name="T54" fmla="*/ 1299 w 2185"/>
                <a:gd name="T55" fmla="*/ 2460 h 2715"/>
                <a:gd name="T56" fmla="*/ 1322 w 2185"/>
                <a:gd name="T57" fmla="*/ 2383 h 2715"/>
                <a:gd name="T58" fmla="*/ 1357 w 2185"/>
                <a:gd name="T59" fmla="*/ 2309 h 2715"/>
                <a:gd name="T60" fmla="*/ 1403 w 2185"/>
                <a:gd name="T61" fmla="*/ 2240 h 2715"/>
                <a:gd name="T62" fmla="*/ 1462 w 2185"/>
                <a:gd name="T63" fmla="*/ 2177 h 2715"/>
                <a:gd name="T64" fmla="*/ 1536 w 2185"/>
                <a:gd name="T65" fmla="*/ 2117 h 2715"/>
                <a:gd name="T66" fmla="*/ 1647 w 2185"/>
                <a:gd name="T67" fmla="*/ 2035 h 2715"/>
                <a:gd name="T68" fmla="*/ 1760 w 2185"/>
                <a:gd name="T69" fmla="*/ 1939 h 2715"/>
                <a:gd name="T70" fmla="*/ 1870 w 2185"/>
                <a:gd name="T71" fmla="*/ 1832 h 2715"/>
                <a:gd name="T72" fmla="*/ 1970 w 2185"/>
                <a:gd name="T73" fmla="*/ 1711 h 2715"/>
                <a:gd name="T74" fmla="*/ 2057 w 2185"/>
                <a:gd name="T75" fmla="*/ 1578 h 2715"/>
                <a:gd name="T76" fmla="*/ 2125 w 2185"/>
                <a:gd name="T77" fmla="*/ 1435 h 2715"/>
                <a:gd name="T78" fmla="*/ 2170 w 2185"/>
                <a:gd name="T79" fmla="*/ 1281 h 2715"/>
                <a:gd name="T80" fmla="*/ 2185 w 2185"/>
                <a:gd name="T81" fmla="*/ 1118 h 2715"/>
                <a:gd name="T82" fmla="*/ 2163 w 2185"/>
                <a:gd name="T83" fmla="*/ 869 h 2715"/>
                <a:gd name="T84" fmla="*/ 2100 w 2185"/>
                <a:gd name="T85" fmla="*/ 651 h 2715"/>
                <a:gd name="T86" fmla="*/ 2000 w 2185"/>
                <a:gd name="T87" fmla="*/ 463 h 2715"/>
                <a:gd name="T88" fmla="*/ 1871 w 2185"/>
                <a:gd name="T89" fmla="*/ 308 h 2715"/>
                <a:gd name="T90" fmla="*/ 1721 w 2185"/>
                <a:gd name="T91" fmla="*/ 183 h 2715"/>
                <a:gd name="T92" fmla="*/ 1554 w 2185"/>
                <a:gd name="T93" fmla="*/ 91 h 2715"/>
                <a:gd name="T94" fmla="*/ 1379 w 2185"/>
                <a:gd name="T95" fmla="*/ 31 h 2715"/>
                <a:gd name="T96" fmla="*/ 1201 w 2185"/>
                <a:gd name="T97" fmla="*/ 5 h 2715"/>
                <a:gd name="T98" fmla="*/ 954 w 2185"/>
                <a:gd name="T99" fmla="*/ 5 h 2715"/>
                <a:gd name="T100" fmla="*/ 724 w 2185"/>
                <a:gd name="T101" fmla="*/ 42 h 2715"/>
                <a:gd name="T102" fmla="*/ 519 w 2185"/>
                <a:gd name="T103" fmla="*/ 112 h 2715"/>
                <a:gd name="T104" fmla="*/ 343 w 2185"/>
                <a:gd name="T105" fmla="*/ 217 h 2715"/>
                <a:gd name="T106" fmla="*/ 199 w 2185"/>
                <a:gd name="T107" fmla="*/ 354 h 2715"/>
                <a:gd name="T108" fmla="*/ 91 w 2185"/>
                <a:gd name="T109" fmla="*/ 521 h 2715"/>
                <a:gd name="T110" fmla="*/ 23 w 2185"/>
                <a:gd name="T111" fmla="*/ 717 h 2715"/>
                <a:gd name="T112" fmla="*/ 0 w 2185"/>
                <a:gd name="T113" fmla="*/ 940 h 2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85" h="2715">
                  <a:moveTo>
                    <a:pt x="0" y="1340"/>
                  </a:moveTo>
                  <a:lnTo>
                    <a:pt x="643" y="1340"/>
                  </a:lnTo>
                  <a:lnTo>
                    <a:pt x="643" y="1044"/>
                  </a:lnTo>
                  <a:lnTo>
                    <a:pt x="644" y="1007"/>
                  </a:lnTo>
                  <a:lnTo>
                    <a:pt x="648" y="970"/>
                  </a:lnTo>
                  <a:lnTo>
                    <a:pt x="655" y="937"/>
                  </a:lnTo>
                  <a:lnTo>
                    <a:pt x="666" y="903"/>
                  </a:lnTo>
                  <a:lnTo>
                    <a:pt x="677" y="874"/>
                  </a:lnTo>
                  <a:lnTo>
                    <a:pt x="692" y="845"/>
                  </a:lnTo>
                  <a:lnTo>
                    <a:pt x="708" y="818"/>
                  </a:lnTo>
                  <a:lnTo>
                    <a:pt x="728" y="793"/>
                  </a:lnTo>
                  <a:lnTo>
                    <a:pt x="748" y="769"/>
                  </a:lnTo>
                  <a:lnTo>
                    <a:pt x="771" y="748"/>
                  </a:lnTo>
                  <a:lnTo>
                    <a:pt x="794" y="728"/>
                  </a:lnTo>
                  <a:lnTo>
                    <a:pt x="819" y="711"/>
                  </a:lnTo>
                  <a:lnTo>
                    <a:pt x="847" y="695"/>
                  </a:lnTo>
                  <a:lnTo>
                    <a:pt x="874" y="681"/>
                  </a:lnTo>
                  <a:lnTo>
                    <a:pt x="903" y="670"/>
                  </a:lnTo>
                  <a:lnTo>
                    <a:pt x="933" y="660"/>
                  </a:lnTo>
                  <a:lnTo>
                    <a:pt x="963" y="652"/>
                  </a:lnTo>
                  <a:lnTo>
                    <a:pt x="994" y="648"/>
                  </a:lnTo>
                  <a:lnTo>
                    <a:pt x="1025" y="644"/>
                  </a:lnTo>
                  <a:lnTo>
                    <a:pt x="1057" y="643"/>
                  </a:lnTo>
                  <a:lnTo>
                    <a:pt x="1090" y="644"/>
                  </a:lnTo>
                  <a:lnTo>
                    <a:pt x="1122" y="648"/>
                  </a:lnTo>
                  <a:lnTo>
                    <a:pt x="1154" y="653"/>
                  </a:lnTo>
                  <a:lnTo>
                    <a:pt x="1186" y="662"/>
                  </a:lnTo>
                  <a:lnTo>
                    <a:pt x="1218" y="672"/>
                  </a:lnTo>
                  <a:lnTo>
                    <a:pt x="1249" y="683"/>
                  </a:lnTo>
                  <a:lnTo>
                    <a:pt x="1279" y="700"/>
                  </a:lnTo>
                  <a:lnTo>
                    <a:pt x="1309" y="717"/>
                  </a:lnTo>
                  <a:lnTo>
                    <a:pt x="1337" y="736"/>
                  </a:lnTo>
                  <a:lnTo>
                    <a:pt x="1365" y="758"/>
                  </a:lnTo>
                  <a:lnTo>
                    <a:pt x="1392" y="784"/>
                  </a:lnTo>
                  <a:lnTo>
                    <a:pt x="1417" y="811"/>
                  </a:lnTo>
                  <a:lnTo>
                    <a:pt x="1435" y="833"/>
                  </a:lnTo>
                  <a:lnTo>
                    <a:pt x="1451" y="855"/>
                  </a:lnTo>
                  <a:lnTo>
                    <a:pt x="1466" y="878"/>
                  </a:lnTo>
                  <a:lnTo>
                    <a:pt x="1480" y="900"/>
                  </a:lnTo>
                  <a:lnTo>
                    <a:pt x="1491" y="922"/>
                  </a:lnTo>
                  <a:lnTo>
                    <a:pt x="1501" y="944"/>
                  </a:lnTo>
                  <a:lnTo>
                    <a:pt x="1507" y="966"/>
                  </a:lnTo>
                  <a:lnTo>
                    <a:pt x="1514" y="989"/>
                  </a:lnTo>
                  <a:lnTo>
                    <a:pt x="1516" y="1012"/>
                  </a:lnTo>
                  <a:lnTo>
                    <a:pt x="1518" y="1035"/>
                  </a:lnTo>
                  <a:lnTo>
                    <a:pt x="1517" y="1058"/>
                  </a:lnTo>
                  <a:lnTo>
                    <a:pt x="1514" y="1082"/>
                  </a:lnTo>
                  <a:lnTo>
                    <a:pt x="1509" y="1105"/>
                  </a:lnTo>
                  <a:lnTo>
                    <a:pt x="1502" y="1130"/>
                  </a:lnTo>
                  <a:lnTo>
                    <a:pt x="1493" y="1155"/>
                  </a:lnTo>
                  <a:lnTo>
                    <a:pt x="1481" y="1180"/>
                  </a:lnTo>
                  <a:lnTo>
                    <a:pt x="1469" y="1205"/>
                  </a:lnTo>
                  <a:lnTo>
                    <a:pt x="1454" y="1232"/>
                  </a:lnTo>
                  <a:lnTo>
                    <a:pt x="1435" y="1260"/>
                  </a:lnTo>
                  <a:lnTo>
                    <a:pt x="1415" y="1287"/>
                  </a:lnTo>
                  <a:lnTo>
                    <a:pt x="1394" y="1315"/>
                  </a:lnTo>
                  <a:lnTo>
                    <a:pt x="1369" y="1344"/>
                  </a:lnTo>
                  <a:lnTo>
                    <a:pt x="1342" y="1374"/>
                  </a:lnTo>
                  <a:lnTo>
                    <a:pt x="1312" y="1404"/>
                  </a:lnTo>
                  <a:lnTo>
                    <a:pt x="1281" y="1435"/>
                  </a:lnTo>
                  <a:lnTo>
                    <a:pt x="1248" y="1467"/>
                  </a:lnTo>
                  <a:lnTo>
                    <a:pt x="1212" y="1500"/>
                  </a:lnTo>
                  <a:lnTo>
                    <a:pt x="1173" y="1534"/>
                  </a:lnTo>
                  <a:lnTo>
                    <a:pt x="1131" y="1568"/>
                  </a:lnTo>
                  <a:lnTo>
                    <a:pt x="1087" y="1604"/>
                  </a:lnTo>
                  <a:lnTo>
                    <a:pt x="1042" y="1641"/>
                  </a:lnTo>
                  <a:lnTo>
                    <a:pt x="994" y="1679"/>
                  </a:lnTo>
                  <a:lnTo>
                    <a:pt x="966" y="1711"/>
                  </a:lnTo>
                  <a:lnTo>
                    <a:pt x="942" y="1741"/>
                  </a:lnTo>
                  <a:lnTo>
                    <a:pt x="918" y="1772"/>
                  </a:lnTo>
                  <a:lnTo>
                    <a:pt x="894" y="1803"/>
                  </a:lnTo>
                  <a:lnTo>
                    <a:pt x="873" y="1834"/>
                  </a:lnTo>
                  <a:lnTo>
                    <a:pt x="851" y="1864"/>
                  </a:lnTo>
                  <a:lnTo>
                    <a:pt x="832" y="1896"/>
                  </a:lnTo>
                  <a:lnTo>
                    <a:pt x="813" y="1924"/>
                  </a:lnTo>
                  <a:lnTo>
                    <a:pt x="795" y="1955"/>
                  </a:lnTo>
                  <a:lnTo>
                    <a:pt x="779" y="1985"/>
                  </a:lnTo>
                  <a:lnTo>
                    <a:pt x="761" y="2017"/>
                  </a:lnTo>
                  <a:lnTo>
                    <a:pt x="748" y="2048"/>
                  </a:lnTo>
                  <a:lnTo>
                    <a:pt x="734" y="2078"/>
                  </a:lnTo>
                  <a:lnTo>
                    <a:pt x="721" y="2109"/>
                  </a:lnTo>
                  <a:lnTo>
                    <a:pt x="708" y="2140"/>
                  </a:lnTo>
                  <a:lnTo>
                    <a:pt x="698" y="2171"/>
                  </a:lnTo>
                  <a:lnTo>
                    <a:pt x="686" y="2202"/>
                  </a:lnTo>
                  <a:lnTo>
                    <a:pt x="677" y="2233"/>
                  </a:lnTo>
                  <a:lnTo>
                    <a:pt x="669" y="2265"/>
                  </a:lnTo>
                  <a:lnTo>
                    <a:pt x="661" y="2298"/>
                  </a:lnTo>
                  <a:lnTo>
                    <a:pt x="654" y="2330"/>
                  </a:lnTo>
                  <a:lnTo>
                    <a:pt x="647" y="2362"/>
                  </a:lnTo>
                  <a:lnTo>
                    <a:pt x="642" y="2397"/>
                  </a:lnTo>
                  <a:lnTo>
                    <a:pt x="637" y="2429"/>
                  </a:lnTo>
                  <a:lnTo>
                    <a:pt x="633" y="2464"/>
                  </a:lnTo>
                  <a:lnTo>
                    <a:pt x="629" y="2498"/>
                  </a:lnTo>
                  <a:lnTo>
                    <a:pt x="627" y="2533"/>
                  </a:lnTo>
                  <a:lnTo>
                    <a:pt x="623" y="2567"/>
                  </a:lnTo>
                  <a:lnTo>
                    <a:pt x="622" y="2604"/>
                  </a:lnTo>
                  <a:lnTo>
                    <a:pt x="621" y="2640"/>
                  </a:lnTo>
                  <a:lnTo>
                    <a:pt x="620" y="2677"/>
                  </a:lnTo>
                  <a:lnTo>
                    <a:pt x="620" y="2715"/>
                  </a:lnTo>
                  <a:lnTo>
                    <a:pt x="1280" y="2715"/>
                  </a:lnTo>
                  <a:lnTo>
                    <a:pt x="1280" y="2692"/>
                  </a:lnTo>
                  <a:lnTo>
                    <a:pt x="1279" y="2670"/>
                  </a:lnTo>
                  <a:lnTo>
                    <a:pt x="1279" y="2648"/>
                  </a:lnTo>
                  <a:lnTo>
                    <a:pt x="1279" y="2626"/>
                  </a:lnTo>
                  <a:lnTo>
                    <a:pt x="1280" y="2604"/>
                  </a:lnTo>
                  <a:lnTo>
                    <a:pt x="1281" y="2582"/>
                  </a:lnTo>
                  <a:lnTo>
                    <a:pt x="1282" y="2562"/>
                  </a:lnTo>
                  <a:lnTo>
                    <a:pt x="1284" y="2541"/>
                  </a:lnTo>
                  <a:lnTo>
                    <a:pt x="1287" y="2520"/>
                  </a:lnTo>
                  <a:lnTo>
                    <a:pt x="1291" y="2499"/>
                  </a:lnTo>
                  <a:lnTo>
                    <a:pt x="1295" y="2480"/>
                  </a:lnTo>
                  <a:lnTo>
                    <a:pt x="1299" y="2460"/>
                  </a:lnTo>
                  <a:lnTo>
                    <a:pt x="1304" y="2441"/>
                  </a:lnTo>
                  <a:lnTo>
                    <a:pt x="1310" y="2421"/>
                  </a:lnTo>
                  <a:lnTo>
                    <a:pt x="1316" y="2401"/>
                  </a:lnTo>
                  <a:lnTo>
                    <a:pt x="1322" y="2383"/>
                  </a:lnTo>
                  <a:lnTo>
                    <a:pt x="1329" y="2365"/>
                  </a:lnTo>
                  <a:lnTo>
                    <a:pt x="1339" y="2345"/>
                  </a:lnTo>
                  <a:lnTo>
                    <a:pt x="1347" y="2328"/>
                  </a:lnTo>
                  <a:lnTo>
                    <a:pt x="1357" y="2309"/>
                  </a:lnTo>
                  <a:lnTo>
                    <a:pt x="1367" y="2292"/>
                  </a:lnTo>
                  <a:lnTo>
                    <a:pt x="1379" y="2275"/>
                  </a:lnTo>
                  <a:lnTo>
                    <a:pt x="1390" y="2257"/>
                  </a:lnTo>
                  <a:lnTo>
                    <a:pt x="1403" y="2240"/>
                  </a:lnTo>
                  <a:lnTo>
                    <a:pt x="1417" y="2224"/>
                  </a:lnTo>
                  <a:lnTo>
                    <a:pt x="1431" y="2208"/>
                  </a:lnTo>
                  <a:lnTo>
                    <a:pt x="1446" y="2193"/>
                  </a:lnTo>
                  <a:lnTo>
                    <a:pt x="1462" y="2177"/>
                  </a:lnTo>
                  <a:lnTo>
                    <a:pt x="1479" y="2161"/>
                  </a:lnTo>
                  <a:lnTo>
                    <a:pt x="1496" y="2146"/>
                  </a:lnTo>
                  <a:lnTo>
                    <a:pt x="1516" y="2131"/>
                  </a:lnTo>
                  <a:lnTo>
                    <a:pt x="1536" y="2117"/>
                  </a:lnTo>
                  <a:lnTo>
                    <a:pt x="1563" y="2097"/>
                  </a:lnTo>
                  <a:lnTo>
                    <a:pt x="1591" y="2078"/>
                  </a:lnTo>
                  <a:lnTo>
                    <a:pt x="1619" y="2057"/>
                  </a:lnTo>
                  <a:lnTo>
                    <a:pt x="1647" y="2035"/>
                  </a:lnTo>
                  <a:lnTo>
                    <a:pt x="1676" y="2012"/>
                  </a:lnTo>
                  <a:lnTo>
                    <a:pt x="1704" y="1989"/>
                  </a:lnTo>
                  <a:lnTo>
                    <a:pt x="1731" y="1964"/>
                  </a:lnTo>
                  <a:lnTo>
                    <a:pt x="1760" y="1939"/>
                  </a:lnTo>
                  <a:lnTo>
                    <a:pt x="1788" y="1914"/>
                  </a:lnTo>
                  <a:lnTo>
                    <a:pt x="1816" y="1887"/>
                  </a:lnTo>
                  <a:lnTo>
                    <a:pt x="1843" y="1861"/>
                  </a:lnTo>
                  <a:lnTo>
                    <a:pt x="1870" y="1832"/>
                  </a:lnTo>
                  <a:lnTo>
                    <a:pt x="1896" y="1802"/>
                  </a:lnTo>
                  <a:lnTo>
                    <a:pt x="1922" y="1772"/>
                  </a:lnTo>
                  <a:lnTo>
                    <a:pt x="1946" y="1742"/>
                  </a:lnTo>
                  <a:lnTo>
                    <a:pt x="1970" y="1711"/>
                  </a:lnTo>
                  <a:lnTo>
                    <a:pt x="1993" y="1679"/>
                  </a:lnTo>
                  <a:lnTo>
                    <a:pt x="2016" y="1647"/>
                  </a:lnTo>
                  <a:lnTo>
                    <a:pt x="2037" y="1612"/>
                  </a:lnTo>
                  <a:lnTo>
                    <a:pt x="2057" y="1578"/>
                  </a:lnTo>
                  <a:lnTo>
                    <a:pt x="2076" y="1544"/>
                  </a:lnTo>
                  <a:lnTo>
                    <a:pt x="2093" y="1507"/>
                  </a:lnTo>
                  <a:lnTo>
                    <a:pt x="2110" y="1472"/>
                  </a:lnTo>
                  <a:lnTo>
                    <a:pt x="2125" y="1435"/>
                  </a:lnTo>
                  <a:lnTo>
                    <a:pt x="2138" y="1398"/>
                  </a:lnTo>
                  <a:lnTo>
                    <a:pt x="2151" y="1360"/>
                  </a:lnTo>
                  <a:lnTo>
                    <a:pt x="2161" y="1321"/>
                  </a:lnTo>
                  <a:lnTo>
                    <a:pt x="2170" y="1281"/>
                  </a:lnTo>
                  <a:lnTo>
                    <a:pt x="2177" y="1242"/>
                  </a:lnTo>
                  <a:lnTo>
                    <a:pt x="2182" y="1201"/>
                  </a:lnTo>
                  <a:lnTo>
                    <a:pt x="2185" y="1160"/>
                  </a:lnTo>
                  <a:lnTo>
                    <a:pt x="2185" y="1118"/>
                  </a:lnTo>
                  <a:lnTo>
                    <a:pt x="2184" y="1053"/>
                  </a:lnTo>
                  <a:lnTo>
                    <a:pt x="2181" y="990"/>
                  </a:lnTo>
                  <a:lnTo>
                    <a:pt x="2174" y="929"/>
                  </a:lnTo>
                  <a:lnTo>
                    <a:pt x="2163" y="869"/>
                  </a:lnTo>
                  <a:lnTo>
                    <a:pt x="2151" y="811"/>
                  </a:lnTo>
                  <a:lnTo>
                    <a:pt x="2136" y="756"/>
                  </a:lnTo>
                  <a:lnTo>
                    <a:pt x="2119" y="703"/>
                  </a:lnTo>
                  <a:lnTo>
                    <a:pt x="2100" y="651"/>
                  </a:lnTo>
                  <a:lnTo>
                    <a:pt x="2078" y="600"/>
                  </a:lnTo>
                  <a:lnTo>
                    <a:pt x="2054" y="553"/>
                  </a:lnTo>
                  <a:lnTo>
                    <a:pt x="2028" y="507"/>
                  </a:lnTo>
                  <a:lnTo>
                    <a:pt x="2000" y="463"/>
                  </a:lnTo>
                  <a:lnTo>
                    <a:pt x="1970" y="422"/>
                  </a:lnTo>
                  <a:lnTo>
                    <a:pt x="1939" y="382"/>
                  </a:lnTo>
                  <a:lnTo>
                    <a:pt x="1905" y="344"/>
                  </a:lnTo>
                  <a:lnTo>
                    <a:pt x="1871" y="308"/>
                  </a:lnTo>
                  <a:lnTo>
                    <a:pt x="1835" y="273"/>
                  </a:lnTo>
                  <a:lnTo>
                    <a:pt x="1798" y="242"/>
                  </a:lnTo>
                  <a:lnTo>
                    <a:pt x="1760" y="212"/>
                  </a:lnTo>
                  <a:lnTo>
                    <a:pt x="1721" y="183"/>
                  </a:lnTo>
                  <a:lnTo>
                    <a:pt x="1681" y="158"/>
                  </a:lnTo>
                  <a:lnTo>
                    <a:pt x="1639" y="134"/>
                  </a:lnTo>
                  <a:lnTo>
                    <a:pt x="1597" y="112"/>
                  </a:lnTo>
                  <a:lnTo>
                    <a:pt x="1554" y="91"/>
                  </a:lnTo>
                  <a:lnTo>
                    <a:pt x="1511" y="74"/>
                  </a:lnTo>
                  <a:lnTo>
                    <a:pt x="1468" y="58"/>
                  </a:lnTo>
                  <a:lnTo>
                    <a:pt x="1424" y="44"/>
                  </a:lnTo>
                  <a:lnTo>
                    <a:pt x="1379" y="31"/>
                  </a:lnTo>
                  <a:lnTo>
                    <a:pt x="1335" y="22"/>
                  </a:lnTo>
                  <a:lnTo>
                    <a:pt x="1290" y="14"/>
                  </a:lnTo>
                  <a:lnTo>
                    <a:pt x="1246" y="8"/>
                  </a:lnTo>
                  <a:lnTo>
                    <a:pt x="1201" y="5"/>
                  </a:lnTo>
                  <a:lnTo>
                    <a:pt x="1138" y="1"/>
                  </a:lnTo>
                  <a:lnTo>
                    <a:pt x="1075" y="0"/>
                  </a:lnTo>
                  <a:lnTo>
                    <a:pt x="1013" y="1"/>
                  </a:lnTo>
                  <a:lnTo>
                    <a:pt x="954" y="5"/>
                  </a:lnTo>
                  <a:lnTo>
                    <a:pt x="894" y="11"/>
                  </a:lnTo>
                  <a:lnTo>
                    <a:pt x="836" y="19"/>
                  </a:lnTo>
                  <a:lnTo>
                    <a:pt x="780" y="29"/>
                  </a:lnTo>
                  <a:lnTo>
                    <a:pt x="724" y="42"/>
                  </a:lnTo>
                  <a:lnTo>
                    <a:pt x="671" y="55"/>
                  </a:lnTo>
                  <a:lnTo>
                    <a:pt x="619" y="72"/>
                  </a:lnTo>
                  <a:lnTo>
                    <a:pt x="569" y="91"/>
                  </a:lnTo>
                  <a:lnTo>
                    <a:pt x="519" y="112"/>
                  </a:lnTo>
                  <a:lnTo>
                    <a:pt x="473" y="136"/>
                  </a:lnTo>
                  <a:lnTo>
                    <a:pt x="428" y="160"/>
                  </a:lnTo>
                  <a:lnTo>
                    <a:pt x="385" y="187"/>
                  </a:lnTo>
                  <a:lnTo>
                    <a:pt x="343" y="217"/>
                  </a:lnTo>
                  <a:lnTo>
                    <a:pt x="304" y="248"/>
                  </a:lnTo>
                  <a:lnTo>
                    <a:pt x="267" y="281"/>
                  </a:lnTo>
                  <a:lnTo>
                    <a:pt x="231" y="316"/>
                  </a:lnTo>
                  <a:lnTo>
                    <a:pt x="199" y="354"/>
                  </a:lnTo>
                  <a:lnTo>
                    <a:pt x="168" y="393"/>
                  </a:lnTo>
                  <a:lnTo>
                    <a:pt x="140" y="433"/>
                  </a:lnTo>
                  <a:lnTo>
                    <a:pt x="114" y="476"/>
                  </a:lnTo>
                  <a:lnTo>
                    <a:pt x="91" y="521"/>
                  </a:lnTo>
                  <a:lnTo>
                    <a:pt x="70" y="567"/>
                  </a:lnTo>
                  <a:lnTo>
                    <a:pt x="52" y="615"/>
                  </a:lnTo>
                  <a:lnTo>
                    <a:pt x="37" y="665"/>
                  </a:lnTo>
                  <a:lnTo>
                    <a:pt x="23" y="717"/>
                  </a:lnTo>
                  <a:lnTo>
                    <a:pt x="13" y="770"/>
                  </a:lnTo>
                  <a:lnTo>
                    <a:pt x="6" y="825"/>
                  </a:lnTo>
                  <a:lnTo>
                    <a:pt x="1" y="883"/>
                  </a:lnTo>
                  <a:lnTo>
                    <a:pt x="0" y="940"/>
                  </a:lnTo>
                  <a:lnTo>
                    <a:pt x="0" y="1340"/>
                  </a:lnTo>
                  <a:close/>
                </a:path>
              </a:pathLst>
            </a:custGeom>
            <a:solidFill>
              <a:srgbClr val="E5E8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Question:</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7" name="TextBox 6"/>
          <p:cNvSpPr txBox="1"/>
          <p:nvPr/>
        </p:nvSpPr>
        <p:spPr>
          <a:xfrm>
            <a:off x="363071" y="2899933"/>
            <a:ext cx="6131859" cy="1446550"/>
          </a:xfrm>
          <a:prstGeom prst="rect">
            <a:avLst/>
          </a:prstGeom>
          <a:noFill/>
        </p:spPr>
        <p:txBody>
          <a:bodyPr wrap="square" rtlCol="0">
            <a:spAutoFit/>
          </a:bodyPr>
          <a:lstStyle/>
          <a:p>
            <a:pPr algn="r"/>
            <a:r>
              <a:rPr lang="en-US" sz="4400" b="1" dirty="0" smtClean="0">
                <a:latin typeface="Arial" panose="020B0604020202020204" pitchFamily="34" charset="0"/>
                <a:cs typeface="Arial" panose="020B0604020202020204" pitchFamily="34" charset="0"/>
              </a:rPr>
              <a:t>But can we do better than static images</a:t>
            </a:r>
            <a:endParaRPr lang="en-U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911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4382" y="728104"/>
            <a:ext cx="9172764" cy="6129896"/>
            <a:chOff x="66105" y="731928"/>
            <a:chExt cx="9172764" cy="6129896"/>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596" b="1059"/>
            <a:stretch/>
          </p:blipFill>
          <p:spPr>
            <a:xfrm>
              <a:off x="66105" y="731928"/>
              <a:ext cx="9172764" cy="6129896"/>
            </a:xfrm>
            <a:prstGeom prst="rect">
              <a:avLst/>
            </a:prstGeom>
          </p:spPr>
        </p:pic>
        <p:sp>
          <p:nvSpPr>
            <p:cNvPr id="10" name="Rectangle 9"/>
            <p:cNvSpPr/>
            <p:nvPr/>
          </p:nvSpPr>
          <p:spPr>
            <a:xfrm>
              <a:off x="255494" y="753035"/>
              <a:ext cx="6131859" cy="1223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Answer: Yes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7" name="TextBox 6"/>
          <p:cNvSpPr txBox="1"/>
          <p:nvPr/>
        </p:nvSpPr>
        <p:spPr>
          <a:xfrm>
            <a:off x="0" y="946672"/>
            <a:ext cx="5298141" cy="1754326"/>
          </a:xfrm>
          <a:prstGeom prst="rect">
            <a:avLst/>
          </a:prstGeom>
          <a:noFill/>
        </p:spPr>
        <p:txBody>
          <a:bodyPr wrap="square" rtlCol="0">
            <a:spAutoFit/>
          </a:bodyPr>
          <a:lstStyle/>
          <a:p>
            <a:pPr algn="ctr"/>
            <a:r>
              <a:rPr lang="en-US" sz="5400" b="1" dirty="0" smtClean="0">
                <a:latin typeface="Arial" panose="020B0604020202020204" pitchFamily="34" charset="0"/>
                <a:cs typeface="Arial" panose="020B0604020202020204" pitchFamily="34" charset="0"/>
              </a:rPr>
              <a:t>PolyAnalyst Web Reports</a:t>
            </a:r>
            <a:endParaRPr lang="en-US" sz="5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4747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What are Web Reports?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7" name="TextBox 6"/>
          <p:cNvSpPr txBox="1"/>
          <p:nvPr/>
        </p:nvSpPr>
        <p:spPr>
          <a:xfrm>
            <a:off x="523147" y="921991"/>
            <a:ext cx="8170925" cy="1292662"/>
          </a:xfrm>
          <a:prstGeom prst="rect">
            <a:avLst/>
          </a:prstGeom>
          <a:noFill/>
        </p:spPr>
        <p:txBody>
          <a:bodyPr wrap="square" rtlCol="0">
            <a:spAutoFit/>
          </a:bodyPr>
          <a:lstStyle>
            <a:defPPr>
              <a:defRPr lang="en-US"/>
            </a:defPPr>
            <a:lvl1pPr algn="ctr">
              <a:defRPr sz="3600" b="1">
                <a:latin typeface="Arial" panose="020B0604020202020204" pitchFamily="34" charset="0"/>
                <a:cs typeface="Arial" panose="020B0604020202020204" pitchFamily="34" charset="0"/>
              </a:defRPr>
            </a:lvl1pPr>
          </a:lstStyle>
          <a:p>
            <a:r>
              <a:rPr lang="en-US" sz="2600" dirty="0"/>
              <a:t>A </a:t>
            </a:r>
            <a:r>
              <a:rPr lang="en-US" sz="2600" dirty="0" smtClean="0"/>
              <a:t>custom collection </a:t>
            </a:r>
            <a:r>
              <a:rPr lang="en-US" sz="2600" dirty="0"/>
              <a:t>of interactive </a:t>
            </a:r>
            <a:r>
              <a:rPr lang="en-US" sz="2600" dirty="0" smtClean="0"/>
              <a:t>charts that </a:t>
            </a:r>
            <a:r>
              <a:rPr lang="en-US" sz="2600" dirty="0"/>
              <a:t>summarize and present </a:t>
            </a:r>
            <a:r>
              <a:rPr lang="en-US" sz="2600" dirty="0" smtClean="0"/>
              <a:t>analysis </a:t>
            </a:r>
            <a:r>
              <a:rPr lang="en-US" sz="2600" dirty="0"/>
              <a:t>results to </a:t>
            </a:r>
            <a:r>
              <a:rPr lang="en-US" sz="2600" dirty="0" smtClean="0"/>
              <a:t>data consumers</a:t>
            </a:r>
            <a:endParaRPr lang="en-US" sz="2600" dirty="0"/>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1854"/>
          <a:stretch/>
        </p:blipFill>
        <p:spPr>
          <a:xfrm>
            <a:off x="4907256" y="3340444"/>
            <a:ext cx="3887120" cy="3385280"/>
          </a:xfrm>
          <a:prstGeom prst="rect">
            <a:avLst/>
          </a:prstGeom>
        </p:spPr>
      </p:pic>
      <p:pic>
        <p:nvPicPr>
          <p:cNvPr id="10" name="Picture 2" descr="flowch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9501" y="3498039"/>
            <a:ext cx="4017243" cy="2646489"/>
          </a:xfrm>
          <a:prstGeom prst="rect">
            <a:avLst/>
          </a:prstGeom>
          <a:ln>
            <a:noFill/>
          </a:ln>
          <a:effectLst/>
          <a:extLst>
            <a:ext uri="{909E8E84-426E-40DD-AFC4-6F175D3DCCD1}">
              <a14:hiddenFill xmlns:a14="http://schemas.microsoft.com/office/drawing/2010/main">
                <a:solidFill>
                  <a:srgbClr val="26235C"/>
                </a:solidFill>
              </a14:hiddenFill>
            </a:ext>
            <a:ext uri="{91240B29-F687-4F45-9708-019B960494DF}">
              <a14:hiddenLine xmlns:a14="http://schemas.microsoft.com/office/drawing/2010/main" w="25400" algn="ctr">
                <a:solidFill>
                  <a:srgbClr val="000000"/>
                </a:solidFill>
                <a:round/>
                <a:headEnd/>
                <a:tailEnd/>
              </a14:hiddenLine>
            </a:ext>
          </a:extLst>
        </p:spPr>
      </p:pic>
      <p:cxnSp>
        <p:nvCxnSpPr>
          <p:cNvPr id="4" name="Straight Connector 3"/>
          <p:cNvCxnSpPr/>
          <p:nvPr/>
        </p:nvCxnSpPr>
        <p:spPr>
          <a:xfrm flipH="1">
            <a:off x="4546972" y="2445518"/>
            <a:ext cx="50056" cy="4280206"/>
          </a:xfrm>
          <a:prstGeom prst="line">
            <a:avLst/>
          </a:prstGeom>
          <a:ln w="57150">
            <a:solidFill>
              <a:srgbClr val="1F335B"/>
            </a:solidFill>
            <a:prstDash val="dash"/>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l="12681" t="7623" r="9380" b="5883"/>
          <a:stretch/>
        </p:blipFill>
        <p:spPr>
          <a:xfrm>
            <a:off x="4930418" y="2617307"/>
            <a:ext cx="1445189" cy="1145578"/>
          </a:xfrm>
          <a:prstGeom prst="rect">
            <a:avLst/>
          </a:prstGeom>
          <a:ln>
            <a:solidFill>
              <a:srgbClr val="1F335B"/>
            </a:solidFill>
          </a:ln>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val="0"/>
              </a:ext>
            </a:extLst>
          </a:blip>
          <a:srcRect t="15621" b="9189"/>
          <a:stretch/>
        </p:blipFill>
        <p:spPr>
          <a:xfrm>
            <a:off x="355776" y="2617307"/>
            <a:ext cx="1219313" cy="1285251"/>
          </a:xfrm>
          <a:prstGeom prst="rect">
            <a:avLst/>
          </a:prstGeom>
          <a:ln>
            <a:solidFill>
              <a:srgbClr val="1F335B"/>
            </a:solidFill>
          </a:ln>
        </p:spPr>
      </p:pic>
      <p:sp>
        <p:nvSpPr>
          <p:cNvPr id="16" name="TextBox 15"/>
          <p:cNvSpPr txBox="1"/>
          <p:nvPr/>
        </p:nvSpPr>
        <p:spPr>
          <a:xfrm>
            <a:off x="1639036" y="2873214"/>
            <a:ext cx="2163027" cy="369332"/>
          </a:xfrm>
          <a:prstGeom prst="rect">
            <a:avLst/>
          </a:prstGeom>
          <a:noFill/>
        </p:spPr>
        <p:txBody>
          <a:bodyPr wrap="square" rtlCol="0">
            <a:spAutoFit/>
          </a:bodyPr>
          <a:lstStyle/>
          <a:p>
            <a:r>
              <a:rPr lang="en-US" dirty="0" smtClean="0">
                <a:solidFill>
                  <a:srgbClr val="8F9DB9"/>
                </a:solidFill>
                <a:latin typeface="Arial Black" panose="020B0A04020102020204" pitchFamily="34" charset="0"/>
              </a:rPr>
              <a:t>Data Analysts</a:t>
            </a:r>
            <a:endParaRPr lang="en-US" dirty="0">
              <a:solidFill>
                <a:srgbClr val="8F9DB9"/>
              </a:solidFill>
              <a:latin typeface="Arial Black" panose="020B0A04020102020204" pitchFamily="34" charset="0"/>
            </a:endParaRPr>
          </a:p>
        </p:txBody>
      </p:sp>
      <p:sp>
        <p:nvSpPr>
          <p:cNvPr id="17" name="TextBox 16"/>
          <p:cNvSpPr txBox="1"/>
          <p:nvPr/>
        </p:nvSpPr>
        <p:spPr>
          <a:xfrm>
            <a:off x="6445982" y="2873214"/>
            <a:ext cx="2371556" cy="369332"/>
          </a:xfrm>
          <a:prstGeom prst="rect">
            <a:avLst/>
          </a:prstGeom>
          <a:noFill/>
        </p:spPr>
        <p:txBody>
          <a:bodyPr wrap="square" rtlCol="0">
            <a:spAutoFit/>
          </a:bodyPr>
          <a:lstStyle/>
          <a:p>
            <a:r>
              <a:rPr lang="en-US" dirty="0" smtClean="0">
                <a:solidFill>
                  <a:srgbClr val="8F9DB9"/>
                </a:solidFill>
                <a:latin typeface="Arial Black" panose="020B0A04020102020204" pitchFamily="34" charset="0"/>
              </a:rPr>
              <a:t>Data Consumers</a:t>
            </a:r>
            <a:endParaRPr lang="en-US" dirty="0">
              <a:solidFill>
                <a:srgbClr val="8F9DB9"/>
              </a:solidFill>
              <a:latin typeface="Arial Black" panose="020B0A04020102020204" pitchFamily="34" charset="0"/>
            </a:endParaRPr>
          </a:p>
        </p:txBody>
      </p:sp>
    </p:spTree>
    <p:extLst>
      <p:ext uri="{BB962C8B-B14F-4D97-AF65-F5344CB8AC3E}">
        <p14:creationId xmlns:p14="http://schemas.microsoft.com/office/powerpoint/2010/main" val="285096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Benefits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7" name="TextBox 6"/>
          <p:cNvSpPr txBox="1"/>
          <p:nvPr/>
        </p:nvSpPr>
        <p:spPr>
          <a:xfrm>
            <a:off x="519107" y="1164134"/>
            <a:ext cx="8382846" cy="5216813"/>
          </a:xfrm>
          <a:prstGeom prst="rect">
            <a:avLst/>
          </a:prstGeom>
          <a:noFill/>
        </p:spPr>
        <p:txBody>
          <a:bodyPr wrap="square" rtlCol="0">
            <a:spAutoFit/>
          </a:bodyPr>
          <a:lstStyle>
            <a:defPPr>
              <a:defRPr lang="en-US"/>
            </a:defPPr>
            <a:lvl1pPr algn="ctr">
              <a:defRPr sz="3600" b="1">
                <a:latin typeface="Arial" panose="020B0604020202020204" pitchFamily="34" charset="0"/>
                <a:cs typeface="Arial" panose="020B0604020202020204" pitchFamily="34" charset="0"/>
              </a:defRPr>
            </a:lvl1pPr>
          </a:lstStyle>
          <a:p>
            <a:pPr marL="571500" indent="-571500" algn="l">
              <a:spcAft>
                <a:spcPts val="1800"/>
              </a:spcAft>
              <a:buFont typeface="Wingdings" panose="05000000000000000000" pitchFamily="2" charset="2"/>
              <a:buChar char="ü"/>
            </a:pPr>
            <a:r>
              <a:rPr lang="en-US" b="0" dirty="0" smtClean="0"/>
              <a:t>Analysis results accessible to non-technical users</a:t>
            </a:r>
          </a:p>
          <a:p>
            <a:pPr marL="571500" indent="-571500" algn="l">
              <a:spcAft>
                <a:spcPts val="1800"/>
              </a:spcAft>
              <a:buFont typeface="Wingdings" panose="05000000000000000000" pitchFamily="2" charset="2"/>
              <a:buChar char="ü"/>
            </a:pPr>
            <a:r>
              <a:rPr lang="en-US" b="0" dirty="0">
                <a:solidFill>
                  <a:schemeClr val="bg2"/>
                </a:solidFill>
              </a:rPr>
              <a:t>Up-to-date results with project synchronization </a:t>
            </a:r>
          </a:p>
          <a:p>
            <a:pPr marL="571500" indent="-571500" algn="l">
              <a:spcAft>
                <a:spcPts val="1800"/>
              </a:spcAft>
              <a:buFont typeface="Wingdings" panose="05000000000000000000" pitchFamily="2" charset="2"/>
              <a:buChar char="ü"/>
            </a:pPr>
            <a:r>
              <a:rPr lang="en-US" b="0" dirty="0">
                <a:solidFill>
                  <a:schemeClr val="bg2"/>
                </a:solidFill>
              </a:rPr>
              <a:t>Easily accessed from a standard web </a:t>
            </a:r>
            <a:r>
              <a:rPr lang="en-US" b="0" dirty="0" smtClean="0">
                <a:solidFill>
                  <a:schemeClr val="bg2"/>
                </a:solidFill>
              </a:rPr>
              <a:t>browser</a:t>
            </a:r>
          </a:p>
          <a:p>
            <a:pPr marL="571500" indent="-571500" algn="l">
              <a:spcAft>
                <a:spcPts val="1800"/>
              </a:spcAft>
              <a:buFont typeface="Wingdings" panose="05000000000000000000" pitchFamily="2" charset="2"/>
              <a:buChar char="ü"/>
            </a:pPr>
            <a:r>
              <a:rPr lang="en-US" b="0" dirty="0" smtClean="0">
                <a:solidFill>
                  <a:schemeClr val="bg2"/>
                </a:solidFill>
              </a:rPr>
              <a:t>Drill-down and filters enable data exploration and provide transparency</a:t>
            </a:r>
          </a:p>
        </p:txBody>
      </p:sp>
    </p:spTree>
    <p:extLst>
      <p:ext uri="{BB962C8B-B14F-4D97-AF65-F5344CB8AC3E}">
        <p14:creationId xmlns:p14="http://schemas.microsoft.com/office/powerpoint/2010/main" val="3486702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Benefits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7" name="TextBox 6"/>
          <p:cNvSpPr txBox="1"/>
          <p:nvPr/>
        </p:nvSpPr>
        <p:spPr>
          <a:xfrm>
            <a:off x="519107" y="1164134"/>
            <a:ext cx="8382846" cy="5216813"/>
          </a:xfrm>
          <a:prstGeom prst="rect">
            <a:avLst/>
          </a:prstGeom>
          <a:noFill/>
        </p:spPr>
        <p:txBody>
          <a:bodyPr wrap="square" rtlCol="0">
            <a:spAutoFit/>
          </a:bodyPr>
          <a:lstStyle>
            <a:defPPr>
              <a:defRPr lang="en-US"/>
            </a:defPPr>
            <a:lvl1pPr algn="ctr">
              <a:defRPr sz="3600" b="1">
                <a:latin typeface="Arial" panose="020B0604020202020204" pitchFamily="34" charset="0"/>
                <a:cs typeface="Arial" panose="020B0604020202020204" pitchFamily="34" charset="0"/>
              </a:defRPr>
            </a:lvl1pPr>
          </a:lstStyle>
          <a:p>
            <a:pPr marL="571500" indent="-571500" algn="l">
              <a:spcAft>
                <a:spcPts val="1800"/>
              </a:spcAft>
              <a:buFont typeface="Wingdings" panose="05000000000000000000" pitchFamily="2" charset="2"/>
              <a:buChar char="ü"/>
            </a:pPr>
            <a:r>
              <a:rPr lang="en-US" b="0" dirty="0" smtClean="0">
                <a:solidFill>
                  <a:schemeClr val="bg2"/>
                </a:solidFill>
              </a:rPr>
              <a:t>Analysis results accessible to non-technical users</a:t>
            </a:r>
          </a:p>
          <a:p>
            <a:pPr marL="571500" indent="-571500" algn="l">
              <a:spcAft>
                <a:spcPts val="1800"/>
              </a:spcAft>
              <a:buFont typeface="Wingdings" panose="05000000000000000000" pitchFamily="2" charset="2"/>
              <a:buChar char="ü"/>
            </a:pPr>
            <a:r>
              <a:rPr lang="en-US" b="0" dirty="0"/>
              <a:t>Up-to-date results with project synchronization </a:t>
            </a:r>
          </a:p>
          <a:p>
            <a:pPr marL="571500" indent="-571500" algn="l">
              <a:spcAft>
                <a:spcPts val="1800"/>
              </a:spcAft>
              <a:buFont typeface="Wingdings" panose="05000000000000000000" pitchFamily="2" charset="2"/>
              <a:buChar char="ü"/>
            </a:pPr>
            <a:r>
              <a:rPr lang="en-US" b="0" dirty="0">
                <a:solidFill>
                  <a:schemeClr val="bg2"/>
                </a:solidFill>
              </a:rPr>
              <a:t>Easily accessed from a standard web </a:t>
            </a:r>
            <a:r>
              <a:rPr lang="en-US" b="0" dirty="0" smtClean="0">
                <a:solidFill>
                  <a:schemeClr val="bg2"/>
                </a:solidFill>
              </a:rPr>
              <a:t>browser</a:t>
            </a:r>
          </a:p>
          <a:p>
            <a:pPr marL="571500" indent="-571500" algn="l">
              <a:spcAft>
                <a:spcPts val="1800"/>
              </a:spcAft>
              <a:buFont typeface="Wingdings" panose="05000000000000000000" pitchFamily="2" charset="2"/>
              <a:buChar char="ü"/>
            </a:pPr>
            <a:r>
              <a:rPr lang="en-US" b="0" dirty="0" smtClean="0">
                <a:solidFill>
                  <a:schemeClr val="bg2"/>
                </a:solidFill>
              </a:rPr>
              <a:t>Drill-down and filters enable data exploration and provide transparency</a:t>
            </a:r>
          </a:p>
        </p:txBody>
      </p:sp>
    </p:spTree>
    <p:extLst>
      <p:ext uri="{BB962C8B-B14F-4D97-AF65-F5344CB8AC3E}">
        <p14:creationId xmlns:p14="http://schemas.microsoft.com/office/powerpoint/2010/main" val="30679166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Benefits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7" name="TextBox 6"/>
          <p:cNvSpPr txBox="1"/>
          <p:nvPr/>
        </p:nvSpPr>
        <p:spPr>
          <a:xfrm>
            <a:off x="519107" y="1164134"/>
            <a:ext cx="8382846" cy="5216813"/>
          </a:xfrm>
          <a:prstGeom prst="rect">
            <a:avLst/>
          </a:prstGeom>
          <a:noFill/>
        </p:spPr>
        <p:txBody>
          <a:bodyPr wrap="square" rtlCol="0">
            <a:spAutoFit/>
          </a:bodyPr>
          <a:lstStyle>
            <a:defPPr>
              <a:defRPr lang="en-US"/>
            </a:defPPr>
            <a:lvl1pPr algn="ctr">
              <a:defRPr sz="3600" b="1">
                <a:latin typeface="Arial" panose="020B0604020202020204" pitchFamily="34" charset="0"/>
                <a:cs typeface="Arial" panose="020B0604020202020204" pitchFamily="34" charset="0"/>
              </a:defRPr>
            </a:lvl1pPr>
          </a:lstStyle>
          <a:p>
            <a:pPr marL="571500" indent="-571500" algn="l">
              <a:spcAft>
                <a:spcPts val="1800"/>
              </a:spcAft>
              <a:buFont typeface="Wingdings" panose="05000000000000000000" pitchFamily="2" charset="2"/>
              <a:buChar char="ü"/>
            </a:pPr>
            <a:r>
              <a:rPr lang="en-US" b="0" dirty="0" smtClean="0">
                <a:solidFill>
                  <a:schemeClr val="bg2"/>
                </a:solidFill>
              </a:rPr>
              <a:t>Analysis results accessible to non-technical users</a:t>
            </a:r>
          </a:p>
          <a:p>
            <a:pPr marL="571500" indent="-571500" algn="l">
              <a:spcAft>
                <a:spcPts val="1800"/>
              </a:spcAft>
              <a:buFont typeface="Wingdings" panose="05000000000000000000" pitchFamily="2" charset="2"/>
              <a:buChar char="ü"/>
            </a:pPr>
            <a:r>
              <a:rPr lang="en-US" b="0" dirty="0">
                <a:solidFill>
                  <a:schemeClr val="bg2"/>
                </a:solidFill>
              </a:rPr>
              <a:t>Up-to-date results with project synchronization </a:t>
            </a:r>
          </a:p>
          <a:p>
            <a:pPr marL="571500" indent="-571500" algn="l">
              <a:spcAft>
                <a:spcPts val="1800"/>
              </a:spcAft>
              <a:buFont typeface="Wingdings" panose="05000000000000000000" pitchFamily="2" charset="2"/>
              <a:buChar char="ü"/>
            </a:pPr>
            <a:r>
              <a:rPr lang="en-US" b="0" dirty="0"/>
              <a:t>Easily accessed from a standard web </a:t>
            </a:r>
            <a:r>
              <a:rPr lang="en-US" b="0" dirty="0" smtClean="0"/>
              <a:t>browser</a:t>
            </a:r>
          </a:p>
          <a:p>
            <a:pPr marL="571500" indent="-571500" algn="l">
              <a:spcAft>
                <a:spcPts val="1800"/>
              </a:spcAft>
              <a:buFont typeface="Wingdings" panose="05000000000000000000" pitchFamily="2" charset="2"/>
              <a:buChar char="ü"/>
            </a:pPr>
            <a:r>
              <a:rPr lang="en-US" b="0" dirty="0" smtClean="0">
                <a:solidFill>
                  <a:schemeClr val="bg2"/>
                </a:solidFill>
              </a:rPr>
              <a:t>Drill-down and filters enable data exploration and provide transparency</a:t>
            </a:r>
          </a:p>
        </p:txBody>
      </p:sp>
    </p:spTree>
    <p:extLst>
      <p:ext uri="{BB962C8B-B14F-4D97-AF65-F5344CB8AC3E}">
        <p14:creationId xmlns:p14="http://schemas.microsoft.com/office/powerpoint/2010/main" val="2606293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Benefits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7" name="TextBox 6"/>
          <p:cNvSpPr txBox="1"/>
          <p:nvPr/>
        </p:nvSpPr>
        <p:spPr>
          <a:xfrm>
            <a:off x="519107" y="1164134"/>
            <a:ext cx="8382846" cy="5216813"/>
          </a:xfrm>
          <a:prstGeom prst="rect">
            <a:avLst/>
          </a:prstGeom>
          <a:noFill/>
        </p:spPr>
        <p:txBody>
          <a:bodyPr wrap="square" rtlCol="0">
            <a:spAutoFit/>
          </a:bodyPr>
          <a:lstStyle>
            <a:defPPr>
              <a:defRPr lang="en-US"/>
            </a:defPPr>
            <a:lvl1pPr algn="ctr">
              <a:defRPr sz="3600" b="1">
                <a:latin typeface="Arial" panose="020B0604020202020204" pitchFamily="34" charset="0"/>
                <a:cs typeface="Arial" panose="020B0604020202020204" pitchFamily="34" charset="0"/>
              </a:defRPr>
            </a:lvl1pPr>
          </a:lstStyle>
          <a:p>
            <a:pPr marL="571500" indent="-571500" algn="l">
              <a:spcAft>
                <a:spcPts val="1800"/>
              </a:spcAft>
              <a:buFont typeface="Wingdings" panose="05000000000000000000" pitchFamily="2" charset="2"/>
              <a:buChar char="ü"/>
            </a:pPr>
            <a:r>
              <a:rPr lang="en-US" b="0" dirty="0" smtClean="0">
                <a:solidFill>
                  <a:schemeClr val="bg2"/>
                </a:solidFill>
              </a:rPr>
              <a:t>Analysis results accessible to non-technical users</a:t>
            </a:r>
          </a:p>
          <a:p>
            <a:pPr marL="571500" indent="-571500" algn="l">
              <a:spcAft>
                <a:spcPts val="1800"/>
              </a:spcAft>
              <a:buFont typeface="Wingdings" panose="05000000000000000000" pitchFamily="2" charset="2"/>
              <a:buChar char="ü"/>
            </a:pPr>
            <a:r>
              <a:rPr lang="en-US" b="0" dirty="0">
                <a:solidFill>
                  <a:schemeClr val="bg2"/>
                </a:solidFill>
              </a:rPr>
              <a:t>Up-to-date results with project synchronization </a:t>
            </a:r>
          </a:p>
          <a:p>
            <a:pPr marL="571500" indent="-571500" algn="l">
              <a:spcAft>
                <a:spcPts val="1800"/>
              </a:spcAft>
              <a:buFont typeface="Wingdings" panose="05000000000000000000" pitchFamily="2" charset="2"/>
              <a:buChar char="ü"/>
            </a:pPr>
            <a:r>
              <a:rPr lang="en-US" b="0" dirty="0">
                <a:solidFill>
                  <a:schemeClr val="bg2"/>
                </a:solidFill>
              </a:rPr>
              <a:t>Easily accessed from a standard web </a:t>
            </a:r>
            <a:r>
              <a:rPr lang="en-US" b="0" dirty="0" smtClean="0">
                <a:solidFill>
                  <a:schemeClr val="bg2"/>
                </a:solidFill>
              </a:rPr>
              <a:t>browser</a:t>
            </a:r>
          </a:p>
          <a:p>
            <a:pPr marL="571500" indent="-571500" algn="l">
              <a:spcAft>
                <a:spcPts val="1800"/>
              </a:spcAft>
              <a:buFont typeface="Wingdings" panose="05000000000000000000" pitchFamily="2" charset="2"/>
              <a:buChar char="ü"/>
            </a:pPr>
            <a:r>
              <a:rPr lang="en-US" b="0" dirty="0" smtClean="0"/>
              <a:t>Drill-down and filters enable data exploration and provide transparency</a:t>
            </a:r>
          </a:p>
        </p:txBody>
      </p:sp>
    </p:spTree>
    <p:extLst>
      <p:ext uri="{BB962C8B-B14F-4D97-AF65-F5344CB8AC3E}">
        <p14:creationId xmlns:p14="http://schemas.microsoft.com/office/powerpoint/2010/main" val="164756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Projects &amp; Reports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7" name="Rectangle 6"/>
          <p:cNvSpPr/>
          <p:nvPr/>
        </p:nvSpPr>
        <p:spPr>
          <a:xfrm>
            <a:off x="364458" y="827625"/>
            <a:ext cx="8041928" cy="1200329"/>
          </a:xfrm>
          <a:prstGeom prst="rect">
            <a:avLst/>
          </a:prstGeom>
        </p:spPr>
        <p:txBody>
          <a:bodyPr wrap="square">
            <a:spAutoFit/>
          </a:bodyPr>
          <a:lstStyle/>
          <a:p>
            <a:pPr algn="ctr">
              <a:spcBef>
                <a:spcPts val="800"/>
              </a:spcBef>
            </a:pPr>
            <a:r>
              <a:rPr lang="en-US" sz="3600" dirty="0" smtClean="0">
                <a:solidFill>
                  <a:srgbClr val="404040"/>
                </a:solidFill>
                <a:latin typeface="Arial Narrow" panose="020B0606020202030204" pitchFamily="34" charset="0"/>
                <a:ea typeface="Meiryo" panose="020B0604030504040204" pitchFamily="34" charset="-128"/>
                <a:cs typeface="Arial" panose="020B0604020202020204" pitchFamily="34" charset="0"/>
              </a:rPr>
              <a:t>Analysts create data analysis </a:t>
            </a:r>
            <a:r>
              <a:rPr lang="en-US" sz="3600" dirty="0" smtClean="0">
                <a:solidFill>
                  <a:srgbClr val="0070C0"/>
                </a:solidFill>
                <a:latin typeface="Arial Narrow" panose="020B0606020202030204" pitchFamily="34" charset="0"/>
                <a:ea typeface="Meiryo" panose="020B0604030504040204" pitchFamily="34" charset="-128"/>
                <a:cs typeface="Arial" panose="020B0604020202020204" pitchFamily="34" charset="0"/>
              </a:rPr>
              <a:t>projects</a:t>
            </a:r>
            <a:r>
              <a:rPr lang="en-US" sz="3600" dirty="0" smtClean="0">
                <a:solidFill>
                  <a:srgbClr val="404040"/>
                </a:solidFill>
                <a:latin typeface="Arial Narrow" panose="020B0606020202030204" pitchFamily="34" charset="0"/>
                <a:ea typeface="Meiryo" panose="020B0604030504040204" pitchFamily="34" charset="-128"/>
                <a:cs typeface="Arial" panose="020B0604020202020204" pitchFamily="34" charset="0"/>
              </a:rPr>
              <a:t> in the Analytical Client</a:t>
            </a:r>
            <a:endParaRPr lang="en-US" sz="3600" dirty="0">
              <a:solidFill>
                <a:srgbClr val="404040"/>
              </a:solidFill>
              <a:latin typeface="Arial Narrow" panose="020B0606020202030204" pitchFamily="34" charset="0"/>
              <a:ea typeface="Meiryo" panose="020B0604030504040204" pitchFamily="34" charset="-128"/>
              <a:cs typeface="Arial" panose="020B0604020202020204" pitchFamily="34" charset="0"/>
            </a:endParaRPr>
          </a:p>
        </p:txBody>
      </p:sp>
      <p:pic>
        <p:nvPicPr>
          <p:cNvPr id="8" name="Picture 2" descr="flowch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231" y="2006041"/>
            <a:ext cx="4251926" cy="28010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26235C"/>
                </a:solidFill>
              </a14:hiddenFill>
            </a:ext>
            <a:ext uri="{91240B29-F687-4F45-9708-019B960494DF}">
              <a14:hiddenLine xmlns:a14="http://schemas.microsoft.com/office/drawing/2010/main" w="25400" algn="ctr">
                <a:solidFill>
                  <a:srgbClr val="000000"/>
                </a:solidFill>
                <a:round/>
                <a:headEnd/>
                <a:tailEnd/>
              </a14:hiddenLine>
            </a:ext>
          </a:extLst>
        </p:spPr>
      </p:pic>
    </p:spTree>
    <p:extLst>
      <p:ext uri="{BB962C8B-B14F-4D97-AF65-F5344CB8AC3E}">
        <p14:creationId xmlns:p14="http://schemas.microsoft.com/office/powerpoint/2010/main" val="3693537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Projects &amp; Reports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7" name="Rectangle 6"/>
          <p:cNvSpPr/>
          <p:nvPr/>
        </p:nvSpPr>
        <p:spPr>
          <a:xfrm>
            <a:off x="364458" y="827625"/>
            <a:ext cx="8041928" cy="1200329"/>
          </a:xfrm>
          <a:prstGeom prst="rect">
            <a:avLst/>
          </a:prstGeom>
        </p:spPr>
        <p:txBody>
          <a:bodyPr wrap="square">
            <a:spAutoFit/>
          </a:bodyPr>
          <a:lstStyle/>
          <a:p>
            <a:pPr algn="ctr">
              <a:spcBef>
                <a:spcPts val="800"/>
              </a:spcBef>
            </a:pPr>
            <a:r>
              <a:rPr lang="en-US" sz="3600" dirty="0" smtClean="0">
                <a:solidFill>
                  <a:srgbClr val="0070C0"/>
                </a:solidFill>
                <a:latin typeface="Arial Narrow" panose="020B0606020202030204" pitchFamily="34" charset="0"/>
                <a:ea typeface="Meiryo" panose="020B0604030504040204" pitchFamily="34" charset="-128"/>
                <a:cs typeface="Arial" panose="020B0604020202020204" pitchFamily="34" charset="0"/>
              </a:rPr>
              <a:t>Report templates </a:t>
            </a:r>
            <a:r>
              <a:rPr lang="en-US" sz="3600" dirty="0" smtClean="0">
                <a:solidFill>
                  <a:srgbClr val="404040"/>
                </a:solidFill>
                <a:latin typeface="Arial Narrow" panose="020B0606020202030204" pitchFamily="34" charset="0"/>
                <a:ea typeface="Meiryo" panose="020B0604030504040204" pitchFamily="34" charset="-128"/>
                <a:cs typeface="Arial" panose="020B0604020202020204" pitchFamily="34" charset="0"/>
              </a:rPr>
              <a:t>are designed and stored in the Web Report Editor</a:t>
            </a:r>
            <a:endParaRPr lang="en-US" sz="3600" dirty="0">
              <a:solidFill>
                <a:srgbClr val="404040"/>
              </a:solidFill>
              <a:latin typeface="Arial Narrow" panose="020B0606020202030204" pitchFamily="34" charset="0"/>
              <a:ea typeface="Meiryo" panose="020B0604030504040204" pitchFamily="34" charset="-128"/>
              <a:cs typeface="Arial" panose="020B0604020202020204" pitchFamily="34" charset="0"/>
            </a:endParaRPr>
          </a:p>
        </p:txBody>
      </p:sp>
      <p:pic>
        <p:nvPicPr>
          <p:cNvPr id="8" name="Picture 2" descr="flowch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231" y="2006041"/>
            <a:ext cx="4251926" cy="2801094"/>
          </a:xfrm>
          <a:prstGeom prst="rect">
            <a:avLst/>
          </a:prstGeom>
          <a:noFill/>
          <a:ln>
            <a:noFill/>
          </a:ln>
          <a:effectLst/>
          <a:extLst>
            <a:ext uri="{909E8E84-426E-40DD-AFC4-6F175D3DCCD1}">
              <a14:hiddenFill xmlns:a14="http://schemas.microsoft.com/office/drawing/2010/main">
                <a:solidFill>
                  <a:srgbClr val="26235C"/>
                </a:solidFill>
              </a14:hiddenFill>
            </a:ext>
            <a:ext uri="{91240B29-F687-4F45-9708-019B960494DF}">
              <a14:hiddenLine xmlns:a14="http://schemas.microsoft.com/office/drawing/2010/main" w="25400" algn="ctr">
                <a:solidFill>
                  <a:srgbClr val="000000"/>
                </a:solidFill>
                <a:round/>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8514" y="2909689"/>
            <a:ext cx="3955286" cy="2885032"/>
          </a:xfrm>
          <a:prstGeom prst="rect">
            <a:avLst/>
          </a:prstGeom>
          <a:ln>
            <a:noFill/>
          </a:ln>
          <a:effectLst>
            <a:outerShdw blurRad="292100" dist="139700" dir="2700000" algn="tl" rotWithShape="0">
              <a:srgbClr val="333333">
                <a:alpha val="65000"/>
              </a:srgbClr>
            </a:outerShdw>
          </a:effectLst>
        </p:spPr>
      </p:pic>
      <p:sp>
        <p:nvSpPr>
          <p:cNvPr id="10" name="Right Arrow 9"/>
          <p:cNvSpPr/>
          <p:nvPr/>
        </p:nvSpPr>
        <p:spPr>
          <a:xfrm>
            <a:off x="1711388" y="5035778"/>
            <a:ext cx="628806" cy="53030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079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Projects &amp; Reports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7" name="Rectangle 6"/>
          <p:cNvSpPr/>
          <p:nvPr/>
        </p:nvSpPr>
        <p:spPr>
          <a:xfrm>
            <a:off x="364458" y="827625"/>
            <a:ext cx="8041928" cy="1200329"/>
          </a:xfrm>
          <a:prstGeom prst="rect">
            <a:avLst/>
          </a:prstGeom>
        </p:spPr>
        <p:txBody>
          <a:bodyPr wrap="square">
            <a:spAutoFit/>
          </a:bodyPr>
          <a:lstStyle/>
          <a:p>
            <a:pPr algn="ctr">
              <a:spcBef>
                <a:spcPts val="800"/>
              </a:spcBef>
            </a:pPr>
            <a:r>
              <a:rPr lang="en-US" sz="3600" dirty="0" smtClean="0">
                <a:solidFill>
                  <a:srgbClr val="0070C0"/>
                </a:solidFill>
                <a:latin typeface="Arial Narrow" panose="020B0606020202030204" pitchFamily="34" charset="0"/>
                <a:ea typeface="Meiryo" panose="020B0604030504040204" pitchFamily="34" charset="-128"/>
                <a:cs typeface="Arial" panose="020B0604020202020204" pitchFamily="34" charset="0"/>
              </a:rPr>
              <a:t>Published reports </a:t>
            </a:r>
            <a:r>
              <a:rPr lang="en-US" sz="3600" dirty="0" smtClean="0">
                <a:latin typeface="Arial Narrow" panose="020B0606020202030204" pitchFamily="34" charset="0"/>
                <a:ea typeface="Meiryo" panose="020B0604030504040204" pitchFamily="34" charset="-128"/>
                <a:cs typeface="Arial" panose="020B0604020202020204" pitchFamily="34" charset="0"/>
              </a:rPr>
              <a:t>are accessed by data consumers from a web browser</a:t>
            </a:r>
            <a:endParaRPr lang="en-US" sz="3600" dirty="0">
              <a:solidFill>
                <a:srgbClr val="404040"/>
              </a:solidFill>
              <a:latin typeface="Arial Narrow" panose="020B0606020202030204" pitchFamily="34" charset="0"/>
              <a:ea typeface="Meiryo" panose="020B0604030504040204" pitchFamily="34" charset="-128"/>
              <a:cs typeface="Arial" panose="020B0604020202020204" pitchFamily="34" charset="0"/>
            </a:endParaRPr>
          </a:p>
        </p:txBody>
      </p:sp>
      <p:pic>
        <p:nvPicPr>
          <p:cNvPr id="8" name="Picture 2" descr="flowch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231" y="2006041"/>
            <a:ext cx="4251926" cy="2801094"/>
          </a:xfrm>
          <a:prstGeom prst="rect">
            <a:avLst/>
          </a:prstGeom>
          <a:noFill/>
          <a:ln>
            <a:noFill/>
          </a:ln>
          <a:effectLst/>
          <a:extLst>
            <a:ext uri="{909E8E84-426E-40DD-AFC4-6F175D3DCCD1}">
              <a14:hiddenFill xmlns:a14="http://schemas.microsoft.com/office/drawing/2010/main">
                <a:solidFill>
                  <a:srgbClr val="26235C"/>
                </a:solidFill>
              </a14:hiddenFill>
            </a:ext>
            <a:ext uri="{91240B29-F687-4F45-9708-019B960494DF}">
              <a14:hiddenLine xmlns:a14="http://schemas.microsoft.com/office/drawing/2010/main" w="25400" algn="ctr">
                <a:solidFill>
                  <a:srgbClr val="000000"/>
                </a:solidFill>
                <a:round/>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8514" y="2909689"/>
            <a:ext cx="3955286" cy="2885032"/>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t="1619"/>
          <a:stretch/>
        </p:blipFill>
        <p:spPr>
          <a:xfrm>
            <a:off x="5450949" y="3879850"/>
            <a:ext cx="3203525" cy="2796605"/>
          </a:xfrm>
          <a:prstGeom prst="rect">
            <a:avLst/>
          </a:prstGeom>
          <a:ln>
            <a:noFill/>
          </a:ln>
          <a:effectLst>
            <a:outerShdw blurRad="292100" dist="139700" dir="2700000" algn="tl" rotWithShape="0">
              <a:srgbClr val="333333">
                <a:alpha val="65000"/>
              </a:srgbClr>
            </a:outerShdw>
          </a:effectLst>
        </p:spPr>
      </p:pic>
      <p:sp>
        <p:nvSpPr>
          <p:cNvPr id="11" name="Right Arrow 10"/>
          <p:cNvSpPr/>
          <p:nvPr/>
        </p:nvSpPr>
        <p:spPr>
          <a:xfrm>
            <a:off x="3943194" y="6060141"/>
            <a:ext cx="628806" cy="53030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9890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Report Synchronization</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7" name="Rectangle 6"/>
          <p:cNvSpPr/>
          <p:nvPr/>
        </p:nvSpPr>
        <p:spPr>
          <a:xfrm>
            <a:off x="364458" y="827625"/>
            <a:ext cx="8041928" cy="1200329"/>
          </a:xfrm>
          <a:prstGeom prst="rect">
            <a:avLst/>
          </a:prstGeom>
        </p:spPr>
        <p:txBody>
          <a:bodyPr wrap="square">
            <a:spAutoFit/>
          </a:bodyPr>
          <a:lstStyle/>
          <a:p>
            <a:pPr algn="ctr">
              <a:spcBef>
                <a:spcPts val="800"/>
              </a:spcBef>
            </a:pPr>
            <a:r>
              <a:rPr lang="en-US" sz="3600" dirty="0" smtClean="0">
                <a:latin typeface="Arial Narrow" panose="020B0606020202030204" pitchFamily="34" charset="0"/>
                <a:ea typeface="Meiryo" panose="020B0604030504040204" pitchFamily="34" charset="-128"/>
                <a:cs typeface="Arial" panose="020B0604020202020204" pitchFamily="34" charset="0"/>
              </a:rPr>
              <a:t>Reports are </a:t>
            </a:r>
            <a:r>
              <a:rPr lang="en-US" sz="3600" dirty="0" smtClean="0">
                <a:solidFill>
                  <a:srgbClr val="0070C0"/>
                </a:solidFill>
                <a:latin typeface="Arial Narrow" panose="020B0606020202030204" pitchFamily="34" charset="0"/>
                <a:ea typeface="Meiryo" panose="020B0604030504040204" pitchFamily="34" charset="-128"/>
                <a:cs typeface="Arial" panose="020B0604020202020204" pitchFamily="34" charset="0"/>
              </a:rPr>
              <a:t>updated</a:t>
            </a:r>
            <a:r>
              <a:rPr lang="en-US" sz="3600" dirty="0" smtClean="0">
                <a:latin typeface="Arial Narrow" panose="020B0606020202030204" pitchFamily="34" charset="0"/>
                <a:ea typeface="Meiryo" panose="020B0604030504040204" pitchFamily="34" charset="-128"/>
                <a:cs typeface="Arial" panose="020B0604020202020204" pitchFamily="34" charset="0"/>
              </a:rPr>
              <a:t> to reflect the latest analysis results</a:t>
            </a:r>
            <a:endParaRPr lang="en-US" sz="3600" dirty="0">
              <a:latin typeface="Arial Narrow" panose="020B0606020202030204" pitchFamily="34" charset="0"/>
              <a:ea typeface="Meiryo" panose="020B0604030504040204" pitchFamily="34" charset="-128"/>
              <a:cs typeface="Arial" panose="020B0604020202020204" pitchFamily="34" charset="0"/>
            </a:endParaRPr>
          </a:p>
        </p:txBody>
      </p:sp>
      <p:pic>
        <p:nvPicPr>
          <p:cNvPr id="9" name="Picture 8"/>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488514" y="2909689"/>
            <a:ext cx="3955286" cy="2885032"/>
          </a:xfrm>
          <a:prstGeom prst="rect">
            <a:avLst/>
          </a:prstGeom>
        </p:spPr>
      </p:pic>
      <p:pic>
        <p:nvPicPr>
          <p:cNvPr id="8" name="Picture 2" descr="flowch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231" y="2051744"/>
            <a:ext cx="4251926" cy="2801094"/>
          </a:xfrm>
          <a:prstGeom prst="rect">
            <a:avLst/>
          </a:prstGeom>
          <a:noFill/>
          <a:ln>
            <a:noFill/>
          </a:ln>
          <a:effectLst/>
          <a:extLst>
            <a:ext uri="{909E8E84-426E-40DD-AFC4-6F175D3DCCD1}">
              <a14:hiddenFill xmlns:a14="http://schemas.microsoft.com/office/drawing/2010/main">
                <a:solidFill>
                  <a:srgbClr val="26235C"/>
                </a:solidFill>
              </a14:hiddenFill>
            </a:ext>
            <a:ext uri="{91240B29-F687-4F45-9708-019B960494DF}">
              <a14:hiddenLine xmlns:a14="http://schemas.microsoft.com/office/drawing/2010/main" w="25400" algn="ctr">
                <a:solidFill>
                  <a:srgbClr val="000000"/>
                </a:solidFill>
                <a:round/>
                <a:headEnd/>
                <a:tailEnd/>
              </a14:hiddenLine>
            </a:ext>
          </a:ex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t="1390"/>
          <a:stretch/>
        </p:blipFill>
        <p:spPr>
          <a:xfrm>
            <a:off x="5542899" y="3874322"/>
            <a:ext cx="3175184" cy="2778344"/>
          </a:xfrm>
          <a:prstGeom prst="rect">
            <a:avLst/>
          </a:prstGeom>
        </p:spPr>
      </p:pic>
      <p:pic>
        <p:nvPicPr>
          <p:cNvPr id="3" name="Picture 2"/>
          <p:cNvPicPr>
            <a:picLocks noChangeAspect="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92056" y="3601794"/>
            <a:ext cx="1557974" cy="1547447"/>
          </a:xfrm>
          <a:prstGeom prst="rect">
            <a:avLst/>
          </a:prstGeom>
        </p:spPr>
      </p:pic>
    </p:spTree>
    <p:extLst>
      <p:ext uri="{BB962C8B-B14F-4D97-AF65-F5344CB8AC3E}">
        <p14:creationId xmlns:p14="http://schemas.microsoft.com/office/powerpoint/2010/main" val="17468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2)">
                                      <p:cBhvr>
                                        <p:cTn id="12" dur="2000"/>
                                        <p:tgtEl>
                                          <p:spTgt spid="3"/>
                                        </p:tgtEl>
                                      </p:cBhvr>
                                    </p:animEffect>
                                  </p:childTnLst>
                                </p:cTn>
                              </p:par>
                              <p:par>
                                <p:cTn id="13" presetID="21"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2"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heel(2)">
                                      <p:cBhvr>
                                        <p:cTn id="2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Web Report Components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13" name="Content Placeholder 2"/>
          <p:cNvSpPr>
            <a:spLocks noGrp="1"/>
          </p:cNvSpPr>
          <p:nvPr>
            <p:ph idx="1"/>
          </p:nvPr>
        </p:nvSpPr>
        <p:spPr>
          <a:xfrm>
            <a:off x="552395" y="1190386"/>
            <a:ext cx="8344862" cy="4978186"/>
          </a:xfrm>
        </p:spPr>
        <p:txBody>
          <a:bodyPr>
            <a:normAutofit/>
          </a:bodyPr>
          <a:lstStyle/>
          <a:p>
            <a:pPr marL="0" indent="0">
              <a:spcBef>
                <a:spcPts val="1800"/>
              </a:spcBef>
              <a:buNone/>
            </a:pPr>
            <a:r>
              <a:rPr lang="en-US" sz="4000" b="1" dirty="0" smtClean="0">
                <a:latin typeface="Arial Narrow" panose="020B0606020202030204" pitchFamily="34" charset="0"/>
              </a:rPr>
              <a:t>Charts and Graphs</a:t>
            </a:r>
          </a:p>
          <a:p>
            <a:pPr marL="0" indent="0">
              <a:spcBef>
                <a:spcPts val="1800"/>
              </a:spcBef>
              <a:buNone/>
            </a:pPr>
            <a:r>
              <a:rPr lang="en-US" sz="4000" b="1" dirty="0" smtClean="0">
                <a:latin typeface="Arial Narrow" panose="020B0606020202030204" pitchFamily="34" charset="0"/>
              </a:rPr>
              <a:t>Filters</a:t>
            </a:r>
          </a:p>
          <a:p>
            <a:pPr marL="0" indent="0">
              <a:spcBef>
                <a:spcPts val="1800"/>
              </a:spcBef>
              <a:buNone/>
            </a:pPr>
            <a:r>
              <a:rPr lang="en-US" sz="4000" b="1" dirty="0" smtClean="0">
                <a:latin typeface="Arial Narrow" panose="020B0606020202030204" pitchFamily="34" charset="0"/>
              </a:rPr>
              <a:t>Drill-down</a:t>
            </a:r>
          </a:p>
          <a:p>
            <a:pPr lvl="1">
              <a:spcBef>
                <a:spcPts val="1800"/>
              </a:spcBef>
              <a:buFont typeface="Wingdings" panose="05000000000000000000" pitchFamily="2" charset="2"/>
              <a:buChar char="§"/>
            </a:pPr>
            <a:r>
              <a:rPr lang="en-US" sz="3600" dirty="0" smtClean="0">
                <a:latin typeface="Arial Narrow" panose="020B0606020202030204" pitchFamily="34" charset="0"/>
              </a:rPr>
              <a:t>To data</a:t>
            </a:r>
          </a:p>
          <a:p>
            <a:pPr lvl="1">
              <a:spcBef>
                <a:spcPts val="1800"/>
              </a:spcBef>
              <a:buFont typeface="Wingdings" panose="05000000000000000000" pitchFamily="2" charset="2"/>
              <a:buChar char="§"/>
            </a:pPr>
            <a:r>
              <a:rPr lang="en-US" sz="3600" dirty="0" smtClean="0">
                <a:latin typeface="Arial Narrow" panose="020B0606020202030204" pitchFamily="34" charset="0"/>
              </a:rPr>
              <a:t>To charts (Enhanced Drill-down)</a:t>
            </a:r>
          </a:p>
          <a:p>
            <a:pPr marL="0" indent="0">
              <a:spcBef>
                <a:spcPts val="1800"/>
              </a:spcBef>
              <a:buNone/>
            </a:pPr>
            <a:endParaRPr lang="en-US" sz="3600" dirty="0" smtClean="0">
              <a:latin typeface="Arial Narrow" panose="020B0606020202030204" pitchFamily="34" charset="0"/>
            </a:endParaRPr>
          </a:p>
          <a:p>
            <a:pPr marL="0" indent="0">
              <a:buNone/>
            </a:pPr>
            <a:endParaRPr lang="en-US" sz="3600" dirty="0" smtClean="0">
              <a:latin typeface="Arial Narrow" panose="020B0606020202030204" pitchFamily="34" charset="0"/>
            </a:endParaRPr>
          </a:p>
        </p:txBody>
      </p:sp>
    </p:spTree>
    <p:extLst>
      <p:ext uri="{BB962C8B-B14F-4D97-AF65-F5344CB8AC3E}">
        <p14:creationId xmlns:p14="http://schemas.microsoft.com/office/powerpoint/2010/main" val="697656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Charts and Graphs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8" name="TextBox 7"/>
          <p:cNvSpPr txBox="1"/>
          <p:nvPr/>
        </p:nvSpPr>
        <p:spPr>
          <a:xfrm>
            <a:off x="318797" y="1146923"/>
            <a:ext cx="8229600" cy="5355312"/>
          </a:xfrm>
          <a:prstGeom prst="rect">
            <a:avLst/>
          </a:prstGeom>
          <a:noFill/>
        </p:spPr>
        <p:txBody>
          <a:bodyPr>
            <a:spAutoFit/>
          </a:bodyPr>
          <a:lstStyle/>
          <a:p>
            <a:pPr marL="455613" lvl="1">
              <a:spcAft>
                <a:spcPts val="1800"/>
              </a:spcAft>
              <a:defRPr/>
            </a:pPr>
            <a:r>
              <a:rPr lang="en-US" sz="3600" b="1" dirty="0" smtClean="0">
                <a:latin typeface="Arial" panose="020B0604020202020204" pitchFamily="34" charset="0"/>
                <a:cs typeface="Arial" panose="020B0604020202020204" pitchFamily="34" charset="0"/>
              </a:rPr>
              <a:t>Pie Chart</a:t>
            </a:r>
          </a:p>
          <a:p>
            <a:pPr marL="455613" lvl="1">
              <a:spcAft>
                <a:spcPts val="1800"/>
              </a:spcAft>
              <a:defRPr/>
            </a:pPr>
            <a:r>
              <a:rPr lang="en-US" sz="3600" b="1" dirty="0" smtClean="0">
                <a:latin typeface="Arial" panose="020B0604020202020204" pitchFamily="34" charset="0"/>
                <a:cs typeface="Arial" panose="020B0604020202020204" pitchFamily="34" charset="0"/>
              </a:rPr>
              <a:t>Bar Chart</a:t>
            </a:r>
          </a:p>
          <a:p>
            <a:pPr marL="455613" lvl="1">
              <a:spcAft>
                <a:spcPts val="1800"/>
              </a:spcAft>
              <a:defRPr/>
            </a:pPr>
            <a:r>
              <a:rPr lang="en-US" sz="3600" b="1" dirty="0" smtClean="0">
                <a:latin typeface="Arial" panose="020B0604020202020204" pitchFamily="34" charset="0"/>
                <a:cs typeface="Arial" panose="020B0604020202020204" pitchFamily="34" charset="0"/>
              </a:rPr>
              <a:t>Histogram</a:t>
            </a:r>
          </a:p>
          <a:p>
            <a:pPr marL="455613" lvl="1">
              <a:spcAft>
                <a:spcPts val="1800"/>
              </a:spcAft>
              <a:defRPr/>
            </a:pPr>
            <a:r>
              <a:rPr lang="en-US" sz="3600" b="1" dirty="0" smtClean="0">
                <a:latin typeface="Arial" panose="020B0604020202020204" pitchFamily="34" charset="0"/>
                <a:cs typeface="Arial" panose="020B0604020202020204" pitchFamily="34" charset="0"/>
              </a:rPr>
              <a:t>Trend Graph</a:t>
            </a:r>
          </a:p>
          <a:p>
            <a:pPr marL="455613" lvl="1">
              <a:spcAft>
                <a:spcPts val="1800"/>
              </a:spcAft>
              <a:defRPr/>
            </a:pPr>
            <a:r>
              <a:rPr lang="en-US" sz="3600" b="1" dirty="0" smtClean="0">
                <a:latin typeface="Arial" panose="020B0604020202020204" pitchFamily="34" charset="0"/>
                <a:cs typeface="Arial" panose="020B0604020202020204" pitchFamily="34" charset="0"/>
              </a:rPr>
              <a:t>Parallel Coordinates</a:t>
            </a:r>
          </a:p>
          <a:p>
            <a:pPr marL="455613" lvl="1">
              <a:spcAft>
                <a:spcPts val="1800"/>
              </a:spcAft>
              <a:defRPr/>
            </a:pPr>
            <a:r>
              <a:rPr lang="en-US" sz="3600" b="1" dirty="0" smtClean="0">
                <a:latin typeface="Arial" panose="020B0604020202020204" pitchFamily="34" charset="0"/>
                <a:cs typeface="Arial" panose="020B0604020202020204" pitchFamily="34" charset="0"/>
              </a:rPr>
              <a:t>Scatterplot</a:t>
            </a:r>
          </a:p>
          <a:p>
            <a:pPr marL="455613" lvl="1">
              <a:spcAft>
                <a:spcPts val="1800"/>
              </a:spcAft>
              <a:defRPr/>
            </a:pPr>
            <a:r>
              <a:rPr lang="en-US" sz="3600" b="1" dirty="0" smtClean="0">
                <a:latin typeface="Arial" panose="020B0604020202020204" pitchFamily="34" charset="0"/>
                <a:cs typeface="Arial" panose="020B0604020202020204" pitchFamily="34" charset="0"/>
              </a:rPr>
              <a:t>Link Analysis</a:t>
            </a:r>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3169" t="6081" r="22977" b="44923"/>
          <a:stretch/>
        </p:blipFill>
        <p:spPr>
          <a:xfrm>
            <a:off x="4572000" y="1965795"/>
            <a:ext cx="2169947" cy="978835"/>
          </a:xfrm>
          <a:prstGeom prst="rect">
            <a:avLst/>
          </a:prstGeom>
          <a:ln>
            <a:noFill/>
          </a:ln>
          <a:effectLst/>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50146" t="8439" r="2493" b="53714"/>
          <a:stretch/>
        </p:blipFill>
        <p:spPr>
          <a:xfrm>
            <a:off x="6435096" y="840948"/>
            <a:ext cx="2402865" cy="1101003"/>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l="55588" t="58651" r="4264" b="4905"/>
          <a:stretch/>
        </p:blipFill>
        <p:spPr>
          <a:xfrm>
            <a:off x="6859590" y="2909343"/>
            <a:ext cx="1757644" cy="920122"/>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58470" y="5495811"/>
            <a:ext cx="1819988" cy="1120994"/>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33860" y="3901214"/>
            <a:ext cx="1499274" cy="961073"/>
          </a:xfrm>
          <a:prstGeom prst="rect">
            <a:avLst/>
          </a:prstGeom>
        </p:spPr>
      </p:pic>
      <p:pic>
        <p:nvPicPr>
          <p:cNvPr id="19"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68022" y="4521923"/>
            <a:ext cx="1292669" cy="1358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5841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Charts and Graphs (cont’d)</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sp>
        <p:nvSpPr>
          <p:cNvPr id="8" name="TextBox 7"/>
          <p:cNvSpPr txBox="1"/>
          <p:nvPr/>
        </p:nvSpPr>
        <p:spPr>
          <a:xfrm>
            <a:off x="380428" y="1087086"/>
            <a:ext cx="8229600" cy="3000821"/>
          </a:xfrm>
          <a:prstGeom prst="rect">
            <a:avLst/>
          </a:prstGeom>
          <a:noFill/>
        </p:spPr>
        <p:txBody>
          <a:bodyPr>
            <a:spAutoFit/>
          </a:bodyPr>
          <a:lstStyle/>
          <a:p>
            <a:pPr marL="455613" lvl="1">
              <a:spcAft>
                <a:spcPts val="1800"/>
              </a:spcAft>
              <a:defRPr/>
            </a:pPr>
            <a:r>
              <a:rPr lang="en-US" sz="3600" b="1" dirty="0">
                <a:latin typeface="Arial" panose="020B0604020202020204" pitchFamily="34" charset="0"/>
                <a:cs typeface="Arial" panose="020B0604020202020204" pitchFamily="34" charset="0"/>
              </a:rPr>
              <a:t>Treemap</a:t>
            </a:r>
          </a:p>
          <a:p>
            <a:pPr marL="455613" lvl="1">
              <a:spcAft>
                <a:spcPts val="1800"/>
              </a:spcAft>
              <a:defRPr/>
            </a:pPr>
            <a:r>
              <a:rPr lang="en-US" sz="3600" b="1" dirty="0">
                <a:latin typeface="Arial" panose="020B0604020202020204" pitchFamily="34" charset="0"/>
                <a:cs typeface="Arial" panose="020B0604020202020204" pitchFamily="34" charset="0"/>
              </a:rPr>
              <a:t>OLAP Table</a:t>
            </a:r>
          </a:p>
          <a:p>
            <a:pPr marL="455613" lvl="1">
              <a:spcAft>
                <a:spcPts val="1800"/>
              </a:spcAft>
              <a:defRPr/>
            </a:pPr>
            <a:r>
              <a:rPr lang="en-US" sz="3600" b="1" dirty="0">
                <a:latin typeface="Arial" panose="020B0604020202020204" pitchFamily="34" charset="0"/>
                <a:cs typeface="Arial" panose="020B0604020202020204" pitchFamily="34" charset="0"/>
              </a:rPr>
              <a:t>Dimension </a:t>
            </a:r>
            <a:r>
              <a:rPr lang="en-US" sz="3600" b="1" dirty="0" smtClean="0">
                <a:latin typeface="Arial" panose="020B0604020202020204" pitchFamily="34" charset="0"/>
                <a:cs typeface="Arial" panose="020B0604020202020204" pitchFamily="34" charset="0"/>
              </a:rPr>
              <a:t>Matrix</a:t>
            </a:r>
          </a:p>
          <a:p>
            <a:pPr marL="455613" lvl="1">
              <a:spcAft>
                <a:spcPts val="1800"/>
              </a:spcAft>
              <a:defRPr/>
            </a:pPr>
            <a:r>
              <a:rPr lang="en-US" sz="3600" b="1" dirty="0" smtClean="0">
                <a:latin typeface="Arial" panose="020B0604020202020204" pitchFamily="34" charset="0"/>
                <a:cs typeface="Arial" panose="020B0604020202020204" pitchFamily="34" charset="0"/>
              </a:rPr>
              <a:t>Taxonomy</a:t>
            </a:r>
            <a:endParaRPr lang="en-US" sz="3600" b="1"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4673" y="889166"/>
            <a:ext cx="2985746" cy="1818803"/>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r="15552" b="-2754"/>
          <a:stretch/>
        </p:blipFill>
        <p:spPr>
          <a:xfrm>
            <a:off x="5377541" y="2774645"/>
            <a:ext cx="3385796" cy="2091845"/>
          </a:xfrm>
          <a:prstGeom prst="rect">
            <a:avLst/>
          </a:prstGeom>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l="-1855" t="-8380" r="17140" b="9148"/>
          <a:stretch/>
        </p:blipFill>
        <p:spPr>
          <a:xfrm>
            <a:off x="5487086" y="4713801"/>
            <a:ext cx="3028264" cy="1962872"/>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93635" y="4247876"/>
            <a:ext cx="2645464" cy="2426550"/>
          </a:xfrm>
          <a:prstGeom prst="rect">
            <a:avLst/>
          </a:prstGeom>
        </p:spPr>
      </p:pic>
    </p:spTree>
    <p:extLst>
      <p:ext uri="{BB962C8B-B14F-4D97-AF65-F5344CB8AC3E}">
        <p14:creationId xmlns:p14="http://schemas.microsoft.com/office/powerpoint/2010/main" val="1711011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705"/>
          <a:stretch/>
        </p:blipFill>
        <p:spPr>
          <a:xfrm>
            <a:off x="0" y="1296262"/>
            <a:ext cx="9123799" cy="4555898"/>
          </a:xfrm>
          <a:prstGeom prst="rect">
            <a:avLst/>
          </a:prstGeom>
        </p:spPr>
      </p:pic>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Filters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20253" t="11635" r="23422" b="6038"/>
          <a:stretch/>
        </p:blipFill>
        <p:spPr>
          <a:xfrm>
            <a:off x="1263551" y="2988198"/>
            <a:ext cx="7033283" cy="3605410"/>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l="79031" t="1199" r="185" b="69697"/>
          <a:stretch/>
        </p:blipFill>
        <p:spPr>
          <a:xfrm>
            <a:off x="6305893" y="1344445"/>
            <a:ext cx="2838108" cy="13938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64552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705"/>
          <a:stretch/>
        </p:blipFill>
        <p:spPr>
          <a:xfrm>
            <a:off x="0" y="1296262"/>
            <a:ext cx="9123799" cy="4555898"/>
          </a:xfrm>
          <a:prstGeom prst="rect">
            <a:avLst/>
          </a:prstGeom>
        </p:spPr>
      </p:pic>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Filters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20253" t="11635" r="23422" b="6038"/>
          <a:stretch/>
        </p:blipFill>
        <p:spPr>
          <a:xfrm>
            <a:off x="1263551" y="2988198"/>
            <a:ext cx="7033283" cy="3605410"/>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rotWithShape="1">
          <a:blip r:embed="rId7">
            <a:extLst>
              <a:ext uri="{28A0092B-C50C-407E-A947-70E740481C1C}">
                <a14:useLocalDpi xmlns:a14="http://schemas.microsoft.com/office/drawing/2010/main" val="0"/>
              </a:ext>
            </a:extLst>
          </a:blip>
          <a:srcRect b="25450"/>
          <a:stretch/>
        </p:blipFill>
        <p:spPr>
          <a:xfrm>
            <a:off x="6279776" y="1326106"/>
            <a:ext cx="2844023" cy="225622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39227" y="2738309"/>
            <a:ext cx="533681" cy="753787"/>
          </a:xfrm>
          <a:prstGeom prst="rect">
            <a:avLst/>
          </a:prstGeom>
        </p:spPr>
      </p:pic>
    </p:spTree>
    <p:extLst>
      <p:ext uri="{BB962C8B-B14F-4D97-AF65-F5344CB8AC3E}">
        <p14:creationId xmlns:p14="http://schemas.microsoft.com/office/powerpoint/2010/main" val="2812200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705"/>
          <a:stretch/>
        </p:blipFill>
        <p:spPr>
          <a:xfrm>
            <a:off x="0" y="1296262"/>
            <a:ext cx="9123799" cy="4555898"/>
          </a:xfrm>
          <a:prstGeom prst="rect">
            <a:avLst/>
          </a:prstGeom>
        </p:spPr>
      </p:pic>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Filters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pic>
        <p:nvPicPr>
          <p:cNvPr id="3" name="Picture 2"/>
          <p:cNvPicPr>
            <a:picLocks noChangeAspect="1"/>
          </p:cNvPicPr>
          <p:nvPr/>
        </p:nvPicPr>
        <p:blipFill rotWithShape="1">
          <a:blip r:embed="rId6">
            <a:extLst>
              <a:ext uri="{28A0092B-C50C-407E-A947-70E740481C1C}">
                <a14:useLocalDpi xmlns:a14="http://schemas.microsoft.com/office/drawing/2010/main" val="0"/>
              </a:ext>
            </a:extLst>
          </a:blip>
          <a:srcRect l="2515" t="11996" r="28676" b="8578"/>
          <a:stretch/>
        </p:blipFill>
        <p:spPr>
          <a:xfrm>
            <a:off x="1232703" y="2922566"/>
            <a:ext cx="7094977" cy="3605410"/>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74625" t="529" r="298" b="70210"/>
          <a:stretch/>
        </p:blipFill>
        <p:spPr>
          <a:xfrm>
            <a:off x="6305893" y="1396289"/>
            <a:ext cx="2817906" cy="1447492"/>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1002848" y="1520518"/>
            <a:ext cx="4592742" cy="1077218"/>
          </a:xfrm>
          <a:prstGeom prst="rect">
            <a:avLst/>
          </a:prstGeom>
          <a:gradFill flip="none" rotWithShape="1">
            <a:gsLst>
              <a:gs pos="0">
                <a:srgbClr val="F0D580">
                  <a:tint val="66000"/>
                  <a:satMod val="160000"/>
                </a:srgbClr>
              </a:gs>
              <a:gs pos="50000">
                <a:srgbClr val="F0D580">
                  <a:tint val="44500"/>
                  <a:satMod val="160000"/>
                </a:srgbClr>
              </a:gs>
              <a:gs pos="100000">
                <a:srgbClr val="F0D580">
                  <a:tint val="23500"/>
                  <a:satMod val="160000"/>
                </a:srgbClr>
              </a:gs>
            </a:gsLst>
            <a:lin ang="16200000" scaled="1"/>
            <a:tileRect/>
          </a:gradFill>
          <a:ln w="38100">
            <a:noFill/>
          </a:ln>
        </p:spPr>
        <p:txBody>
          <a:bodyPr wrap="square" rtlCol="0">
            <a:spAutoFit/>
          </a:bodyPr>
          <a:lstStyle>
            <a:defPPr>
              <a:defRPr lang="en-US"/>
            </a:defPPr>
            <a:lvl1pPr algn="ctr" eaLnBrk="0" fontAlgn="base" hangingPunct="0">
              <a:spcBef>
                <a:spcPct val="0"/>
              </a:spcBef>
              <a:spcAft>
                <a:spcPct val="0"/>
              </a:spcAft>
              <a:defRPr sz="3200">
                <a:solidFill>
                  <a:srgbClr val="1F335B"/>
                </a:solidFill>
                <a:latin typeface="NewsGoth Cn BT" panose="020B0606020202030204" pitchFamily="34" charset="0"/>
              </a:defRPr>
            </a:lvl1pPr>
            <a:lvl2pPr eaLnBrk="0" fontAlgn="base" hangingPunct="0">
              <a:spcBef>
                <a:spcPct val="0"/>
              </a:spcBef>
              <a:spcAft>
                <a:spcPct val="0"/>
              </a:spcAft>
              <a:defRPr>
                <a:latin typeface="Calibri" panose="020F0502020204030204" pitchFamily="34" charset="0"/>
              </a:defRPr>
            </a:lvl2pPr>
            <a:lvl3pPr eaLnBrk="0" fontAlgn="base" hangingPunct="0">
              <a:spcBef>
                <a:spcPct val="0"/>
              </a:spcBef>
              <a:spcAft>
                <a:spcPct val="0"/>
              </a:spcAft>
              <a:defRPr>
                <a:latin typeface="Calibri" panose="020F0502020204030204" pitchFamily="34" charset="0"/>
              </a:defRPr>
            </a:lvl3pPr>
            <a:lvl4pPr eaLnBrk="0" fontAlgn="base" hangingPunct="0">
              <a:spcBef>
                <a:spcPct val="0"/>
              </a:spcBef>
              <a:spcAft>
                <a:spcPct val="0"/>
              </a:spcAft>
              <a:defRPr>
                <a:latin typeface="Calibri" panose="020F0502020204030204" pitchFamily="34" charset="0"/>
              </a:defRPr>
            </a:lvl4pPr>
            <a:lvl5pPr eaLnBrk="0" fontAlgn="base" hangingPunct="0">
              <a:spcBef>
                <a:spcPct val="0"/>
              </a:spcBef>
              <a:spcAft>
                <a:spcPct val="0"/>
              </a:spcAft>
              <a:defRPr>
                <a:latin typeface="Calibri" panose="020F0502020204030204" pitchFamily="34" charset="0"/>
              </a:defRPr>
            </a:lvl5pPr>
            <a:lvl6pPr>
              <a:defRPr>
                <a:latin typeface="Calibri" panose="020F0502020204030204" pitchFamily="34" charset="0"/>
              </a:defRPr>
            </a:lvl6pPr>
            <a:lvl7pPr>
              <a:defRPr>
                <a:latin typeface="Calibri" panose="020F0502020204030204" pitchFamily="34" charset="0"/>
              </a:defRPr>
            </a:lvl7pPr>
            <a:lvl8pPr>
              <a:defRPr>
                <a:latin typeface="Calibri" panose="020F0502020204030204" pitchFamily="34" charset="0"/>
              </a:defRPr>
            </a:lvl8pPr>
            <a:lvl9pPr>
              <a:defRPr>
                <a:latin typeface="Calibri" panose="020F0502020204030204" pitchFamily="34" charset="0"/>
              </a:defRPr>
            </a:lvl9pPr>
          </a:lstStyle>
          <a:p>
            <a:r>
              <a:rPr lang="en-US" dirty="0" smtClean="0">
                <a:latin typeface="Arial" panose="020B0604020202020204" pitchFamily="34" charset="0"/>
                <a:cs typeface="Arial" panose="020B0604020202020204" pitchFamily="34" charset="0"/>
              </a:rPr>
              <a:t>Zero in on specific segments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68380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Drill-down to data</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7732" t="35595" r="80271" b="10786"/>
          <a:stretch/>
        </p:blipFill>
        <p:spPr>
          <a:xfrm>
            <a:off x="355776" y="904877"/>
            <a:ext cx="1237131" cy="2433918"/>
          </a:xfrm>
          <a:prstGeom prst="rect">
            <a:avLst/>
          </a:prstGeom>
          <a:ln>
            <a:noFill/>
          </a:ln>
          <a:effectLst>
            <a:outerShdw blurRad="292100" dist="139700" dir="2700000" algn="tl" rotWithShape="0">
              <a:srgbClr val="333333">
                <a:alpha val="65000"/>
              </a:srgbClr>
            </a:outerShdw>
          </a:effectLst>
        </p:spPr>
      </p:pic>
      <p:sp>
        <p:nvSpPr>
          <p:cNvPr id="14" name="Rectangle 13"/>
          <p:cNvSpPr/>
          <p:nvPr/>
        </p:nvSpPr>
        <p:spPr>
          <a:xfrm>
            <a:off x="2282795" y="948727"/>
            <a:ext cx="6861204" cy="1077218"/>
          </a:xfrm>
          <a:prstGeom prst="rect">
            <a:avLst/>
          </a:prstGeom>
        </p:spPr>
        <p:txBody>
          <a:bodyPr wrap="square">
            <a:spAutoFit/>
          </a:bodyPr>
          <a:lstStyle/>
          <a:p>
            <a:pPr algn="ctr"/>
            <a:r>
              <a:rPr lang="en-US" sz="3200" dirty="0" smtClean="0">
                <a:latin typeface="Arial" panose="020B0604020202020204" pitchFamily="34" charset="0"/>
                <a:cs typeface="Arial" panose="020B0604020202020204" pitchFamily="34" charset="0"/>
              </a:rPr>
              <a:t>Clicking a section of a chart or graph…</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8526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Drill-down to data</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7732" t="35595" r="80271" b="10786"/>
          <a:stretch/>
        </p:blipFill>
        <p:spPr>
          <a:xfrm>
            <a:off x="355776" y="904877"/>
            <a:ext cx="1237131" cy="2433918"/>
          </a:xfrm>
          <a:prstGeom prst="rect">
            <a:avLst/>
          </a:prstGeom>
          <a:ln>
            <a:noFill/>
          </a:ln>
          <a:effectLst>
            <a:outerShdw blurRad="292100" dist="139700" dir="2700000" algn="tl" rotWithShape="0">
              <a:srgbClr val="333333">
                <a:alpha val="65000"/>
              </a:srgbClr>
            </a:outerShdw>
          </a:effectLst>
        </p:spPr>
      </p:pic>
      <p:sp>
        <p:nvSpPr>
          <p:cNvPr id="12" name="Bent Arrow 11"/>
          <p:cNvSpPr/>
          <p:nvPr/>
        </p:nvSpPr>
        <p:spPr>
          <a:xfrm rot="5400000">
            <a:off x="1712070" y="1155689"/>
            <a:ext cx="762000" cy="762000"/>
          </a:xfrm>
          <a:prstGeom prst="bentArrow">
            <a:avLst>
              <a:gd name="adj1" fmla="val 25000"/>
              <a:gd name="adj2" fmla="val 20454"/>
              <a:gd name="adj3" fmla="val 25000"/>
              <a:gd name="adj4" fmla="val 43750"/>
            </a:avLst>
          </a:prstGeom>
          <a:solidFill>
            <a:srgbClr val="002060"/>
          </a:solidFill>
          <a:ln cap="sq"/>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b="13838"/>
          <a:stretch/>
        </p:blipFill>
        <p:spPr>
          <a:xfrm>
            <a:off x="1928133" y="2003612"/>
            <a:ext cx="6805654" cy="4854388"/>
          </a:xfrm>
          <a:prstGeom prst="rect">
            <a:avLst/>
          </a:prstGeom>
        </p:spPr>
      </p:pic>
      <p:sp>
        <p:nvSpPr>
          <p:cNvPr id="14" name="Rectangle 13"/>
          <p:cNvSpPr/>
          <p:nvPr/>
        </p:nvSpPr>
        <p:spPr>
          <a:xfrm>
            <a:off x="2282795" y="948727"/>
            <a:ext cx="6861204" cy="1077218"/>
          </a:xfrm>
          <a:prstGeom prst="rect">
            <a:avLst/>
          </a:prstGeom>
        </p:spPr>
        <p:txBody>
          <a:bodyPr wrap="square">
            <a:spAutoFit/>
          </a:bodyPr>
          <a:lstStyle/>
          <a:p>
            <a:pPr algn="ctr"/>
            <a:r>
              <a:rPr lang="en-US" sz="3200" dirty="0" smtClean="0">
                <a:latin typeface="Arial" panose="020B0604020202020204" pitchFamily="34" charset="0"/>
                <a:cs typeface="Arial" panose="020B0604020202020204" pitchFamily="34" charset="0"/>
              </a:rPr>
              <a:t>…drills down to the underlying dataset for closer examination</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53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Drill-down to data</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7732" t="35595" r="80271" b="10786"/>
          <a:stretch/>
        </p:blipFill>
        <p:spPr>
          <a:xfrm>
            <a:off x="355776" y="904877"/>
            <a:ext cx="1237131" cy="2433918"/>
          </a:xfrm>
          <a:prstGeom prst="rect">
            <a:avLst/>
          </a:prstGeom>
          <a:ln>
            <a:noFill/>
          </a:ln>
          <a:effectLst>
            <a:outerShdw blurRad="292100" dist="139700" dir="2700000" algn="tl" rotWithShape="0">
              <a:srgbClr val="333333">
                <a:alpha val="65000"/>
              </a:srgbClr>
            </a:outerShdw>
          </a:effectLst>
        </p:spPr>
      </p:pic>
      <p:sp>
        <p:nvSpPr>
          <p:cNvPr id="12" name="Bent Arrow 11"/>
          <p:cNvSpPr/>
          <p:nvPr/>
        </p:nvSpPr>
        <p:spPr>
          <a:xfrm rot="5400000">
            <a:off x="1712070" y="1155689"/>
            <a:ext cx="762000" cy="762000"/>
          </a:xfrm>
          <a:prstGeom prst="bentArrow">
            <a:avLst>
              <a:gd name="adj1" fmla="val 25000"/>
              <a:gd name="adj2" fmla="val 20454"/>
              <a:gd name="adj3" fmla="val 25000"/>
              <a:gd name="adj4" fmla="val 43750"/>
            </a:avLst>
          </a:prstGeom>
          <a:solidFill>
            <a:srgbClr val="002060"/>
          </a:solidFill>
          <a:ln cap="sq"/>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7" name="Picture 6"/>
          <p:cNvPicPr>
            <a:picLocks noChangeAspect="1"/>
          </p:cNvPicPr>
          <p:nvPr/>
        </p:nvPicPr>
        <p:blipFill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b="13838"/>
          <a:stretch/>
        </p:blipFill>
        <p:spPr>
          <a:xfrm>
            <a:off x="1928133" y="2003612"/>
            <a:ext cx="6805654" cy="4854388"/>
          </a:xfrm>
          <a:prstGeom prst="rect">
            <a:avLst/>
          </a:prstGeom>
        </p:spPr>
      </p:pic>
      <p:sp>
        <p:nvSpPr>
          <p:cNvPr id="14" name="Rectangle 13"/>
          <p:cNvSpPr/>
          <p:nvPr/>
        </p:nvSpPr>
        <p:spPr>
          <a:xfrm>
            <a:off x="2282795" y="948727"/>
            <a:ext cx="6861204" cy="1077218"/>
          </a:xfrm>
          <a:prstGeom prst="rect">
            <a:avLst/>
          </a:prstGeom>
        </p:spPr>
        <p:txBody>
          <a:bodyPr wrap="square">
            <a:spAutoFit/>
          </a:bodyPr>
          <a:lstStyle/>
          <a:p>
            <a:pPr algn="ctr"/>
            <a:r>
              <a:rPr lang="en-US" sz="3200" dirty="0" smtClean="0">
                <a:latin typeface="Arial" panose="020B0604020202020204" pitchFamily="34" charset="0"/>
                <a:cs typeface="Arial" panose="020B0604020202020204" pitchFamily="34" charset="0"/>
              </a:rPr>
              <a:t>…drills down to the underlying dataset for closer examination</a:t>
            </a:r>
            <a:endParaRPr lang="en-US" sz="3200"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25126" t="61465" r="65192" b="22783"/>
          <a:stretch/>
        </p:blipFill>
        <p:spPr>
          <a:xfrm>
            <a:off x="3227293" y="5047860"/>
            <a:ext cx="1264025" cy="1702564"/>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3571089" y="4149585"/>
            <a:ext cx="4592742" cy="584775"/>
          </a:xfrm>
          <a:prstGeom prst="rect">
            <a:avLst/>
          </a:prstGeom>
          <a:gradFill flip="none" rotWithShape="1">
            <a:gsLst>
              <a:gs pos="0">
                <a:srgbClr val="F0D580">
                  <a:tint val="66000"/>
                  <a:satMod val="160000"/>
                </a:srgbClr>
              </a:gs>
              <a:gs pos="50000">
                <a:srgbClr val="F0D580">
                  <a:tint val="44500"/>
                  <a:satMod val="160000"/>
                </a:srgbClr>
              </a:gs>
              <a:gs pos="100000">
                <a:srgbClr val="F0D580">
                  <a:tint val="23500"/>
                  <a:satMod val="160000"/>
                </a:srgbClr>
              </a:gs>
            </a:gsLst>
            <a:lin ang="16200000" scaled="1"/>
            <a:tileRect/>
          </a:gradFill>
          <a:ln w="38100">
            <a:noFill/>
          </a:ln>
        </p:spPr>
        <p:txBody>
          <a:bodyPr wrap="square" rtlCol="0">
            <a:spAutoFit/>
          </a:bodyPr>
          <a:lstStyle>
            <a:defPPr>
              <a:defRPr lang="en-US"/>
            </a:defPPr>
            <a:lvl1pPr algn="ctr" eaLnBrk="0" fontAlgn="base" hangingPunct="0">
              <a:spcBef>
                <a:spcPct val="0"/>
              </a:spcBef>
              <a:spcAft>
                <a:spcPct val="0"/>
              </a:spcAft>
              <a:defRPr sz="3200">
                <a:solidFill>
                  <a:srgbClr val="1F335B"/>
                </a:solidFill>
                <a:latin typeface="NewsGoth Cn BT" panose="020B0606020202030204" pitchFamily="34" charset="0"/>
              </a:defRPr>
            </a:lvl1pPr>
            <a:lvl2pPr eaLnBrk="0" fontAlgn="base" hangingPunct="0">
              <a:spcBef>
                <a:spcPct val="0"/>
              </a:spcBef>
              <a:spcAft>
                <a:spcPct val="0"/>
              </a:spcAft>
              <a:defRPr>
                <a:latin typeface="Calibri" panose="020F0502020204030204" pitchFamily="34" charset="0"/>
              </a:defRPr>
            </a:lvl2pPr>
            <a:lvl3pPr eaLnBrk="0" fontAlgn="base" hangingPunct="0">
              <a:spcBef>
                <a:spcPct val="0"/>
              </a:spcBef>
              <a:spcAft>
                <a:spcPct val="0"/>
              </a:spcAft>
              <a:defRPr>
                <a:latin typeface="Calibri" panose="020F0502020204030204" pitchFamily="34" charset="0"/>
              </a:defRPr>
            </a:lvl3pPr>
            <a:lvl4pPr eaLnBrk="0" fontAlgn="base" hangingPunct="0">
              <a:spcBef>
                <a:spcPct val="0"/>
              </a:spcBef>
              <a:spcAft>
                <a:spcPct val="0"/>
              </a:spcAft>
              <a:defRPr>
                <a:latin typeface="Calibri" panose="020F0502020204030204" pitchFamily="34" charset="0"/>
              </a:defRPr>
            </a:lvl4pPr>
            <a:lvl5pPr eaLnBrk="0" fontAlgn="base" hangingPunct="0">
              <a:spcBef>
                <a:spcPct val="0"/>
              </a:spcBef>
              <a:spcAft>
                <a:spcPct val="0"/>
              </a:spcAft>
              <a:defRPr>
                <a:latin typeface="Calibri" panose="020F0502020204030204" pitchFamily="34" charset="0"/>
              </a:defRPr>
            </a:lvl5pPr>
            <a:lvl6pPr>
              <a:defRPr>
                <a:latin typeface="Calibri" panose="020F0502020204030204" pitchFamily="34" charset="0"/>
              </a:defRPr>
            </a:lvl6pPr>
            <a:lvl7pPr>
              <a:defRPr>
                <a:latin typeface="Calibri" panose="020F0502020204030204" pitchFamily="34" charset="0"/>
              </a:defRPr>
            </a:lvl7pPr>
            <a:lvl8pPr>
              <a:defRPr>
                <a:latin typeface="Calibri" panose="020F0502020204030204" pitchFamily="34" charset="0"/>
              </a:defRPr>
            </a:lvl8pPr>
            <a:lvl9pPr>
              <a:defRPr>
                <a:latin typeface="Calibri" panose="020F0502020204030204" pitchFamily="34" charset="0"/>
              </a:defRPr>
            </a:lvl9pPr>
          </a:lstStyle>
          <a:p>
            <a:r>
              <a:rPr lang="en-US" dirty="0" smtClean="0">
                <a:latin typeface="Arial" panose="020B0604020202020204" pitchFamily="34" charset="0"/>
                <a:cs typeface="Arial" panose="020B0604020202020204" pitchFamily="34" charset="0"/>
              </a:rPr>
              <a:t>Export data to file</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78665" y="6108519"/>
            <a:ext cx="530633" cy="749481"/>
          </a:xfrm>
          <a:prstGeom prst="rect">
            <a:avLst/>
          </a:prstGeom>
        </p:spPr>
      </p:pic>
    </p:spTree>
    <p:extLst>
      <p:ext uri="{BB962C8B-B14F-4D97-AF65-F5344CB8AC3E}">
        <p14:creationId xmlns:p14="http://schemas.microsoft.com/office/powerpoint/2010/main" val="1979925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Drill-down to data</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Rectangle 8"/>
          <p:cNvSpPr/>
          <p:nvPr/>
        </p:nvSpPr>
        <p:spPr>
          <a:xfrm>
            <a:off x="355776" y="1261493"/>
            <a:ext cx="7382636" cy="933589"/>
          </a:xfrm>
          <a:prstGeom prst="rect">
            <a:avLst/>
          </a:prstGeom>
        </p:spPr>
        <p:txBody>
          <a:bodyPr wrap="square">
            <a:spAutoFit/>
          </a:bodyPr>
          <a:lstStyle/>
          <a:p>
            <a:pPr>
              <a:spcBef>
                <a:spcPts val="800"/>
              </a:spcBef>
            </a:pPr>
            <a:endParaRPr lang="en-US" sz="2400" b="1" dirty="0" smtClean="0">
              <a:solidFill>
                <a:srgbClr val="404040"/>
              </a:solidFill>
              <a:latin typeface="Arial Black" panose="020B0A04020102020204" pitchFamily="34" charset="0"/>
              <a:ea typeface="Meiryo" panose="020B0604030504040204" pitchFamily="34" charset="-128"/>
              <a:cs typeface="Times New Roman" panose="02020603050405020304" pitchFamily="18" charset="0"/>
            </a:endParaRPr>
          </a:p>
          <a:p>
            <a:pPr>
              <a:spcBef>
                <a:spcPts val="800"/>
              </a:spcBef>
            </a:pPr>
            <a:endParaRPr lang="en-US" sz="2400" b="1" dirty="0">
              <a:solidFill>
                <a:srgbClr val="404040"/>
              </a:solidFill>
              <a:effectLst/>
              <a:latin typeface="Arial Black" panose="020B0A04020102020204" pitchFamily="34" charset="0"/>
              <a:ea typeface="Meiryo" panose="020B0604030504040204" pitchFamily="34" charset="-128"/>
              <a:cs typeface="Times New Roman" panose="02020603050405020304" pitchFamily="18"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7732" t="35595" r="80271" b="10786"/>
          <a:stretch/>
        </p:blipFill>
        <p:spPr>
          <a:xfrm>
            <a:off x="355776" y="904877"/>
            <a:ext cx="1237131" cy="2433918"/>
          </a:xfrm>
          <a:prstGeom prst="rect">
            <a:avLst/>
          </a:prstGeom>
          <a:ln>
            <a:noFill/>
          </a:ln>
          <a:effectLst>
            <a:outerShdw blurRad="292100" dist="139700" dir="2700000" algn="tl" rotWithShape="0">
              <a:srgbClr val="333333">
                <a:alpha val="65000"/>
              </a:srgbClr>
            </a:outerShdw>
          </a:effectLst>
        </p:spPr>
      </p:pic>
      <p:sp>
        <p:nvSpPr>
          <p:cNvPr id="12" name="Bent Arrow 11"/>
          <p:cNvSpPr/>
          <p:nvPr/>
        </p:nvSpPr>
        <p:spPr>
          <a:xfrm rot="5400000">
            <a:off x="1712070" y="1155689"/>
            <a:ext cx="762000" cy="762000"/>
          </a:xfrm>
          <a:prstGeom prst="bentArrow">
            <a:avLst>
              <a:gd name="adj1" fmla="val 25000"/>
              <a:gd name="adj2" fmla="val 20454"/>
              <a:gd name="adj3" fmla="val 25000"/>
              <a:gd name="adj4" fmla="val 43750"/>
            </a:avLst>
          </a:prstGeom>
          <a:solidFill>
            <a:srgbClr val="002060"/>
          </a:solidFill>
          <a:ln cap="sq"/>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b="27701"/>
          <a:stretch/>
        </p:blipFill>
        <p:spPr>
          <a:xfrm>
            <a:off x="1785659" y="2115833"/>
            <a:ext cx="7069336" cy="4231179"/>
          </a:xfrm>
          <a:prstGeom prst="rect">
            <a:avLst/>
          </a:prstGeom>
        </p:spPr>
      </p:pic>
      <p:sp>
        <p:nvSpPr>
          <p:cNvPr id="14" name="Rectangle 13"/>
          <p:cNvSpPr/>
          <p:nvPr/>
        </p:nvSpPr>
        <p:spPr>
          <a:xfrm>
            <a:off x="2282795" y="948727"/>
            <a:ext cx="6861204" cy="584775"/>
          </a:xfrm>
          <a:prstGeom prst="rect">
            <a:avLst/>
          </a:prstGeom>
        </p:spPr>
        <p:txBody>
          <a:bodyPr wrap="square">
            <a:spAutoFit/>
          </a:bodyPr>
          <a:lstStyle/>
          <a:p>
            <a:pPr algn="ctr"/>
            <a:r>
              <a:rPr lang="en-US" sz="3200" dirty="0" smtClean="0">
                <a:latin typeface="Arial" panose="020B0604020202020204" pitchFamily="34" charset="0"/>
                <a:cs typeface="Arial" panose="020B0604020202020204" pitchFamily="34" charset="0"/>
              </a:rPr>
              <a:t>Explore data with </a:t>
            </a:r>
            <a:r>
              <a:rPr lang="en-US" sz="3200" b="1" dirty="0" smtClean="0">
                <a:latin typeface="Arial" panose="020B0604020202020204" pitchFamily="34" charset="0"/>
                <a:cs typeface="Arial" panose="020B0604020202020204" pitchFamily="34" charset="0"/>
              </a:rPr>
              <a:t>Statistics</a:t>
            </a:r>
            <a:r>
              <a:rPr lang="en-US" sz="3200" dirty="0" smtClean="0">
                <a:latin typeface="Arial" panose="020B0604020202020204" pitchFamily="34" charset="0"/>
                <a:cs typeface="Arial" panose="020B0604020202020204" pitchFamily="34" charset="0"/>
              </a:rPr>
              <a:t> tab</a:t>
            </a:r>
            <a:endParaRPr lang="en-US" sz="3200"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45747" t="58602" r="41532" b="37557"/>
          <a:stretch/>
        </p:blipFill>
        <p:spPr>
          <a:xfrm>
            <a:off x="3866402" y="5567082"/>
            <a:ext cx="2097741" cy="524436"/>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498" t="34473" r="80093" b="62283"/>
          <a:stretch/>
        </p:blipFill>
        <p:spPr>
          <a:xfrm>
            <a:off x="1412244" y="4081133"/>
            <a:ext cx="2744138" cy="3798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3145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Drill-down to charts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TextBox 8"/>
          <p:cNvSpPr txBox="1"/>
          <p:nvPr/>
        </p:nvSpPr>
        <p:spPr>
          <a:xfrm>
            <a:off x="570929" y="904877"/>
            <a:ext cx="8075530" cy="584775"/>
          </a:xfrm>
          <a:prstGeom prst="rect">
            <a:avLst/>
          </a:prstGeom>
          <a:gradFill flip="none" rotWithShape="1">
            <a:gsLst>
              <a:gs pos="0">
                <a:srgbClr val="F0D580">
                  <a:tint val="66000"/>
                  <a:satMod val="160000"/>
                </a:srgbClr>
              </a:gs>
              <a:gs pos="50000">
                <a:srgbClr val="F0D580">
                  <a:tint val="44500"/>
                  <a:satMod val="160000"/>
                </a:srgbClr>
              </a:gs>
              <a:gs pos="100000">
                <a:srgbClr val="F0D580">
                  <a:tint val="23500"/>
                  <a:satMod val="160000"/>
                </a:srgbClr>
              </a:gs>
            </a:gsLst>
            <a:lin ang="16200000" scaled="1"/>
            <a:tileRect/>
          </a:gradFill>
          <a:ln w="38100">
            <a:noFill/>
          </a:ln>
        </p:spPr>
        <p:txBody>
          <a:bodyPr wrap="square" rtlCol="0">
            <a:spAutoFit/>
          </a:bodyPr>
          <a:lstStyle>
            <a:defPPr>
              <a:defRPr lang="en-US"/>
            </a:defPPr>
            <a:lvl1pPr algn="ctr" eaLnBrk="0" fontAlgn="base" hangingPunct="0">
              <a:spcBef>
                <a:spcPct val="0"/>
              </a:spcBef>
              <a:spcAft>
                <a:spcPct val="0"/>
              </a:spcAft>
              <a:defRPr sz="3200">
                <a:solidFill>
                  <a:srgbClr val="1F335B"/>
                </a:solidFill>
                <a:latin typeface="NewsGoth Cn BT" panose="020B0606020202030204" pitchFamily="34" charset="0"/>
              </a:defRPr>
            </a:lvl1pPr>
            <a:lvl2pPr eaLnBrk="0" fontAlgn="base" hangingPunct="0">
              <a:spcBef>
                <a:spcPct val="0"/>
              </a:spcBef>
              <a:spcAft>
                <a:spcPct val="0"/>
              </a:spcAft>
              <a:defRPr>
                <a:latin typeface="Calibri" panose="020F0502020204030204" pitchFamily="34" charset="0"/>
              </a:defRPr>
            </a:lvl2pPr>
            <a:lvl3pPr eaLnBrk="0" fontAlgn="base" hangingPunct="0">
              <a:spcBef>
                <a:spcPct val="0"/>
              </a:spcBef>
              <a:spcAft>
                <a:spcPct val="0"/>
              </a:spcAft>
              <a:defRPr>
                <a:latin typeface="Calibri" panose="020F0502020204030204" pitchFamily="34" charset="0"/>
              </a:defRPr>
            </a:lvl3pPr>
            <a:lvl4pPr eaLnBrk="0" fontAlgn="base" hangingPunct="0">
              <a:spcBef>
                <a:spcPct val="0"/>
              </a:spcBef>
              <a:spcAft>
                <a:spcPct val="0"/>
              </a:spcAft>
              <a:defRPr>
                <a:latin typeface="Calibri" panose="020F0502020204030204" pitchFamily="34" charset="0"/>
              </a:defRPr>
            </a:lvl4pPr>
            <a:lvl5pPr eaLnBrk="0" fontAlgn="base" hangingPunct="0">
              <a:spcBef>
                <a:spcPct val="0"/>
              </a:spcBef>
              <a:spcAft>
                <a:spcPct val="0"/>
              </a:spcAft>
              <a:defRPr>
                <a:latin typeface="Calibri" panose="020F0502020204030204" pitchFamily="34" charset="0"/>
              </a:defRPr>
            </a:lvl5pPr>
            <a:lvl6pPr>
              <a:defRPr>
                <a:latin typeface="Calibri" panose="020F0502020204030204" pitchFamily="34" charset="0"/>
              </a:defRPr>
            </a:lvl6pPr>
            <a:lvl7pPr>
              <a:defRPr>
                <a:latin typeface="Calibri" panose="020F0502020204030204" pitchFamily="34" charset="0"/>
              </a:defRPr>
            </a:lvl7pPr>
            <a:lvl8pPr>
              <a:defRPr>
                <a:latin typeface="Calibri" panose="020F0502020204030204" pitchFamily="34" charset="0"/>
              </a:defRPr>
            </a:lvl8pPr>
            <a:lvl9pPr>
              <a:defRPr>
                <a:latin typeface="Calibri" panose="020F0502020204030204" pitchFamily="34" charset="0"/>
              </a:defRPr>
            </a:lvl9pPr>
          </a:lstStyle>
          <a:p>
            <a:r>
              <a:rPr lang="en-US" dirty="0" smtClean="0">
                <a:latin typeface="Arial" panose="020B0604020202020204" pitchFamily="34" charset="0"/>
                <a:cs typeface="Arial" panose="020B0604020202020204" pitchFamily="34" charset="0"/>
              </a:rPr>
              <a:t>Results from entire dataset</a:t>
            </a:r>
            <a:endParaRPr lang="en-US"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r="2579" b="41660"/>
          <a:stretch/>
        </p:blipFill>
        <p:spPr>
          <a:xfrm>
            <a:off x="0" y="1796948"/>
            <a:ext cx="9114971" cy="4618365"/>
          </a:xfrm>
          <a:prstGeom prst="rect">
            <a:avLst/>
          </a:prstGeom>
        </p:spPr>
      </p:pic>
    </p:spTree>
    <p:extLst>
      <p:ext uri="{BB962C8B-B14F-4D97-AF65-F5344CB8AC3E}">
        <p14:creationId xmlns:p14="http://schemas.microsoft.com/office/powerpoint/2010/main" val="2715872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Drill-down to charts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9" name="TextBox 8"/>
          <p:cNvSpPr txBox="1"/>
          <p:nvPr/>
        </p:nvSpPr>
        <p:spPr>
          <a:xfrm>
            <a:off x="570929" y="904877"/>
            <a:ext cx="8075530" cy="584775"/>
          </a:xfrm>
          <a:prstGeom prst="rect">
            <a:avLst/>
          </a:prstGeom>
          <a:gradFill flip="none" rotWithShape="1">
            <a:gsLst>
              <a:gs pos="0">
                <a:srgbClr val="F0D580">
                  <a:tint val="66000"/>
                  <a:satMod val="160000"/>
                </a:srgbClr>
              </a:gs>
              <a:gs pos="50000">
                <a:srgbClr val="F0D580">
                  <a:tint val="44500"/>
                  <a:satMod val="160000"/>
                </a:srgbClr>
              </a:gs>
              <a:gs pos="100000">
                <a:srgbClr val="F0D580">
                  <a:tint val="23500"/>
                  <a:satMod val="160000"/>
                </a:srgbClr>
              </a:gs>
            </a:gsLst>
            <a:lin ang="16200000" scaled="1"/>
            <a:tileRect/>
          </a:gradFill>
          <a:ln w="38100">
            <a:noFill/>
          </a:ln>
        </p:spPr>
        <p:txBody>
          <a:bodyPr wrap="square" rtlCol="0">
            <a:spAutoFit/>
          </a:bodyPr>
          <a:lstStyle>
            <a:defPPr>
              <a:defRPr lang="en-US"/>
            </a:defPPr>
            <a:lvl1pPr algn="ctr" eaLnBrk="0" fontAlgn="base" hangingPunct="0">
              <a:spcBef>
                <a:spcPct val="0"/>
              </a:spcBef>
              <a:spcAft>
                <a:spcPct val="0"/>
              </a:spcAft>
              <a:defRPr sz="3200">
                <a:solidFill>
                  <a:srgbClr val="1F335B"/>
                </a:solidFill>
                <a:latin typeface="NewsGoth Cn BT" panose="020B0606020202030204" pitchFamily="34" charset="0"/>
              </a:defRPr>
            </a:lvl1pPr>
            <a:lvl2pPr eaLnBrk="0" fontAlgn="base" hangingPunct="0">
              <a:spcBef>
                <a:spcPct val="0"/>
              </a:spcBef>
              <a:spcAft>
                <a:spcPct val="0"/>
              </a:spcAft>
              <a:defRPr>
                <a:latin typeface="Calibri" panose="020F0502020204030204" pitchFamily="34" charset="0"/>
              </a:defRPr>
            </a:lvl2pPr>
            <a:lvl3pPr eaLnBrk="0" fontAlgn="base" hangingPunct="0">
              <a:spcBef>
                <a:spcPct val="0"/>
              </a:spcBef>
              <a:spcAft>
                <a:spcPct val="0"/>
              </a:spcAft>
              <a:defRPr>
                <a:latin typeface="Calibri" panose="020F0502020204030204" pitchFamily="34" charset="0"/>
              </a:defRPr>
            </a:lvl3pPr>
            <a:lvl4pPr eaLnBrk="0" fontAlgn="base" hangingPunct="0">
              <a:spcBef>
                <a:spcPct val="0"/>
              </a:spcBef>
              <a:spcAft>
                <a:spcPct val="0"/>
              </a:spcAft>
              <a:defRPr>
                <a:latin typeface="Calibri" panose="020F0502020204030204" pitchFamily="34" charset="0"/>
              </a:defRPr>
            </a:lvl4pPr>
            <a:lvl5pPr eaLnBrk="0" fontAlgn="base" hangingPunct="0">
              <a:spcBef>
                <a:spcPct val="0"/>
              </a:spcBef>
              <a:spcAft>
                <a:spcPct val="0"/>
              </a:spcAft>
              <a:defRPr>
                <a:latin typeface="Calibri" panose="020F0502020204030204" pitchFamily="34" charset="0"/>
              </a:defRPr>
            </a:lvl5pPr>
            <a:lvl6pPr>
              <a:defRPr>
                <a:latin typeface="Calibri" panose="020F0502020204030204" pitchFamily="34" charset="0"/>
              </a:defRPr>
            </a:lvl6pPr>
            <a:lvl7pPr>
              <a:defRPr>
                <a:latin typeface="Calibri" panose="020F0502020204030204" pitchFamily="34" charset="0"/>
              </a:defRPr>
            </a:lvl7pPr>
            <a:lvl8pPr>
              <a:defRPr>
                <a:latin typeface="Calibri" panose="020F0502020204030204" pitchFamily="34" charset="0"/>
              </a:defRPr>
            </a:lvl8pPr>
            <a:lvl9pPr>
              <a:defRPr>
                <a:latin typeface="Calibri" panose="020F0502020204030204" pitchFamily="34" charset="0"/>
              </a:defRPr>
            </a:lvl9pPr>
          </a:lstStyle>
          <a:p>
            <a:r>
              <a:rPr lang="en-US" dirty="0" smtClean="0">
                <a:latin typeface="Arial" panose="020B0604020202020204" pitchFamily="34" charset="0"/>
                <a:cs typeface="Arial" panose="020B0604020202020204" pitchFamily="34" charset="0"/>
              </a:rPr>
              <a:t>Select subset of interest…</a:t>
            </a:r>
            <a:endParaRPr lang="en-US"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r="2579" b="41660"/>
          <a:stretch/>
        </p:blipFill>
        <p:spPr>
          <a:xfrm>
            <a:off x="0" y="1796948"/>
            <a:ext cx="9114971" cy="4618365"/>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t="25888" r="59904" b="69162"/>
          <a:stretch/>
        </p:blipFill>
        <p:spPr>
          <a:xfrm>
            <a:off x="0" y="3807175"/>
            <a:ext cx="3751535" cy="391885"/>
          </a:xfrm>
          <a:prstGeom prst="rect">
            <a:avLst/>
          </a:prstGeom>
          <a:ln>
            <a:noFill/>
          </a:ln>
          <a:effectLst>
            <a:outerShdw blurRad="292100" dist="139700" dir="2700000" algn="tl" rotWithShape="0">
              <a:srgbClr val="333333">
                <a:alpha val="65000"/>
              </a:srgbClr>
            </a:outerShdw>
          </a:effectLst>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8420" y="4003117"/>
            <a:ext cx="557347" cy="787213"/>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42398" r="2579" b="41660"/>
          <a:stretch/>
        </p:blipFill>
        <p:spPr>
          <a:xfrm>
            <a:off x="3966882" y="1796948"/>
            <a:ext cx="5148088" cy="4618365"/>
          </a:xfrm>
          <a:prstGeom prst="rect">
            <a:avLst/>
          </a:prstGeom>
        </p:spPr>
      </p:pic>
    </p:spTree>
    <p:extLst>
      <p:ext uri="{BB962C8B-B14F-4D97-AF65-F5344CB8AC3E}">
        <p14:creationId xmlns:p14="http://schemas.microsoft.com/office/powerpoint/2010/main" val="34370403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Drill-down to charts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pic>
        <p:nvPicPr>
          <p:cNvPr id="3" name="Picture 2"/>
          <p:cNvPicPr>
            <a:picLocks noChangeAspect="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2331" t="562" r="6037" b="41368"/>
          <a:stretch/>
        </p:blipFill>
        <p:spPr>
          <a:xfrm>
            <a:off x="0" y="1815352"/>
            <a:ext cx="9076026" cy="4631169"/>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42309" t="562" r="6037" b="41368"/>
          <a:stretch/>
        </p:blipFill>
        <p:spPr>
          <a:xfrm>
            <a:off x="3993775" y="1815352"/>
            <a:ext cx="5116237" cy="4631169"/>
          </a:xfrm>
          <a:prstGeom prst="rect">
            <a:avLst/>
          </a:prstGeom>
        </p:spPr>
      </p:pic>
      <p:sp>
        <p:nvSpPr>
          <p:cNvPr id="8" name="TextBox 7"/>
          <p:cNvSpPr txBox="1"/>
          <p:nvPr/>
        </p:nvSpPr>
        <p:spPr>
          <a:xfrm>
            <a:off x="335438" y="904877"/>
            <a:ext cx="8478203" cy="584775"/>
          </a:xfrm>
          <a:prstGeom prst="rect">
            <a:avLst/>
          </a:prstGeom>
          <a:gradFill flip="none" rotWithShape="1">
            <a:gsLst>
              <a:gs pos="0">
                <a:srgbClr val="F0D580">
                  <a:tint val="66000"/>
                  <a:satMod val="160000"/>
                </a:srgbClr>
              </a:gs>
              <a:gs pos="50000">
                <a:srgbClr val="F0D580">
                  <a:tint val="44500"/>
                  <a:satMod val="160000"/>
                </a:srgbClr>
              </a:gs>
              <a:gs pos="100000">
                <a:srgbClr val="F0D580">
                  <a:tint val="23500"/>
                  <a:satMod val="160000"/>
                </a:srgbClr>
              </a:gs>
            </a:gsLst>
            <a:lin ang="16200000" scaled="1"/>
            <a:tileRect/>
          </a:gradFill>
          <a:ln w="38100">
            <a:noFill/>
          </a:ln>
        </p:spPr>
        <p:txBody>
          <a:bodyPr wrap="square" rtlCol="0">
            <a:spAutoFit/>
          </a:bodyPr>
          <a:lstStyle>
            <a:defPPr>
              <a:defRPr lang="en-US"/>
            </a:defPPr>
            <a:lvl1pPr algn="ctr" eaLnBrk="0" fontAlgn="base" hangingPunct="0">
              <a:spcBef>
                <a:spcPct val="0"/>
              </a:spcBef>
              <a:spcAft>
                <a:spcPct val="0"/>
              </a:spcAft>
              <a:defRPr sz="3200">
                <a:solidFill>
                  <a:srgbClr val="1F335B"/>
                </a:solidFill>
                <a:latin typeface="NewsGoth Cn BT" panose="020B0606020202030204" pitchFamily="34" charset="0"/>
              </a:defRPr>
            </a:lvl1pPr>
            <a:lvl2pPr eaLnBrk="0" fontAlgn="base" hangingPunct="0">
              <a:spcBef>
                <a:spcPct val="0"/>
              </a:spcBef>
              <a:spcAft>
                <a:spcPct val="0"/>
              </a:spcAft>
              <a:defRPr>
                <a:latin typeface="Calibri" panose="020F0502020204030204" pitchFamily="34" charset="0"/>
              </a:defRPr>
            </a:lvl2pPr>
            <a:lvl3pPr eaLnBrk="0" fontAlgn="base" hangingPunct="0">
              <a:spcBef>
                <a:spcPct val="0"/>
              </a:spcBef>
              <a:spcAft>
                <a:spcPct val="0"/>
              </a:spcAft>
              <a:defRPr>
                <a:latin typeface="Calibri" panose="020F0502020204030204" pitchFamily="34" charset="0"/>
              </a:defRPr>
            </a:lvl3pPr>
            <a:lvl4pPr eaLnBrk="0" fontAlgn="base" hangingPunct="0">
              <a:spcBef>
                <a:spcPct val="0"/>
              </a:spcBef>
              <a:spcAft>
                <a:spcPct val="0"/>
              </a:spcAft>
              <a:defRPr>
                <a:latin typeface="Calibri" panose="020F0502020204030204" pitchFamily="34" charset="0"/>
              </a:defRPr>
            </a:lvl4pPr>
            <a:lvl5pPr eaLnBrk="0" fontAlgn="base" hangingPunct="0">
              <a:spcBef>
                <a:spcPct val="0"/>
              </a:spcBef>
              <a:spcAft>
                <a:spcPct val="0"/>
              </a:spcAft>
              <a:defRPr>
                <a:latin typeface="Calibri" panose="020F0502020204030204" pitchFamily="34" charset="0"/>
              </a:defRPr>
            </a:lvl5pPr>
            <a:lvl6pPr>
              <a:defRPr>
                <a:latin typeface="Calibri" panose="020F0502020204030204" pitchFamily="34" charset="0"/>
              </a:defRPr>
            </a:lvl6pPr>
            <a:lvl7pPr>
              <a:defRPr>
                <a:latin typeface="Calibri" panose="020F0502020204030204" pitchFamily="34" charset="0"/>
              </a:defRPr>
            </a:lvl7pPr>
            <a:lvl8pPr>
              <a:defRPr>
                <a:latin typeface="Calibri" panose="020F0502020204030204" pitchFamily="34" charset="0"/>
              </a:defRPr>
            </a:lvl8pPr>
            <a:lvl9pPr>
              <a:defRPr>
                <a:latin typeface="Calibri" panose="020F0502020204030204" pitchFamily="34" charset="0"/>
              </a:defRPr>
            </a:lvl9pPr>
          </a:lstStyle>
          <a:p>
            <a:r>
              <a:rPr lang="en-US" dirty="0" smtClean="0">
                <a:latin typeface="Arial" panose="020B0604020202020204" pitchFamily="34" charset="0"/>
                <a:cs typeface="Arial" panose="020B0604020202020204" pitchFamily="34" charset="0"/>
              </a:rPr>
              <a:t>…dependent </a:t>
            </a:r>
            <a:r>
              <a:rPr lang="en-US" dirty="0">
                <a:latin typeface="Arial" panose="020B0604020202020204" pitchFamily="34" charset="0"/>
                <a:cs typeface="Arial" panose="020B0604020202020204" pitchFamily="34" charset="0"/>
              </a:rPr>
              <a:t>charts and graphs are </a:t>
            </a:r>
            <a:r>
              <a:rPr lang="en-US" dirty="0" smtClean="0">
                <a:latin typeface="Arial" panose="020B0604020202020204" pitchFamily="34" charset="0"/>
                <a:cs typeface="Arial" panose="020B0604020202020204" pitchFamily="34" charset="0"/>
              </a:rPr>
              <a:t>updated</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3417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itle 1"/>
          <p:cNvSpPr txBox="1">
            <a:spLocks/>
          </p:cNvSpPr>
          <p:nvPr/>
        </p:nvSpPr>
        <p:spPr bwMode="auto">
          <a:xfrm>
            <a:off x="1121288" y="995362"/>
            <a:ext cx="689824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fontAlgn="auto" hangingPunct="1">
              <a:spcBef>
                <a:spcPts val="0"/>
              </a:spcBef>
              <a:spcAft>
                <a:spcPts val="0"/>
              </a:spcAft>
            </a:pPr>
            <a:r>
              <a:rPr lang="en-US" sz="6600" dirty="0">
                <a:solidFill>
                  <a:prstClr val="white"/>
                </a:solidFill>
                <a:latin typeface="NewsGoth Cn BT" panose="020B0606020202030204" pitchFamily="34" charset="0"/>
              </a:rPr>
              <a:t>Contacting Megaputer</a:t>
            </a:r>
          </a:p>
        </p:txBody>
      </p:sp>
      <p:sp>
        <p:nvSpPr>
          <p:cNvPr id="11" name="TextBox 10"/>
          <p:cNvSpPr txBox="1"/>
          <p:nvPr/>
        </p:nvSpPr>
        <p:spPr>
          <a:xfrm>
            <a:off x="-1591" y="729205"/>
            <a:ext cx="9144000" cy="2269489"/>
          </a:xfrm>
          <a:prstGeom prst="rect">
            <a:avLst/>
          </a:prstGeom>
          <a:solidFill>
            <a:srgbClr val="1F335B"/>
          </a:solidFill>
        </p:spPr>
        <p:txBody>
          <a:bodyPr wrap="square" rtlCol="0" anchor="ctr">
            <a:noAutofit/>
          </a:bodyPr>
          <a:lstStyle/>
          <a:p>
            <a:pPr algn="ctr"/>
            <a:r>
              <a:rPr lang="en-US" sz="4000" b="1" dirty="0" smtClean="0">
                <a:solidFill>
                  <a:schemeClr val="bg1">
                    <a:lumMod val="95000"/>
                  </a:schemeClr>
                </a:solidFill>
                <a:latin typeface="Arial" panose="020B0604020202020204" pitchFamily="34" charset="0"/>
                <a:cs typeface="Arial" panose="020B0604020202020204" pitchFamily="34" charset="0"/>
              </a:rPr>
              <a:t>Designing Interactive PolyAnalyst Web Reports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4" name="Picture 7" descr="Megaputer_logo_knowledge_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7909" y="5024109"/>
            <a:ext cx="19050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txBox="1">
            <a:spLocks/>
          </p:cNvSpPr>
          <p:nvPr/>
        </p:nvSpPr>
        <p:spPr>
          <a:xfrm>
            <a:off x="1951652" y="3264851"/>
            <a:ext cx="5237514" cy="160730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dirty="0" smtClean="0">
                <a:latin typeface="Arial" panose="020B0604020202020204" pitchFamily="34" charset="0"/>
                <a:cs typeface="Arial" panose="020B0604020202020204" pitchFamily="34" charset="0"/>
              </a:rPr>
              <a:t>Technical Session</a:t>
            </a:r>
          </a:p>
          <a:p>
            <a:pPr marL="0" indent="0" algn="ctr">
              <a:spcBef>
                <a:spcPts val="0"/>
              </a:spcBef>
              <a:buNone/>
            </a:pPr>
            <a:r>
              <a:rPr lang="en-US" dirty="0" smtClean="0">
                <a:latin typeface="Arial" panose="020B0604020202020204" pitchFamily="34" charset="0"/>
                <a:cs typeface="Arial" panose="020B0604020202020204" pitchFamily="34" charset="0"/>
              </a:rPr>
              <a:t>Date: May 15 </a:t>
            </a:r>
            <a:endParaRPr lang="en-US" dirty="0">
              <a:latin typeface="Arial" panose="020B0604020202020204" pitchFamily="34" charset="0"/>
              <a:cs typeface="Arial" panose="020B0604020202020204" pitchFamily="34" charset="0"/>
            </a:endParaRPr>
          </a:p>
          <a:p>
            <a:pPr marL="0" indent="0" algn="ctr">
              <a:spcBef>
                <a:spcPts val="0"/>
              </a:spcBef>
              <a:buNone/>
            </a:pPr>
            <a:r>
              <a:rPr lang="en-US" dirty="0" smtClean="0">
                <a:latin typeface="Arial" panose="020B0604020202020204" pitchFamily="34" charset="0"/>
                <a:cs typeface="Arial" panose="020B0604020202020204" pitchFamily="34" charset="0"/>
              </a:rPr>
              <a:t>Time: 11:10 – 11:50am</a:t>
            </a:r>
          </a:p>
        </p:txBody>
      </p:sp>
    </p:spTree>
    <p:extLst>
      <p:ext uri="{BB962C8B-B14F-4D97-AF65-F5344CB8AC3E}">
        <p14:creationId xmlns:p14="http://schemas.microsoft.com/office/powerpoint/2010/main" val="38043395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8764" y="904877"/>
            <a:ext cx="9172764" cy="6129896"/>
            <a:chOff x="66105" y="731928"/>
            <a:chExt cx="9172764" cy="6129896"/>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96" b="1059"/>
            <a:stretch/>
          </p:blipFill>
          <p:spPr>
            <a:xfrm>
              <a:off x="66105" y="731928"/>
              <a:ext cx="9172764" cy="6129896"/>
            </a:xfrm>
            <a:prstGeom prst="rect">
              <a:avLst/>
            </a:prstGeom>
          </p:spPr>
        </p:pic>
        <p:sp>
          <p:nvSpPr>
            <p:cNvPr id="4" name="Rectangle 3"/>
            <p:cNvSpPr/>
            <p:nvPr/>
          </p:nvSpPr>
          <p:spPr>
            <a:xfrm>
              <a:off x="255494" y="753035"/>
              <a:ext cx="6131859" cy="1223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255494" y="46038"/>
            <a:ext cx="8259856" cy="812801"/>
          </a:xfrm>
        </p:spPr>
        <p:txBody>
          <a:bodyPr>
            <a:normAutofit/>
          </a:bodyPr>
          <a:lstStyle/>
          <a:p>
            <a:pPr algn="l"/>
            <a:r>
              <a:rPr lang="en-US" dirty="0" smtClean="0">
                <a:solidFill>
                  <a:schemeClr val="bg1"/>
                </a:solidFill>
                <a:latin typeface="NewsGoth BdXCn BT" panose="020B0608020202050204" pitchFamily="34" charset="0"/>
                <a:ea typeface="Verdana" panose="020B0604030504040204" pitchFamily="34" charset="0"/>
                <a:cs typeface="Verdana" panose="020B0604030504040204" pitchFamily="34" charset="0"/>
              </a:rPr>
              <a:t>Outline</a:t>
            </a:r>
            <a:endParaRPr lang="en-US" dirty="0">
              <a:solidFill>
                <a:schemeClr val="bg1"/>
              </a:solidFill>
              <a:latin typeface="NewsGoth BdXCn BT" panose="020B060802020205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0" y="0"/>
            <a:ext cx="9144000" cy="75303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p>
            <a:r>
              <a:rPr lang="en-US" sz="4000" b="1" dirty="0" smtClean="0">
                <a:solidFill>
                  <a:schemeClr val="bg1">
                    <a:lumMod val="95000"/>
                  </a:schemeClr>
                </a:solidFill>
                <a:latin typeface="Arial" panose="020B0604020202020204" pitchFamily="34" charset="0"/>
                <a:cs typeface="Arial" panose="020B0604020202020204" pitchFamily="34" charset="0"/>
              </a:rPr>
              <a:t>  Example Reports</a:t>
            </a:r>
            <a:endParaRPr lang="en-US" sz="40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0925" y="21107"/>
            <a:ext cx="878207" cy="706997"/>
          </a:xfrm>
          <a:prstGeom prst="rect">
            <a:avLst/>
          </a:prstGeom>
        </p:spPr>
      </p:pic>
      <p:sp>
        <p:nvSpPr>
          <p:cNvPr id="13" name="Content Placeholder 2"/>
          <p:cNvSpPr>
            <a:spLocks noGrp="1"/>
          </p:cNvSpPr>
          <p:nvPr>
            <p:ph idx="1"/>
          </p:nvPr>
        </p:nvSpPr>
        <p:spPr>
          <a:xfrm>
            <a:off x="189389" y="1010681"/>
            <a:ext cx="6683735" cy="667443"/>
          </a:xfrm>
        </p:spPr>
        <p:txBody>
          <a:bodyPr>
            <a:noAutofit/>
          </a:bodyPr>
          <a:lstStyle/>
          <a:p>
            <a:pPr marL="0" indent="0">
              <a:spcBef>
                <a:spcPts val="1800"/>
              </a:spcBef>
              <a:buNone/>
            </a:pPr>
            <a:r>
              <a:rPr lang="en-US" sz="4400" b="1" dirty="0" smtClean="0">
                <a:solidFill>
                  <a:srgbClr val="8F3232"/>
                </a:solidFill>
                <a:latin typeface="Arial" panose="020B0604020202020204" pitchFamily="34" charset="0"/>
                <a:cs typeface="Arial" panose="020B0604020202020204" pitchFamily="34" charset="0"/>
              </a:rPr>
              <a:t>1. Report Dashboard</a:t>
            </a:r>
          </a:p>
          <a:p>
            <a:pPr marL="0" indent="0">
              <a:spcBef>
                <a:spcPts val="1800"/>
              </a:spcBef>
              <a:buNone/>
            </a:pPr>
            <a:r>
              <a:rPr lang="en-US" sz="4400" b="1" dirty="0" smtClean="0">
                <a:solidFill>
                  <a:srgbClr val="8F3232"/>
                </a:solidFill>
                <a:latin typeface="Arial" panose="020B0604020202020204" pitchFamily="34" charset="0"/>
                <a:cs typeface="Arial" panose="020B0604020202020204" pitchFamily="34" charset="0"/>
              </a:rPr>
              <a:t>2. Report Scorecard</a:t>
            </a:r>
          </a:p>
        </p:txBody>
      </p:sp>
    </p:spTree>
    <p:extLst>
      <p:ext uri="{BB962C8B-B14F-4D97-AF65-F5344CB8AC3E}">
        <p14:creationId xmlns:p14="http://schemas.microsoft.com/office/powerpoint/2010/main" val="3416863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itle 1"/>
          <p:cNvSpPr txBox="1">
            <a:spLocks/>
          </p:cNvSpPr>
          <p:nvPr/>
        </p:nvSpPr>
        <p:spPr bwMode="auto">
          <a:xfrm>
            <a:off x="1121288" y="995362"/>
            <a:ext cx="689824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fontAlgn="auto" hangingPunct="1">
              <a:spcBef>
                <a:spcPts val="0"/>
              </a:spcBef>
              <a:spcAft>
                <a:spcPts val="0"/>
              </a:spcAft>
            </a:pPr>
            <a:r>
              <a:rPr lang="en-US" sz="6600" dirty="0">
                <a:solidFill>
                  <a:prstClr val="white"/>
                </a:solidFill>
                <a:latin typeface="NewsGoth Cn BT" panose="020B0606020202030204" pitchFamily="34" charset="0"/>
              </a:rPr>
              <a:t>Contacting Megaputer</a:t>
            </a:r>
          </a:p>
        </p:txBody>
      </p:sp>
      <p:sp>
        <p:nvSpPr>
          <p:cNvPr id="11" name="TextBox 10"/>
          <p:cNvSpPr txBox="1"/>
          <p:nvPr/>
        </p:nvSpPr>
        <p:spPr>
          <a:xfrm>
            <a:off x="-1591" y="1253714"/>
            <a:ext cx="9144000" cy="1744980"/>
          </a:xfrm>
          <a:prstGeom prst="rect">
            <a:avLst/>
          </a:prstGeom>
          <a:solidFill>
            <a:srgbClr val="1F335B"/>
          </a:solidFill>
        </p:spPr>
        <p:txBody>
          <a:bodyPr wrap="square" rtlCol="0" anchor="ctr">
            <a:noAutofit/>
          </a:bodyPr>
          <a:lstStyle/>
          <a:p>
            <a:pPr algn="ctr"/>
            <a:r>
              <a:rPr lang="en-US" sz="5400" b="1" dirty="0" smtClean="0">
                <a:solidFill>
                  <a:schemeClr val="bg1">
                    <a:lumMod val="95000"/>
                  </a:schemeClr>
                </a:solidFill>
                <a:latin typeface="Arial" panose="020B0604020202020204" pitchFamily="34" charset="0"/>
                <a:cs typeface="Arial" panose="020B0604020202020204" pitchFamily="34" charset="0"/>
              </a:rPr>
              <a:t>Questions?</a:t>
            </a:r>
            <a:endParaRPr lang="en-US" sz="5400" b="1" dirty="0">
              <a:solidFill>
                <a:schemeClr val="bg1">
                  <a:lumMod val="9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71239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7695</TotalTime>
  <Words>1798</Words>
  <Application>Microsoft Office PowerPoint</Application>
  <PresentationFormat>On-screen Show (4:3)</PresentationFormat>
  <Paragraphs>261</Paragraphs>
  <Slides>35</Slides>
  <Notes>35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35</vt:i4>
      </vt:variant>
    </vt:vector>
  </HeadingPairs>
  <TitlesOfParts>
    <vt:vector size="48" baseType="lpstr">
      <vt:lpstr>Meiryo</vt:lpstr>
      <vt:lpstr>Arial</vt:lpstr>
      <vt:lpstr>Arial Black</vt:lpstr>
      <vt:lpstr>Arial Narrow</vt:lpstr>
      <vt:lpstr>Calibri</vt:lpstr>
      <vt:lpstr>Calibri Light</vt:lpstr>
      <vt:lpstr>NewsGoth BdXCn BT</vt:lpstr>
      <vt:lpstr>NewsGoth Cn BT</vt:lpstr>
      <vt:lpstr>NewsGoth XCn BT</vt:lpstr>
      <vt:lpstr>Times New Roman</vt:lpstr>
      <vt:lpstr>Verdana</vt:lpstr>
      <vt:lpstr>Wingdings</vt:lpstr>
      <vt:lpstr>Office Theme</vt:lpstr>
      <vt:lpstr>PolyAnalyst  Web Report Training</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Outline</vt:lpstr>
      <vt:lpstr>PowerPoint Presentation</vt:lpstr>
      <vt:lpstr>Outline</vt:lpstr>
      <vt:lpstr>PowerPoint Presentation</vt:lpstr>
    </vt:vector>
  </TitlesOfParts>
  <Company>Windows 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PolyAnalyst  Web Report Training</dc:title>
  <dc:creator>Casey E. Casto</dc:creator>
  <cp:lastModifiedBy>Casey E. Casto</cp:lastModifiedBy>
  <cp:revision>101</cp:revision>
  <cp:lastPrinted>2014-05-13T23:17:38Z</cp:lastPrinted>
  <dcterms:created xsi:type="dcterms:W3CDTF">2013-10-03T20:50:08Z</dcterms:created>
  <dcterms:modified xsi:type="dcterms:W3CDTF">2014-05-14T14:09:47Z</dcterms:modified>
</cp:coreProperties>
</file>