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72" r:id="rId3"/>
    <p:sldId id="270" r:id="rId4"/>
    <p:sldId id="274" r:id="rId5"/>
    <p:sldId id="275" r:id="rId6"/>
    <p:sldId id="276" r:id="rId7"/>
    <p:sldId id="279" r:id="rId8"/>
    <p:sldId id="278" r:id="rId9"/>
    <p:sldId id="280" r:id="rId10"/>
    <p:sldId id="281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B725"/>
    <a:srgbClr val="8F3232"/>
    <a:srgbClr val="BA2B28"/>
    <a:srgbClr val="1F335B"/>
    <a:srgbClr val="DC615E"/>
    <a:srgbClr val="8F9DB9"/>
    <a:srgbClr val="EF9235"/>
    <a:srgbClr val="AA1A16"/>
    <a:srgbClr val="304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CD1AE-CDC6-4F44-886C-F2A229DE87A8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3B420-7A9B-45DC-A931-AD25E059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27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8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33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1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86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A12CAC-5200-4882-8DB3-E0F756B77B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14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C227AC-FC3D-42B8-938F-49BB8AE694D2}" type="slidenum">
              <a:rPr 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3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8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2D14-21C4-4876-B3CB-0F483F00A7A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92C2-B5CB-45AA-9BAD-61D1D86CA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516" y="1238976"/>
            <a:ext cx="7772400" cy="2230366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PolyAnalyst </a:t>
            </a:r>
            <a: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/>
            </a:r>
            <a:br>
              <a:rPr lang="en-US" sz="60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</a:br>
            <a:r>
              <a:rPr lang="en-US" sz="5400" dirty="0" smtClean="0">
                <a:solidFill>
                  <a:schemeClr val="bg1"/>
                </a:solidFill>
                <a:latin typeface="NewsGoth BdXCn BT" panose="020B0608020202050204" pitchFamily="34" charset="0"/>
              </a:rPr>
              <a:t>Web Report Training</a:t>
            </a:r>
            <a:endParaRPr lang="en-US" sz="5400" dirty="0">
              <a:solidFill>
                <a:schemeClr val="bg1"/>
              </a:solidFill>
              <a:latin typeface="NewsGoth XCn BT" panose="020B0408020202030204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2838" y="6657975"/>
            <a:ext cx="15795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700" dirty="0"/>
              <a:t>© </a:t>
            </a:r>
            <a:r>
              <a:rPr lang="en-US" sz="700" dirty="0" smtClean="0"/>
              <a:t>2014 </a:t>
            </a:r>
            <a:r>
              <a:rPr lang="en-US" sz="700" dirty="0"/>
              <a:t>Megaputer Intelligence Inc.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91" y="5393951"/>
            <a:ext cx="2190249" cy="1264024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78871" y="4539485"/>
            <a:ext cx="3415687" cy="6851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Megaputer Intelligence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www.megaputer.com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38" y="621797"/>
            <a:ext cx="9161554" cy="2847545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Designing Interactive PolyAnalyst Web Reports</a:t>
            </a:r>
          </a:p>
        </p:txBody>
      </p:sp>
    </p:spTree>
    <p:extLst>
      <p:ext uri="{BB962C8B-B14F-4D97-AF65-F5344CB8AC3E}">
        <p14:creationId xmlns:p14="http://schemas.microsoft.com/office/powerpoint/2010/main" val="2281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 this session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5724" y="1196789"/>
            <a:ext cx="765962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Configuring:</a:t>
            </a:r>
          </a:p>
          <a:p>
            <a:pPr marL="1600200" lvl="2" indent="-6858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Charts</a:t>
            </a:r>
          </a:p>
          <a:p>
            <a:pPr marL="1600200" lvl="2" indent="-6858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Filters</a:t>
            </a:r>
          </a:p>
          <a:p>
            <a:pPr marL="1600200" lvl="2" indent="-6858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Enhanced Drill-down</a:t>
            </a:r>
            <a:endParaRPr lang="en-US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2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Report Integration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62819" y="1101787"/>
            <a:ext cx="7129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Every web report is based on a source project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created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in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PolyAnalyst’s </a:t>
            </a: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Analytical </a:t>
            </a:r>
            <a:r>
              <a:rPr lang="en-US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Client.</a:t>
            </a: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flowch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36" y="3211977"/>
            <a:ext cx="3921937" cy="258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6235C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4355385" y="4238678"/>
            <a:ext cx="628806" cy="53030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90221" y="2633561"/>
            <a:ext cx="31331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Walkway Bold"/>
              </a:rPr>
              <a:t>PolyAnalyst Analytical Client</a:t>
            </a:r>
            <a:endParaRPr lang="en-US" dirty="0">
              <a:latin typeface="Walkway 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9807" y="2633561"/>
            <a:ext cx="26726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Walkway Bold"/>
              </a:rPr>
              <a:t>PolyAnalyst Web Report</a:t>
            </a:r>
            <a:endParaRPr lang="en-US" dirty="0">
              <a:latin typeface="Walkway 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" b="-1"/>
          <a:stretch/>
        </p:blipFill>
        <p:spPr>
          <a:xfrm>
            <a:off x="5093846" y="3153364"/>
            <a:ext cx="3713978" cy="280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flowchart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t="13025" r="4917" b="8941"/>
          <a:stretch/>
        </p:blipFill>
        <p:spPr bwMode="auto">
          <a:xfrm>
            <a:off x="2050420" y="1976718"/>
            <a:ext cx="7093580" cy="478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6235C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Report Integration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47114" y="1035425"/>
            <a:ext cx="8068236" cy="4450976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3200" dirty="0">
                <a:latin typeface="Arial Narrow" panose="020B0606020202030204" pitchFamily="34" charset="0"/>
              </a:rPr>
              <a:t>Web Reports are linked to source projects </a:t>
            </a:r>
            <a:r>
              <a:rPr lang="en-US" sz="3200" dirty="0" smtClean="0">
                <a:latin typeface="Arial Narrow" panose="020B0606020202030204" pitchFamily="34" charset="0"/>
              </a:rPr>
              <a:t>in the Analytical Client through</a:t>
            </a:r>
            <a:r>
              <a:rPr lang="en-US" sz="3200" dirty="0">
                <a:latin typeface="Arial Narrow" panose="020B0606020202030204" pitchFamily="34" charset="0"/>
              </a:rPr>
              <a:t>:</a:t>
            </a:r>
          </a:p>
          <a:p>
            <a:pPr marL="971550" lvl="1" indent="-514350">
              <a:spcBef>
                <a:spcPts val="1800"/>
              </a:spcBef>
              <a:buAutoNum type="arabicParenR"/>
            </a:pPr>
            <a:r>
              <a:rPr lang="en-US" sz="3200" dirty="0" smtClean="0">
                <a:latin typeface="Arial Narrow" panose="020B0606020202030204" pitchFamily="34" charset="0"/>
              </a:rPr>
              <a:t>Dataset nodes</a:t>
            </a:r>
            <a:endParaRPr lang="en-US" sz="3200" dirty="0">
              <a:latin typeface="Arial Narrow" panose="020B0606020202030204" pitchFamily="34" charset="0"/>
            </a:endParaRPr>
          </a:p>
          <a:p>
            <a:pPr marL="971550" lvl="1" indent="-514350">
              <a:spcBef>
                <a:spcPts val="1800"/>
              </a:spcBef>
              <a:buAutoNum type="arabicParenR"/>
            </a:pPr>
            <a:r>
              <a:rPr lang="en-US" sz="3200" dirty="0" smtClean="0">
                <a:latin typeface="Arial Narrow" panose="020B0606020202030204" pitchFamily="34" charset="0"/>
              </a:rPr>
              <a:t>Chart nodes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 Narrow" panose="020B0606020202030204" pitchFamily="34" charset="0"/>
            </a:endParaRPr>
          </a:p>
        </p:txBody>
      </p:sp>
      <p:pic>
        <p:nvPicPr>
          <p:cNvPr id="15" name="Picture 2" descr="flowchar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7" t="55308" r="25552" b="31379"/>
          <a:stretch/>
        </p:blipFill>
        <p:spPr bwMode="auto">
          <a:xfrm>
            <a:off x="6306670" y="4598893"/>
            <a:ext cx="874059" cy="766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26235C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2" descr="flowchar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63" t="61971" r="4782" b="12107"/>
          <a:stretch/>
        </p:blipFill>
        <p:spPr bwMode="auto">
          <a:xfrm>
            <a:off x="7701805" y="4948516"/>
            <a:ext cx="1237129" cy="149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26235C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Creating Charts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624" y="1290918"/>
            <a:ext cx="816572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>
                <a:latin typeface="Arial Black" panose="020B0A04020102020204" pitchFamily="34" charset="0"/>
              </a:rPr>
              <a:t>Charts and graphs can be </a:t>
            </a:r>
            <a:r>
              <a:rPr lang="en-US" sz="2800" dirty="0" smtClean="0">
                <a:latin typeface="Arial Black" panose="020B0A04020102020204" pitchFamily="34" charset="0"/>
              </a:rPr>
              <a:t>added to web </a:t>
            </a:r>
            <a:r>
              <a:rPr lang="en-US" sz="2800" dirty="0">
                <a:latin typeface="Arial Black" panose="020B0A04020102020204" pitchFamily="34" charset="0"/>
              </a:rPr>
              <a:t>reports in one of two ways:</a:t>
            </a:r>
          </a:p>
          <a:p>
            <a:pPr marL="800100" lvl="1" indent="-342900">
              <a:spcAft>
                <a:spcPts val="3000"/>
              </a:spcAft>
              <a:buAutoNum type="arabicParenR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node from the source project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Aft>
                <a:spcPts val="3000"/>
              </a:spcAft>
              <a:buAutoNum type="arabicParenR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Create new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visualizations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the Web Report Editor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linked to a dataset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node in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source project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en-US" sz="1400" dirty="0"/>
          </a:p>
          <a:p>
            <a:pPr>
              <a:spcAft>
                <a:spcPts val="1800"/>
              </a:spcAf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505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Creating Charts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217" y="1183340"/>
            <a:ext cx="861956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The following objects can be inserted from PolyAnalyst projects or created in the Web Report Editor:</a:t>
            </a:r>
          </a:p>
          <a:p>
            <a:endParaRPr lang="en-US" sz="2000" dirty="0">
              <a:latin typeface="Arial Black" panose="020B0A04020102020204" pitchFamily="34" charset="0"/>
            </a:endParaRPr>
          </a:p>
          <a:p>
            <a:endParaRPr lang="en-US" sz="2000" dirty="0" smtClean="0">
              <a:latin typeface="Arial Black" panose="020B0A04020102020204" pitchFamily="34" charset="0"/>
            </a:endParaRPr>
          </a:p>
          <a:p>
            <a:endParaRPr lang="en-US" sz="2000" dirty="0">
              <a:latin typeface="Arial Black" panose="020B0A04020102020204" pitchFamily="34" charset="0"/>
            </a:endParaRPr>
          </a:p>
          <a:p>
            <a:endParaRPr lang="en-US" sz="2000" dirty="0" smtClean="0">
              <a:latin typeface="Arial Black" panose="020B0A04020102020204" pitchFamily="34" charset="0"/>
            </a:endParaRPr>
          </a:p>
          <a:p>
            <a:endParaRPr lang="en-US" sz="2000" dirty="0">
              <a:latin typeface="Arial Black" panose="020B0A04020102020204" pitchFamily="34" charset="0"/>
            </a:endParaRPr>
          </a:p>
          <a:p>
            <a:endParaRPr lang="en-US" sz="2000" dirty="0" smtClean="0">
              <a:latin typeface="Arial Black" panose="020B0A04020102020204" pitchFamily="34" charset="0"/>
            </a:endParaRPr>
          </a:p>
          <a:p>
            <a:endParaRPr lang="en-US" sz="2000" dirty="0">
              <a:latin typeface="Arial Black" panose="020B0A04020102020204" pitchFamily="34" charset="0"/>
            </a:endParaRPr>
          </a:p>
          <a:p>
            <a:endParaRPr lang="en-US" sz="2000" dirty="0" smtClean="0">
              <a:latin typeface="Arial Black" panose="020B0A04020102020204" pitchFamily="34" charset="0"/>
            </a:endParaRPr>
          </a:p>
          <a:p>
            <a:endParaRPr lang="en-US" sz="2000" dirty="0" smtClean="0">
              <a:latin typeface="Arial Black" panose="020B0A04020102020204" pitchFamily="34" charset="0"/>
            </a:endParaRPr>
          </a:p>
          <a:p>
            <a:pPr lvl="1" indent="-457200"/>
            <a:endParaRPr lang="en-US" sz="2000" dirty="0" smtClean="0">
              <a:latin typeface="Arial Black" panose="020B0A04020102020204" pitchFamily="34" charset="0"/>
            </a:endParaRPr>
          </a:p>
          <a:p>
            <a:pPr lvl="1" indent="-457200"/>
            <a:r>
              <a:rPr lang="en-US" sz="2000" dirty="0" smtClean="0">
                <a:latin typeface="Arial Black" panose="020B0A04020102020204" pitchFamily="34" charset="0"/>
              </a:rPr>
              <a:t>The following object can be inserted only from source projects:</a:t>
            </a:r>
          </a:p>
          <a:p>
            <a:pPr lvl="1" indent="-457200"/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Taxonomy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55494" y="2003612"/>
            <a:ext cx="7624483" cy="1949823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Bar Chart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Histogram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Treemap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Trend Graph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Pie Chart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OLAP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</a:p>
          <a:p>
            <a:pPr lvl="1" algn="just">
              <a:spcAft>
                <a:spcPts val="6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Link Analysis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Parallel Coordinates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Scatterplot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Link Chart</a:t>
            </a:r>
          </a:p>
          <a:p>
            <a:pPr lvl="1" algn="just"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Dimension Matrix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Creating Filters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304366"/>
            <a:ext cx="8291419" cy="4867834"/>
          </a:xfrm>
        </p:spPr>
        <p:txBody>
          <a:bodyPr>
            <a:normAutofit fontScale="85000" lnSpcReduction="10000"/>
          </a:bodyPr>
          <a:lstStyle/>
          <a:p>
            <a:pPr marL="0" lvl="0" indent="0" fontAlgn="base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SzPct val="80000"/>
              <a:buNone/>
              <a:defRPr/>
            </a:pP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column in a dataset can be a filter.</a:t>
            </a:r>
          </a:p>
          <a:p>
            <a:pPr marL="0" lvl="0" indent="0" fontAlgn="base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SzPct val="80000"/>
              <a:buNone/>
              <a:defRPr/>
            </a:pP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filter cuts the dataset into a number of slices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fontAlgn="base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SzPct val="80000"/>
              <a:buNone/>
              <a:defRPr/>
            </a:pP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Number of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slices 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 the column = number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unique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values in the column.</a:t>
            </a:r>
          </a:p>
          <a:p>
            <a:pPr marL="0" lvl="0" indent="0" fontAlgn="base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SzPct val="80000"/>
              <a:buNone/>
              <a:defRPr/>
            </a:pP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Total number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of slices in the 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dataset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l-GR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lang="en-US" sz="4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(# of slices in </a:t>
            </a:r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US" sz="4000" kern="0" dirty="0">
                <a:latin typeface="Arial" panose="020B0604020202020204" pitchFamily="34" charset="0"/>
                <a:cs typeface="Arial" panose="020B0604020202020204" pitchFamily="34" charset="0"/>
              </a:rPr>
              <a:t> filter)</a:t>
            </a:r>
          </a:p>
          <a:p>
            <a:pPr marL="0" indent="0">
              <a:spcAft>
                <a:spcPts val="1800"/>
              </a:spcAft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466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Creating Filters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7664" y="1257597"/>
            <a:ext cx="8162364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dirty="0" smtClean="0">
                <a:latin typeface="Arial Black" panose="020B0A04020102020204" pitchFamily="34" charset="0"/>
                <a:ea typeface="Dotum" panose="020B0600000101010101" pitchFamily="34" charset="-127"/>
              </a:rPr>
              <a:t>Two types of web report filters:</a:t>
            </a:r>
            <a:endParaRPr lang="en-US" sz="3600" dirty="0">
              <a:latin typeface="Arial Black" panose="020B0A04020102020204" pitchFamily="34" charset="0"/>
              <a:ea typeface="Dotum" panose="020B0600000101010101" pitchFamily="34" charset="-127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1.  Dataset filters</a:t>
            </a:r>
          </a:p>
          <a:p>
            <a:pPr marL="1371600" lvl="2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Use for Enhanced Drill-down</a:t>
            </a: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	</a:t>
            </a:r>
            <a:endParaRPr lang="en-US" sz="3600" dirty="0"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1200150" lvl="1" indent="-742950">
              <a:spcBef>
                <a:spcPts val="1200"/>
              </a:spcBef>
              <a:spcAft>
                <a:spcPts val="600"/>
              </a:spcAft>
              <a:buAutoNum type="arabicPeriod" startAt="2"/>
            </a:pP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Aggregate filters</a:t>
            </a:r>
          </a:p>
          <a:p>
            <a:pPr marL="1485900" lvl="2" indent="-5715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Use for one filter shared across multiple datasets</a:t>
            </a:r>
            <a:endParaRPr lang="en-US" sz="3600" dirty="0"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5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Configuring Drill-down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1330" y="1385047"/>
            <a:ext cx="831028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ts val="1200"/>
              </a:spcBef>
              <a:spcAft>
                <a:spcPts val="1200"/>
              </a:spcAft>
              <a:buSzPct val="80000"/>
              <a:defRPr/>
            </a:pPr>
            <a:r>
              <a:rPr lang="en-US" sz="3400" kern="0" dirty="0">
                <a:latin typeface="Arial" panose="020B0604020202020204" pitchFamily="34" charset="0"/>
                <a:cs typeface="Arial" panose="020B0604020202020204" pitchFamily="34" charset="0"/>
              </a:rPr>
              <a:t>Web reports drill-down to underlying data when viewers click on sections of charts and graphs.</a:t>
            </a:r>
          </a:p>
          <a:p>
            <a:pPr lvl="0" fontAlgn="base">
              <a:spcBef>
                <a:spcPts val="1200"/>
              </a:spcBef>
              <a:spcAft>
                <a:spcPts val="1200"/>
              </a:spcAft>
              <a:buSzPct val="80000"/>
              <a:defRPr/>
            </a:pPr>
            <a:r>
              <a:rPr lang="en-US" sz="3400" kern="0" dirty="0">
                <a:latin typeface="Arial" panose="020B0604020202020204" pitchFamily="34" charset="0"/>
                <a:cs typeface="Arial" panose="020B0604020202020204" pitchFamily="34" charset="0"/>
              </a:rPr>
              <a:t>By default, the data is displayed in a pop-window in the browser.</a:t>
            </a:r>
          </a:p>
        </p:txBody>
      </p:sp>
    </p:spTree>
    <p:extLst>
      <p:ext uri="{BB962C8B-B14F-4D97-AF65-F5344CB8AC3E}">
        <p14:creationId xmlns:p14="http://schemas.microsoft.com/office/powerpoint/2010/main" val="95098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46038"/>
            <a:ext cx="8259856" cy="812801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NewsGoth BdXCn BT" panose="020B06080202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Outline</a:t>
            </a:r>
            <a:endParaRPr lang="en-US" dirty="0">
              <a:solidFill>
                <a:schemeClr val="bg1"/>
              </a:solidFill>
              <a:latin typeface="NewsGoth BdXCn BT" panose="020B060802020205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53035"/>
          </a:xfrm>
          <a:prstGeom prst="rect">
            <a:avLst/>
          </a:prstGeom>
          <a:gradFill flip="none" rotWithShape="1">
            <a:gsLst>
              <a:gs pos="43000">
                <a:srgbClr val="8F9DB9"/>
              </a:gs>
              <a:gs pos="0">
                <a:srgbClr val="1F335B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Configuring Drill-down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25" y="21107"/>
            <a:ext cx="878207" cy="7069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1330" y="1385047"/>
            <a:ext cx="831028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ts val="1200"/>
              </a:spcBef>
              <a:spcAft>
                <a:spcPts val="1200"/>
              </a:spcAft>
              <a:buSzPct val="80000"/>
              <a:defRPr/>
            </a:pPr>
            <a:r>
              <a:rPr lang="en-US" sz="3600" kern="0" dirty="0" smtClean="0">
                <a:latin typeface="Arial Black" panose="020B0A04020102020204" pitchFamily="34" charset="0"/>
                <a:cs typeface="Arial" panose="020B0604020202020204" pitchFamily="34" charset="0"/>
              </a:rPr>
              <a:t>Two other types of drill-down: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1.  </a:t>
            </a: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Drill-down placeholder</a:t>
            </a:r>
            <a:endParaRPr lang="en-US" sz="3600" dirty="0"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1371600" lvl="2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Dataset displays directly on the report sheet</a:t>
            </a:r>
            <a:r>
              <a:rPr lang="en-US" sz="3600" dirty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	</a:t>
            </a:r>
          </a:p>
          <a:p>
            <a:pPr marL="1200150" lvl="1" indent="-742950">
              <a:spcBef>
                <a:spcPts val="1200"/>
              </a:spcBef>
              <a:spcAft>
                <a:spcPts val="600"/>
              </a:spcAft>
              <a:buAutoNum type="arabicPeriod" startAt="2"/>
            </a:pP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Enhanced drill-down</a:t>
            </a:r>
            <a:endParaRPr lang="en-US" sz="3600" dirty="0"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1485900" lvl="2" indent="-5715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Triggers a filter that updates charts and graphs</a:t>
            </a:r>
            <a:endParaRPr lang="en-US" sz="3600" dirty="0"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lvl="0" fontAlgn="base">
              <a:spcBef>
                <a:spcPts val="1200"/>
              </a:spcBef>
              <a:spcAft>
                <a:spcPts val="1200"/>
              </a:spcAft>
              <a:buSzPct val="80000"/>
              <a:defRPr/>
            </a:pPr>
            <a:endParaRPr lang="en-US" sz="3600" kern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90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itle 1"/>
          <p:cNvSpPr txBox="1">
            <a:spLocks/>
          </p:cNvSpPr>
          <p:nvPr/>
        </p:nvSpPr>
        <p:spPr bwMode="auto">
          <a:xfrm>
            <a:off x="1121288" y="995362"/>
            <a:ext cx="689824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prstClr val="white"/>
                </a:solidFill>
                <a:latin typeface="NewsGoth Cn BT" panose="020B0606020202030204" pitchFamily="34" charset="0"/>
              </a:rPr>
              <a:t>Contacting Megaputer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91" y="1253714"/>
            <a:ext cx="9144000" cy="1744980"/>
          </a:xfrm>
          <a:prstGeom prst="rect">
            <a:avLst/>
          </a:prstGeom>
          <a:solidFill>
            <a:srgbClr val="1F335B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1122</TotalTime>
  <Words>310</Words>
  <Application>Microsoft Office PowerPoint</Application>
  <PresentationFormat>On-screen Show (4:3)</PresentationFormat>
  <Paragraphs>89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Dotum</vt:lpstr>
      <vt:lpstr>Arial</vt:lpstr>
      <vt:lpstr>Arial Black</vt:lpstr>
      <vt:lpstr>Arial Narrow</vt:lpstr>
      <vt:lpstr>Calibri</vt:lpstr>
      <vt:lpstr>Calibri Light</vt:lpstr>
      <vt:lpstr>NewsGoth BdXCn BT</vt:lpstr>
      <vt:lpstr>NewsGoth Cn BT</vt:lpstr>
      <vt:lpstr>NewsGoth XCn BT</vt:lpstr>
      <vt:lpstr>Verdana</vt:lpstr>
      <vt:lpstr>Walkway Bold</vt:lpstr>
      <vt:lpstr>Wingdings</vt:lpstr>
      <vt:lpstr>Office Theme</vt:lpstr>
      <vt:lpstr>PolyAnalyst  Web Report Training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  <vt:lpstr>PowerPoint Presentation</vt:lpstr>
    </vt:vector>
  </TitlesOfParts>
  <Company>Windows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PolyAnalyst  Web Report Training</dc:title>
  <dc:creator>Casey E. Casto</dc:creator>
  <cp:lastModifiedBy>Casey E. Casto</cp:lastModifiedBy>
  <cp:revision>36</cp:revision>
  <dcterms:created xsi:type="dcterms:W3CDTF">2013-10-03T20:50:08Z</dcterms:created>
  <dcterms:modified xsi:type="dcterms:W3CDTF">2014-05-15T11:19:53Z</dcterms:modified>
</cp:coreProperties>
</file>