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0"/>
  </p:notesMasterIdLst>
  <p:sldIdLst>
    <p:sldId id="322" r:id="rId3"/>
    <p:sldId id="327" r:id="rId4"/>
    <p:sldId id="337" r:id="rId5"/>
    <p:sldId id="329" r:id="rId6"/>
    <p:sldId id="335" r:id="rId7"/>
    <p:sldId id="328" r:id="rId8"/>
    <p:sldId id="286" r:id="rId9"/>
    <p:sldId id="338" r:id="rId10"/>
    <p:sldId id="296" r:id="rId11"/>
    <p:sldId id="339" r:id="rId12"/>
    <p:sldId id="325" r:id="rId13"/>
    <p:sldId id="261" r:id="rId14"/>
    <p:sldId id="332" r:id="rId15"/>
    <p:sldId id="303" r:id="rId16"/>
    <p:sldId id="287" r:id="rId17"/>
    <p:sldId id="355" r:id="rId18"/>
    <p:sldId id="356" r:id="rId19"/>
    <p:sldId id="354" r:id="rId20"/>
    <p:sldId id="330" r:id="rId21"/>
    <p:sldId id="298" r:id="rId22"/>
    <p:sldId id="299" r:id="rId23"/>
    <p:sldId id="300" r:id="rId24"/>
    <p:sldId id="331" r:id="rId25"/>
    <p:sldId id="301" r:id="rId26"/>
    <p:sldId id="304" r:id="rId27"/>
    <p:sldId id="305" r:id="rId28"/>
    <p:sldId id="340" r:id="rId29"/>
    <p:sldId id="368" r:id="rId30"/>
    <p:sldId id="341" r:id="rId31"/>
    <p:sldId id="342" r:id="rId32"/>
    <p:sldId id="343" r:id="rId33"/>
    <p:sldId id="357" r:id="rId34"/>
    <p:sldId id="348" r:id="rId35"/>
    <p:sldId id="347" r:id="rId36"/>
    <p:sldId id="346" r:id="rId37"/>
    <p:sldId id="358" r:id="rId38"/>
    <p:sldId id="349" r:id="rId39"/>
    <p:sldId id="369" r:id="rId40"/>
    <p:sldId id="372" r:id="rId41"/>
    <p:sldId id="370" r:id="rId42"/>
    <p:sldId id="371" r:id="rId43"/>
    <p:sldId id="359" r:id="rId44"/>
    <p:sldId id="360" r:id="rId45"/>
    <p:sldId id="361" r:id="rId46"/>
    <p:sldId id="333" r:id="rId47"/>
    <p:sldId id="262" r:id="rId48"/>
    <p:sldId id="362" r:id="rId49"/>
    <p:sldId id="363" r:id="rId50"/>
    <p:sldId id="307" r:id="rId51"/>
    <p:sldId id="364" r:id="rId52"/>
    <p:sldId id="308" r:id="rId53"/>
    <p:sldId id="365" r:id="rId54"/>
    <p:sldId id="306" r:id="rId55"/>
    <p:sldId id="309" r:id="rId56"/>
    <p:sldId id="310" r:id="rId57"/>
    <p:sldId id="373" r:id="rId58"/>
    <p:sldId id="334" r:id="rId59"/>
    <p:sldId id="291" r:id="rId60"/>
    <p:sldId id="367" r:id="rId61"/>
    <p:sldId id="374" r:id="rId62"/>
    <p:sldId id="311" r:id="rId63"/>
    <p:sldId id="314" r:id="rId64"/>
    <p:sldId id="272" r:id="rId65"/>
    <p:sldId id="273" r:id="rId66"/>
    <p:sldId id="375" r:id="rId67"/>
    <p:sldId id="376" r:id="rId68"/>
    <p:sldId id="377" r:id="rId69"/>
    <p:sldId id="378" r:id="rId70"/>
    <p:sldId id="379" r:id="rId71"/>
    <p:sldId id="380" r:id="rId72"/>
    <p:sldId id="381" r:id="rId73"/>
    <p:sldId id="383" r:id="rId74"/>
    <p:sldId id="384" r:id="rId75"/>
    <p:sldId id="385" r:id="rId76"/>
    <p:sldId id="386" r:id="rId77"/>
    <p:sldId id="268" r:id="rId78"/>
    <p:sldId id="321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35B"/>
    <a:srgbClr val="E5B725"/>
    <a:srgbClr val="FFFFFF"/>
    <a:srgbClr val="EED06E"/>
    <a:srgbClr val="AA1A16"/>
    <a:srgbClr val="829DD4"/>
    <a:srgbClr val="CFD1D4"/>
    <a:srgbClr val="8F9DB9"/>
    <a:srgbClr val="595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B7CA44-CFFD-49A9-B1D8-27AA8886EFE8}" type="presOf" srcId="{BB641ABC-29E9-4C51-8AAF-9268314DA1A8}" destId="{8796616D-B61D-4DAF-8E93-C27F4E37CA68}" srcOrd="1" destOrd="0" presId="urn:microsoft.com/office/officeart/2005/8/layout/vProcess5"/>
    <dgm:cxn modelId="{DC6AF1BA-E558-41EE-8BA6-E0540174D23E}" type="presOf" srcId="{BE7CE7F9-01A8-4CD1-8BA7-EB95AA1A9F71}" destId="{F49629B1-0BFE-4717-810D-5009A462C085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275B5809-56A6-4FDB-B48D-703EA0E5BB5D}" type="presOf" srcId="{92975EF6-8232-48CC-91E8-E7A19510E656}" destId="{B01EE6E6-EBC6-45D3-8CEE-17EF6DDEA31D}" srcOrd="1" destOrd="0" presId="urn:microsoft.com/office/officeart/2005/8/layout/vProcess5"/>
    <dgm:cxn modelId="{1597351E-FE95-4F63-8DE5-E91D1FDD70C6}" type="presOf" srcId="{B904D5ED-5C97-4DF9-B667-5D4003147F43}" destId="{73BF56AF-88D3-48A9-8EBE-4890F47C4250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8B0F1C07-BD77-4F9C-B9BF-FD564BFD7AE6}" type="presOf" srcId="{6C7AC992-2660-4E81-B7AD-1B10BB8C2DB2}" destId="{00CA9D4C-C11D-49F1-8AB3-00AA7E6051C8}" srcOrd="0" destOrd="0" presId="urn:microsoft.com/office/officeart/2005/8/layout/vProcess5"/>
    <dgm:cxn modelId="{2DC737CF-FC79-4D6A-9523-E74A1DF77C21}" type="presOf" srcId="{FD0E3EBA-7D5A-4976-A3A8-89A1CB5B00F4}" destId="{83EA7985-B21F-4B8A-ABA9-A111440795FB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5D802111-C74D-49AD-B4A4-C1E32B824237}" type="presOf" srcId="{BE7CE7F9-01A8-4CD1-8BA7-EB95AA1A9F71}" destId="{F62E5662-76BC-487F-A94B-B1B94CDC9BD3}" srcOrd="1" destOrd="0" presId="urn:microsoft.com/office/officeart/2005/8/layout/vProcess5"/>
    <dgm:cxn modelId="{9EB610C9-8BF6-4B8D-A4D8-15FF641447D1}" type="presOf" srcId="{CC04FE54-CF2E-4925-9EA9-27865275EFF8}" destId="{EF3B6208-58C1-4DB9-AA37-8E70BF838F9C}" srcOrd="1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E77F7DC2-FCE5-40E1-9DB7-970991E4A761}" type="presOf" srcId="{E9C4E5D9-8D25-43B1-AF52-056A5D323675}" destId="{EC30173F-A871-4636-B887-1FA0C3E574E7}" srcOrd="0" destOrd="0" presId="urn:microsoft.com/office/officeart/2005/8/layout/vProcess5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F7D16DB5-40E5-425F-8682-DB790DF0DFBC}" type="presOf" srcId="{CC04FE54-CF2E-4925-9EA9-27865275EFF8}" destId="{25F9CC22-FA00-4FC5-8B6F-37319A406C1A}" srcOrd="0" destOrd="0" presId="urn:microsoft.com/office/officeart/2005/8/layout/vProcess5"/>
    <dgm:cxn modelId="{D9B01648-D9DD-4E6A-BFE9-BC0C81F3BF35}" type="presOf" srcId="{BB641ABC-29E9-4C51-8AAF-9268314DA1A8}" destId="{F11E1808-3BD7-4055-8D6E-95294496790C}" srcOrd="0" destOrd="0" presId="urn:microsoft.com/office/officeart/2005/8/layout/vProcess5"/>
    <dgm:cxn modelId="{3C0E4454-6D00-4FF5-A35F-08373F27DDD2}" type="presOf" srcId="{92BC6FED-20C9-4447-889A-E55CBD53F070}" destId="{F44FD64D-1EF9-40CD-AE46-7FC9657501BA}" srcOrd="0" destOrd="0" presId="urn:microsoft.com/office/officeart/2005/8/layout/vProcess5"/>
    <dgm:cxn modelId="{EE8341AF-AB8E-43F1-9A0F-3E6BE8FD90EE}" type="presOf" srcId="{3146B1BA-A6E0-4BF9-A842-79416031E1E9}" destId="{5D2305CD-6475-4D01-BF58-A327DF2408A6}" srcOrd="0" destOrd="0" presId="urn:microsoft.com/office/officeart/2005/8/layout/vProcess5"/>
    <dgm:cxn modelId="{2BC5A2DF-422A-4CC2-A1D6-051C1BAEC0A6}" type="presOf" srcId="{92975EF6-8232-48CC-91E8-E7A19510E656}" destId="{E8F78176-A39C-46DA-9A3B-AF03DFCD792B}" srcOrd="0" destOrd="0" presId="urn:microsoft.com/office/officeart/2005/8/layout/vProcess5"/>
    <dgm:cxn modelId="{5A8877F1-F449-48BA-9D0C-47216ED4AA98}" type="presOf" srcId="{6C7AC992-2660-4E81-B7AD-1B10BB8C2DB2}" destId="{3D068C62-DC08-4ECE-9245-846EC601DEBC}" srcOrd="1" destOrd="0" presId="urn:microsoft.com/office/officeart/2005/8/layout/vProcess5"/>
    <dgm:cxn modelId="{B8D9D650-5073-429A-9D70-B87AFD599DFF}" type="presParOf" srcId="{F44FD64D-1EF9-40CD-AE46-7FC9657501BA}" destId="{A05BAE02-FE7B-4246-A234-0336458BEDC0}" srcOrd="0" destOrd="0" presId="urn:microsoft.com/office/officeart/2005/8/layout/vProcess5"/>
    <dgm:cxn modelId="{B4161EBC-B597-4FBD-8BE9-2CCD816CDED1}" type="presParOf" srcId="{F44FD64D-1EF9-40CD-AE46-7FC9657501BA}" destId="{F11E1808-3BD7-4055-8D6E-95294496790C}" srcOrd="1" destOrd="0" presId="urn:microsoft.com/office/officeart/2005/8/layout/vProcess5"/>
    <dgm:cxn modelId="{7A9F8011-A94E-424C-9160-49F2A7144DFE}" type="presParOf" srcId="{F44FD64D-1EF9-40CD-AE46-7FC9657501BA}" destId="{25F9CC22-FA00-4FC5-8B6F-37319A406C1A}" srcOrd="2" destOrd="0" presId="urn:microsoft.com/office/officeart/2005/8/layout/vProcess5"/>
    <dgm:cxn modelId="{02F2A34C-684A-4A9F-B551-680F5E4B5D12}" type="presParOf" srcId="{F44FD64D-1EF9-40CD-AE46-7FC9657501BA}" destId="{00CA9D4C-C11D-49F1-8AB3-00AA7E6051C8}" srcOrd="3" destOrd="0" presId="urn:microsoft.com/office/officeart/2005/8/layout/vProcess5"/>
    <dgm:cxn modelId="{F3BB7ED7-A862-433A-ADEC-A97564D265A6}" type="presParOf" srcId="{F44FD64D-1EF9-40CD-AE46-7FC9657501BA}" destId="{F49629B1-0BFE-4717-810D-5009A462C085}" srcOrd="4" destOrd="0" presId="urn:microsoft.com/office/officeart/2005/8/layout/vProcess5"/>
    <dgm:cxn modelId="{F6BD7464-1CCE-464C-BACE-F968AE1D9F8F}" type="presParOf" srcId="{F44FD64D-1EF9-40CD-AE46-7FC9657501BA}" destId="{E8F78176-A39C-46DA-9A3B-AF03DFCD792B}" srcOrd="5" destOrd="0" presId="urn:microsoft.com/office/officeart/2005/8/layout/vProcess5"/>
    <dgm:cxn modelId="{3AA9AC29-F095-4443-A5EF-E22540299717}" type="presParOf" srcId="{F44FD64D-1EF9-40CD-AE46-7FC9657501BA}" destId="{5D2305CD-6475-4D01-BF58-A327DF2408A6}" srcOrd="6" destOrd="0" presId="urn:microsoft.com/office/officeart/2005/8/layout/vProcess5"/>
    <dgm:cxn modelId="{554D4FE5-0CB5-4AC6-84F8-E30E82164F61}" type="presParOf" srcId="{F44FD64D-1EF9-40CD-AE46-7FC9657501BA}" destId="{83EA7985-B21F-4B8A-ABA9-A111440795FB}" srcOrd="7" destOrd="0" presId="urn:microsoft.com/office/officeart/2005/8/layout/vProcess5"/>
    <dgm:cxn modelId="{B5162F46-C028-41C5-AB3E-7E9B49099AFC}" type="presParOf" srcId="{F44FD64D-1EF9-40CD-AE46-7FC9657501BA}" destId="{EC30173F-A871-4636-B887-1FA0C3E574E7}" srcOrd="8" destOrd="0" presId="urn:microsoft.com/office/officeart/2005/8/layout/vProcess5"/>
    <dgm:cxn modelId="{180BE357-4C4A-474A-9425-4203BA7625FE}" type="presParOf" srcId="{F44FD64D-1EF9-40CD-AE46-7FC9657501BA}" destId="{73BF56AF-88D3-48A9-8EBE-4890F47C4250}" srcOrd="9" destOrd="0" presId="urn:microsoft.com/office/officeart/2005/8/layout/vProcess5"/>
    <dgm:cxn modelId="{83B35367-A629-4F4E-B676-31B40AC23871}" type="presParOf" srcId="{F44FD64D-1EF9-40CD-AE46-7FC9657501BA}" destId="{8796616D-B61D-4DAF-8E93-C27F4E37CA68}" srcOrd="10" destOrd="0" presId="urn:microsoft.com/office/officeart/2005/8/layout/vProcess5"/>
    <dgm:cxn modelId="{1390E6BE-8539-4C3A-B2F8-FC3ED5CBEA44}" type="presParOf" srcId="{F44FD64D-1EF9-40CD-AE46-7FC9657501BA}" destId="{EF3B6208-58C1-4DB9-AA37-8E70BF838F9C}" srcOrd="11" destOrd="0" presId="urn:microsoft.com/office/officeart/2005/8/layout/vProcess5"/>
    <dgm:cxn modelId="{F8695397-3136-417E-920E-E445FFCBA7A8}" type="presParOf" srcId="{F44FD64D-1EF9-40CD-AE46-7FC9657501BA}" destId="{3D068C62-DC08-4ECE-9245-846EC601DEBC}" srcOrd="12" destOrd="0" presId="urn:microsoft.com/office/officeart/2005/8/layout/vProcess5"/>
    <dgm:cxn modelId="{D3F057A0-6B1C-4437-8B64-CC88C5778A2C}" type="presParOf" srcId="{F44FD64D-1EF9-40CD-AE46-7FC9657501BA}" destId="{F62E5662-76BC-487F-A94B-B1B94CDC9BD3}" srcOrd="13" destOrd="0" presId="urn:microsoft.com/office/officeart/2005/8/layout/vProcess5"/>
    <dgm:cxn modelId="{E3D891AE-C653-4EB2-B4C1-0A727024248E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>
        <a:solidFill>
          <a:srgbClr val="829DD4"/>
        </a:solidFill>
      </dgm:spPr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D61978-12EA-4382-B2F1-C5466AFE7D9F}" type="presOf" srcId="{BB641ABC-29E9-4C51-8AAF-9268314DA1A8}" destId="{8796616D-B61D-4DAF-8E93-C27F4E37CA68}" srcOrd="1" destOrd="0" presId="urn:microsoft.com/office/officeart/2005/8/layout/vProcess5"/>
    <dgm:cxn modelId="{D57BCB47-76BC-49D0-A58B-6C637EC8610D}" type="presOf" srcId="{CC04FE54-CF2E-4925-9EA9-27865275EFF8}" destId="{EF3B6208-58C1-4DB9-AA37-8E70BF838F9C}" srcOrd="1" destOrd="0" presId="urn:microsoft.com/office/officeart/2005/8/layout/vProcess5"/>
    <dgm:cxn modelId="{258761A7-434F-43E1-B09C-9BC44A3B690E}" type="presOf" srcId="{6C7AC992-2660-4E81-B7AD-1B10BB8C2DB2}" destId="{00CA9D4C-C11D-49F1-8AB3-00AA7E6051C8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17AC1666-09EE-44C4-B518-641F37E47AD6}" type="presOf" srcId="{BB641ABC-29E9-4C51-8AAF-9268314DA1A8}" destId="{F11E1808-3BD7-4055-8D6E-95294496790C}" srcOrd="0" destOrd="0" presId="urn:microsoft.com/office/officeart/2005/8/layout/vProcess5"/>
    <dgm:cxn modelId="{BD83DC65-A13E-4C2D-9195-0C74C7F2FFD3}" type="presOf" srcId="{92BC6FED-20C9-4447-889A-E55CBD53F070}" destId="{F44FD64D-1EF9-40CD-AE46-7FC9657501BA}" srcOrd="0" destOrd="0" presId="urn:microsoft.com/office/officeart/2005/8/layout/vProcess5"/>
    <dgm:cxn modelId="{65CDB2B5-F224-4516-92DF-2673AD36A095}" type="presOf" srcId="{92975EF6-8232-48CC-91E8-E7A19510E656}" destId="{E8F78176-A39C-46DA-9A3B-AF03DFCD792B}" srcOrd="0" destOrd="0" presId="urn:microsoft.com/office/officeart/2005/8/layout/vProcess5"/>
    <dgm:cxn modelId="{B3B10160-19EF-4B21-812E-363614DFB457}" type="presOf" srcId="{3146B1BA-A6E0-4BF9-A842-79416031E1E9}" destId="{5D2305CD-6475-4D01-BF58-A327DF2408A6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5FBE0096-DDAB-4D82-8253-71893AF0131C}" type="presOf" srcId="{BE7CE7F9-01A8-4CD1-8BA7-EB95AA1A9F71}" destId="{F62E5662-76BC-487F-A94B-B1B94CDC9BD3}" srcOrd="1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129E1E78-395A-4423-BEEC-201838A2101C}" type="presOf" srcId="{B904D5ED-5C97-4DF9-B667-5D4003147F43}" destId="{73BF56AF-88D3-48A9-8EBE-4890F47C4250}" srcOrd="0" destOrd="0" presId="urn:microsoft.com/office/officeart/2005/8/layout/vProcess5"/>
    <dgm:cxn modelId="{4CA037F2-0941-489D-B691-1B5129A80948}" type="presOf" srcId="{CC04FE54-CF2E-4925-9EA9-27865275EFF8}" destId="{25F9CC22-FA00-4FC5-8B6F-37319A406C1A}" srcOrd="0" destOrd="0" presId="urn:microsoft.com/office/officeart/2005/8/layout/vProcess5"/>
    <dgm:cxn modelId="{D59C7E23-073C-4BF5-8DC1-C67062C4DDEE}" type="presOf" srcId="{BE7CE7F9-01A8-4CD1-8BA7-EB95AA1A9F71}" destId="{F49629B1-0BFE-4717-810D-5009A462C085}" srcOrd="0" destOrd="0" presId="urn:microsoft.com/office/officeart/2005/8/layout/vProcess5"/>
    <dgm:cxn modelId="{A8A5BF1B-C814-4684-BD60-5C039A628419}" type="presOf" srcId="{E9C4E5D9-8D25-43B1-AF52-056A5D323675}" destId="{EC30173F-A871-4636-B887-1FA0C3E574E7}" srcOrd="0" destOrd="0" presId="urn:microsoft.com/office/officeart/2005/8/layout/vProcess5"/>
    <dgm:cxn modelId="{71D56578-1B43-4A2C-8B3D-E9A02EA510FC}" type="presOf" srcId="{92975EF6-8232-48CC-91E8-E7A19510E656}" destId="{B01EE6E6-EBC6-45D3-8CEE-17EF6DDEA31D}" srcOrd="1" destOrd="0" presId="urn:microsoft.com/office/officeart/2005/8/layout/vProcess5"/>
    <dgm:cxn modelId="{BE349F22-2755-4933-B01C-5F8D97DB519A}" type="presOf" srcId="{6C7AC992-2660-4E81-B7AD-1B10BB8C2DB2}" destId="{3D068C62-DC08-4ECE-9245-846EC601DEBC}" srcOrd="1" destOrd="0" presId="urn:microsoft.com/office/officeart/2005/8/layout/vProcess5"/>
    <dgm:cxn modelId="{529AA99F-E70E-4AB4-B762-EECFD2D7A2AB}" type="presOf" srcId="{FD0E3EBA-7D5A-4976-A3A8-89A1CB5B00F4}" destId="{83EA7985-B21F-4B8A-ABA9-A111440795FB}" srcOrd="0" destOrd="0" presId="urn:microsoft.com/office/officeart/2005/8/layout/vProcess5"/>
    <dgm:cxn modelId="{19B39C6B-DFBB-4E9E-A7E9-C524154AA394}" type="presParOf" srcId="{F44FD64D-1EF9-40CD-AE46-7FC9657501BA}" destId="{A05BAE02-FE7B-4246-A234-0336458BEDC0}" srcOrd="0" destOrd="0" presId="urn:microsoft.com/office/officeart/2005/8/layout/vProcess5"/>
    <dgm:cxn modelId="{443FC4E6-155B-4688-92DB-DE86271846CE}" type="presParOf" srcId="{F44FD64D-1EF9-40CD-AE46-7FC9657501BA}" destId="{F11E1808-3BD7-4055-8D6E-95294496790C}" srcOrd="1" destOrd="0" presId="urn:microsoft.com/office/officeart/2005/8/layout/vProcess5"/>
    <dgm:cxn modelId="{9ABD6719-0271-473B-8B4A-3CAAFD94E496}" type="presParOf" srcId="{F44FD64D-1EF9-40CD-AE46-7FC9657501BA}" destId="{25F9CC22-FA00-4FC5-8B6F-37319A406C1A}" srcOrd="2" destOrd="0" presId="urn:microsoft.com/office/officeart/2005/8/layout/vProcess5"/>
    <dgm:cxn modelId="{3F372646-4ACC-4848-9F4C-236D0D330C43}" type="presParOf" srcId="{F44FD64D-1EF9-40CD-AE46-7FC9657501BA}" destId="{00CA9D4C-C11D-49F1-8AB3-00AA7E6051C8}" srcOrd="3" destOrd="0" presId="urn:microsoft.com/office/officeart/2005/8/layout/vProcess5"/>
    <dgm:cxn modelId="{F05BAB79-4BFF-4072-8DB1-1C64779794A1}" type="presParOf" srcId="{F44FD64D-1EF9-40CD-AE46-7FC9657501BA}" destId="{F49629B1-0BFE-4717-810D-5009A462C085}" srcOrd="4" destOrd="0" presId="urn:microsoft.com/office/officeart/2005/8/layout/vProcess5"/>
    <dgm:cxn modelId="{7F926293-C5FB-4069-ABE7-C7F622B23373}" type="presParOf" srcId="{F44FD64D-1EF9-40CD-AE46-7FC9657501BA}" destId="{E8F78176-A39C-46DA-9A3B-AF03DFCD792B}" srcOrd="5" destOrd="0" presId="urn:microsoft.com/office/officeart/2005/8/layout/vProcess5"/>
    <dgm:cxn modelId="{8F40D000-D036-4F09-86EE-DE6C54154C25}" type="presParOf" srcId="{F44FD64D-1EF9-40CD-AE46-7FC9657501BA}" destId="{5D2305CD-6475-4D01-BF58-A327DF2408A6}" srcOrd="6" destOrd="0" presId="urn:microsoft.com/office/officeart/2005/8/layout/vProcess5"/>
    <dgm:cxn modelId="{D93D9615-4C8F-445E-A689-C199CC94DFF3}" type="presParOf" srcId="{F44FD64D-1EF9-40CD-AE46-7FC9657501BA}" destId="{83EA7985-B21F-4B8A-ABA9-A111440795FB}" srcOrd="7" destOrd="0" presId="urn:microsoft.com/office/officeart/2005/8/layout/vProcess5"/>
    <dgm:cxn modelId="{005BE249-85BA-4245-A81F-C8E7B2ECE134}" type="presParOf" srcId="{F44FD64D-1EF9-40CD-AE46-7FC9657501BA}" destId="{EC30173F-A871-4636-B887-1FA0C3E574E7}" srcOrd="8" destOrd="0" presId="urn:microsoft.com/office/officeart/2005/8/layout/vProcess5"/>
    <dgm:cxn modelId="{7027E67F-1B47-44DC-A77F-BBFB668D40A0}" type="presParOf" srcId="{F44FD64D-1EF9-40CD-AE46-7FC9657501BA}" destId="{73BF56AF-88D3-48A9-8EBE-4890F47C4250}" srcOrd="9" destOrd="0" presId="urn:microsoft.com/office/officeart/2005/8/layout/vProcess5"/>
    <dgm:cxn modelId="{7CF00595-F4AF-48A8-B090-AD57C8307011}" type="presParOf" srcId="{F44FD64D-1EF9-40CD-AE46-7FC9657501BA}" destId="{8796616D-B61D-4DAF-8E93-C27F4E37CA68}" srcOrd="10" destOrd="0" presId="urn:microsoft.com/office/officeart/2005/8/layout/vProcess5"/>
    <dgm:cxn modelId="{4819D417-6AC5-42D3-A68E-AC6ADCE91702}" type="presParOf" srcId="{F44FD64D-1EF9-40CD-AE46-7FC9657501BA}" destId="{EF3B6208-58C1-4DB9-AA37-8E70BF838F9C}" srcOrd="11" destOrd="0" presId="urn:microsoft.com/office/officeart/2005/8/layout/vProcess5"/>
    <dgm:cxn modelId="{8B48BF04-71C6-454F-8894-BF144B2F5B07}" type="presParOf" srcId="{F44FD64D-1EF9-40CD-AE46-7FC9657501BA}" destId="{3D068C62-DC08-4ECE-9245-846EC601DEBC}" srcOrd="12" destOrd="0" presId="urn:microsoft.com/office/officeart/2005/8/layout/vProcess5"/>
    <dgm:cxn modelId="{79D2DC09-8B5E-4B70-89C0-EE23F09D6673}" type="presParOf" srcId="{F44FD64D-1EF9-40CD-AE46-7FC9657501BA}" destId="{F62E5662-76BC-487F-A94B-B1B94CDC9BD3}" srcOrd="13" destOrd="0" presId="urn:microsoft.com/office/officeart/2005/8/layout/vProcess5"/>
    <dgm:cxn modelId="{CCBE7B9B-C9F2-4C78-81E4-231C0F59D46B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>
        <a:solidFill>
          <a:srgbClr val="829DD4"/>
        </a:solidFill>
      </dgm:spPr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305B60-F10F-4C85-A23E-C6957614DEBA}" type="presOf" srcId="{92975EF6-8232-48CC-91E8-E7A19510E656}" destId="{B01EE6E6-EBC6-45D3-8CEE-17EF6DDEA31D}" srcOrd="1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60773D9F-EFD8-42E1-975C-4942F8DCCD45}" type="presOf" srcId="{BE7CE7F9-01A8-4CD1-8BA7-EB95AA1A9F71}" destId="{F49629B1-0BFE-4717-810D-5009A462C085}" srcOrd="0" destOrd="0" presId="urn:microsoft.com/office/officeart/2005/8/layout/vProcess5"/>
    <dgm:cxn modelId="{E0AB00A5-24A1-44E9-9B67-FFCFE64233B1}" type="presOf" srcId="{BB641ABC-29E9-4C51-8AAF-9268314DA1A8}" destId="{8796616D-B61D-4DAF-8E93-C27F4E37CA68}" srcOrd="1" destOrd="0" presId="urn:microsoft.com/office/officeart/2005/8/layout/vProcess5"/>
    <dgm:cxn modelId="{BD148518-45B2-4E11-8280-EA98C15F5AA4}" type="presOf" srcId="{92BC6FED-20C9-4447-889A-E55CBD53F070}" destId="{F44FD64D-1EF9-40CD-AE46-7FC9657501BA}" srcOrd="0" destOrd="0" presId="urn:microsoft.com/office/officeart/2005/8/layout/vProcess5"/>
    <dgm:cxn modelId="{97EF2FDE-8422-46FF-A164-3EAED13AB8B7}" type="presOf" srcId="{BE7CE7F9-01A8-4CD1-8BA7-EB95AA1A9F71}" destId="{F62E5662-76BC-487F-A94B-B1B94CDC9BD3}" srcOrd="1" destOrd="0" presId="urn:microsoft.com/office/officeart/2005/8/layout/vProcess5"/>
    <dgm:cxn modelId="{1C4913C0-9E51-4971-A3BA-6383D4588FE8}" type="presOf" srcId="{CC04FE54-CF2E-4925-9EA9-27865275EFF8}" destId="{25F9CC22-FA00-4FC5-8B6F-37319A406C1A}" srcOrd="0" destOrd="0" presId="urn:microsoft.com/office/officeart/2005/8/layout/vProcess5"/>
    <dgm:cxn modelId="{98CFA24E-0C19-42F1-8BC2-50F19C04DA5D}" type="presOf" srcId="{B904D5ED-5C97-4DF9-B667-5D4003147F43}" destId="{73BF56AF-88D3-48A9-8EBE-4890F47C4250}" srcOrd="0" destOrd="0" presId="urn:microsoft.com/office/officeart/2005/8/layout/vProcess5"/>
    <dgm:cxn modelId="{538CC046-6003-4F5A-90AA-7622AD347332}" type="presOf" srcId="{CC04FE54-CF2E-4925-9EA9-27865275EFF8}" destId="{EF3B6208-58C1-4DB9-AA37-8E70BF838F9C}" srcOrd="1" destOrd="0" presId="urn:microsoft.com/office/officeart/2005/8/layout/vProcess5"/>
    <dgm:cxn modelId="{E0B753F9-5DAD-4996-9B8C-66E02F9C4630}" type="presOf" srcId="{BB641ABC-29E9-4C51-8AAF-9268314DA1A8}" destId="{F11E1808-3BD7-4055-8D6E-95294496790C}" srcOrd="0" destOrd="0" presId="urn:microsoft.com/office/officeart/2005/8/layout/vProcess5"/>
    <dgm:cxn modelId="{B57D2EC2-59D0-4A42-AC67-C8113DB14B49}" type="presOf" srcId="{92975EF6-8232-48CC-91E8-E7A19510E656}" destId="{E8F78176-A39C-46DA-9A3B-AF03DFCD792B}" srcOrd="0" destOrd="0" presId="urn:microsoft.com/office/officeart/2005/8/layout/vProcess5"/>
    <dgm:cxn modelId="{B1A05FFB-658D-4D7B-BA76-2B279DCB613F}" type="presOf" srcId="{6C7AC992-2660-4E81-B7AD-1B10BB8C2DB2}" destId="{00CA9D4C-C11D-49F1-8AB3-00AA7E6051C8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CE553795-7DAD-4CA7-96A1-60AFF25ECA19}" type="presOf" srcId="{3146B1BA-A6E0-4BF9-A842-79416031E1E9}" destId="{5D2305CD-6475-4D01-BF58-A327DF2408A6}" srcOrd="0" destOrd="0" presId="urn:microsoft.com/office/officeart/2005/8/layout/vProcess5"/>
    <dgm:cxn modelId="{22F68B12-D829-4ED4-A114-F87BF3C99922}" type="presOf" srcId="{E9C4E5D9-8D25-43B1-AF52-056A5D323675}" destId="{EC30173F-A871-4636-B887-1FA0C3E574E7}" srcOrd="0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A0A81779-92CB-467F-A5DB-FCE0F95F4A73}" type="presOf" srcId="{6C7AC992-2660-4E81-B7AD-1B10BB8C2DB2}" destId="{3D068C62-DC08-4ECE-9245-846EC601DEBC}" srcOrd="1" destOrd="0" presId="urn:microsoft.com/office/officeart/2005/8/layout/vProcess5"/>
    <dgm:cxn modelId="{FF2E37C6-05BA-49DB-ABFC-5C005FB5793F}" type="presOf" srcId="{FD0E3EBA-7D5A-4976-A3A8-89A1CB5B00F4}" destId="{83EA7985-B21F-4B8A-ABA9-A111440795FB}" srcOrd="0" destOrd="0" presId="urn:microsoft.com/office/officeart/2005/8/layout/vProcess5"/>
    <dgm:cxn modelId="{74A0343E-720F-44B1-ACC2-8D483F948DB8}" type="presParOf" srcId="{F44FD64D-1EF9-40CD-AE46-7FC9657501BA}" destId="{A05BAE02-FE7B-4246-A234-0336458BEDC0}" srcOrd="0" destOrd="0" presId="urn:microsoft.com/office/officeart/2005/8/layout/vProcess5"/>
    <dgm:cxn modelId="{8BAF7A17-2430-4E7D-A5D0-157B028F50DA}" type="presParOf" srcId="{F44FD64D-1EF9-40CD-AE46-7FC9657501BA}" destId="{F11E1808-3BD7-4055-8D6E-95294496790C}" srcOrd="1" destOrd="0" presId="urn:microsoft.com/office/officeart/2005/8/layout/vProcess5"/>
    <dgm:cxn modelId="{97083471-F3BA-47E8-B9B0-B60C12C9A817}" type="presParOf" srcId="{F44FD64D-1EF9-40CD-AE46-7FC9657501BA}" destId="{25F9CC22-FA00-4FC5-8B6F-37319A406C1A}" srcOrd="2" destOrd="0" presId="urn:microsoft.com/office/officeart/2005/8/layout/vProcess5"/>
    <dgm:cxn modelId="{57944CE3-8AC8-469B-BAB9-C906B3486CE3}" type="presParOf" srcId="{F44FD64D-1EF9-40CD-AE46-7FC9657501BA}" destId="{00CA9D4C-C11D-49F1-8AB3-00AA7E6051C8}" srcOrd="3" destOrd="0" presId="urn:microsoft.com/office/officeart/2005/8/layout/vProcess5"/>
    <dgm:cxn modelId="{35FDC21A-CDDC-4416-990F-456D6266B3A2}" type="presParOf" srcId="{F44FD64D-1EF9-40CD-AE46-7FC9657501BA}" destId="{F49629B1-0BFE-4717-810D-5009A462C085}" srcOrd="4" destOrd="0" presId="urn:microsoft.com/office/officeart/2005/8/layout/vProcess5"/>
    <dgm:cxn modelId="{BB9CC40F-19FB-4895-BA36-09F6B66AECDB}" type="presParOf" srcId="{F44FD64D-1EF9-40CD-AE46-7FC9657501BA}" destId="{E8F78176-A39C-46DA-9A3B-AF03DFCD792B}" srcOrd="5" destOrd="0" presId="urn:microsoft.com/office/officeart/2005/8/layout/vProcess5"/>
    <dgm:cxn modelId="{CF463218-D309-404A-B0BC-CE4026F45D2D}" type="presParOf" srcId="{F44FD64D-1EF9-40CD-AE46-7FC9657501BA}" destId="{5D2305CD-6475-4D01-BF58-A327DF2408A6}" srcOrd="6" destOrd="0" presId="urn:microsoft.com/office/officeart/2005/8/layout/vProcess5"/>
    <dgm:cxn modelId="{2ADC319D-245D-422B-8775-F4A5EFC33A9B}" type="presParOf" srcId="{F44FD64D-1EF9-40CD-AE46-7FC9657501BA}" destId="{83EA7985-B21F-4B8A-ABA9-A111440795FB}" srcOrd="7" destOrd="0" presId="urn:microsoft.com/office/officeart/2005/8/layout/vProcess5"/>
    <dgm:cxn modelId="{3B9BEB72-5038-4466-88FD-8DE34C3E5BC4}" type="presParOf" srcId="{F44FD64D-1EF9-40CD-AE46-7FC9657501BA}" destId="{EC30173F-A871-4636-B887-1FA0C3E574E7}" srcOrd="8" destOrd="0" presId="urn:microsoft.com/office/officeart/2005/8/layout/vProcess5"/>
    <dgm:cxn modelId="{F5B4F891-F7DE-414D-A84C-A86B5F94F6D9}" type="presParOf" srcId="{F44FD64D-1EF9-40CD-AE46-7FC9657501BA}" destId="{73BF56AF-88D3-48A9-8EBE-4890F47C4250}" srcOrd="9" destOrd="0" presId="urn:microsoft.com/office/officeart/2005/8/layout/vProcess5"/>
    <dgm:cxn modelId="{D90657F2-CD0A-4E54-B2E9-B375B710A182}" type="presParOf" srcId="{F44FD64D-1EF9-40CD-AE46-7FC9657501BA}" destId="{8796616D-B61D-4DAF-8E93-C27F4E37CA68}" srcOrd="10" destOrd="0" presId="urn:microsoft.com/office/officeart/2005/8/layout/vProcess5"/>
    <dgm:cxn modelId="{75CBCE8C-0989-402C-9A90-2754C2B5E470}" type="presParOf" srcId="{F44FD64D-1EF9-40CD-AE46-7FC9657501BA}" destId="{EF3B6208-58C1-4DB9-AA37-8E70BF838F9C}" srcOrd="11" destOrd="0" presId="urn:microsoft.com/office/officeart/2005/8/layout/vProcess5"/>
    <dgm:cxn modelId="{4F6BAF16-53DC-4B4B-B1D7-6F8765F4C859}" type="presParOf" srcId="{F44FD64D-1EF9-40CD-AE46-7FC9657501BA}" destId="{3D068C62-DC08-4ECE-9245-846EC601DEBC}" srcOrd="12" destOrd="0" presId="urn:microsoft.com/office/officeart/2005/8/layout/vProcess5"/>
    <dgm:cxn modelId="{F28B99B0-E811-4C18-8771-D1B618A2142B}" type="presParOf" srcId="{F44FD64D-1EF9-40CD-AE46-7FC9657501BA}" destId="{F62E5662-76BC-487F-A94B-B1B94CDC9BD3}" srcOrd="13" destOrd="0" presId="urn:microsoft.com/office/officeart/2005/8/layout/vProcess5"/>
    <dgm:cxn modelId="{384FA2C1-5F4D-469F-A123-ACD1B62A4838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>
        <a:solidFill>
          <a:srgbClr val="829DD4"/>
        </a:solidFill>
      </dgm:spPr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3A5340-6070-41CF-B339-E3F5E149D4AE}" type="presOf" srcId="{BE7CE7F9-01A8-4CD1-8BA7-EB95AA1A9F71}" destId="{F62E5662-76BC-487F-A94B-B1B94CDC9BD3}" srcOrd="1" destOrd="0" presId="urn:microsoft.com/office/officeart/2005/8/layout/vProcess5"/>
    <dgm:cxn modelId="{9215E11E-0CBA-4528-90E2-8F947E20AA66}" type="presOf" srcId="{92BC6FED-20C9-4447-889A-E55CBD53F070}" destId="{F44FD64D-1EF9-40CD-AE46-7FC9657501BA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6C2A2CEB-3BD4-4DE8-B45F-8FE6F9E6F62E}" type="presOf" srcId="{CC04FE54-CF2E-4925-9EA9-27865275EFF8}" destId="{EF3B6208-58C1-4DB9-AA37-8E70BF838F9C}" srcOrd="1" destOrd="0" presId="urn:microsoft.com/office/officeart/2005/8/layout/vProcess5"/>
    <dgm:cxn modelId="{1A12A228-81AB-430C-918A-AA093431DC48}" type="presOf" srcId="{BB641ABC-29E9-4C51-8AAF-9268314DA1A8}" destId="{8796616D-B61D-4DAF-8E93-C27F4E37CA68}" srcOrd="1" destOrd="0" presId="urn:microsoft.com/office/officeart/2005/8/layout/vProcess5"/>
    <dgm:cxn modelId="{DAE923F9-9845-4BB6-B36C-EAAFD94577BF}" type="presOf" srcId="{92975EF6-8232-48CC-91E8-E7A19510E656}" destId="{B01EE6E6-EBC6-45D3-8CEE-17EF6DDEA31D}" srcOrd="1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6571E50E-8801-47EB-97AE-60225A4D3BD9}" type="presOf" srcId="{6C7AC992-2660-4E81-B7AD-1B10BB8C2DB2}" destId="{00CA9D4C-C11D-49F1-8AB3-00AA7E6051C8}" srcOrd="0" destOrd="0" presId="urn:microsoft.com/office/officeart/2005/8/layout/vProcess5"/>
    <dgm:cxn modelId="{5FFDBF3E-6170-4B9E-AA52-1F6FFA41C01F}" type="presOf" srcId="{B904D5ED-5C97-4DF9-B667-5D4003147F43}" destId="{73BF56AF-88D3-48A9-8EBE-4890F47C4250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4CE2C0C2-8DCD-4068-A95E-0DF395DA7333}" type="presOf" srcId="{CC04FE54-CF2E-4925-9EA9-27865275EFF8}" destId="{25F9CC22-FA00-4FC5-8B6F-37319A406C1A}" srcOrd="0" destOrd="0" presId="urn:microsoft.com/office/officeart/2005/8/layout/vProcess5"/>
    <dgm:cxn modelId="{0D4A5784-305A-4591-8BA7-46C78154B49B}" type="presOf" srcId="{3146B1BA-A6E0-4BF9-A842-79416031E1E9}" destId="{5D2305CD-6475-4D01-BF58-A327DF2408A6}" srcOrd="0" destOrd="0" presId="urn:microsoft.com/office/officeart/2005/8/layout/vProcess5"/>
    <dgm:cxn modelId="{F69319CD-CB65-45C9-8768-06898976DEB8}" type="presOf" srcId="{BE7CE7F9-01A8-4CD1-8BA7-EB95AA1A9F71}" destId="{F49629B1-0BFE-4717-810D-5009A462C085}" srcOrd="0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2E174100-C470-4E42-9FDD-7F210C3E1DBB}" type="presOf" srcId="{BB641ABC-29E9-4C51-8AAF-9268314DA1A8}" destId="{F11E1808-3BD7-4055-8D6E-95294496790C}" srcOrd="0" destOrd="0" presId="urn:microsoft.com/office/officeart/2005/8/layout/vProcess5"/>
    <dgm:cxn modelId="{F2B69EDB-0CD8-4F43-B904-A25F8A2A87CC}" type="presOf" srcId="{92975EF6-8232-48CC-91E8-E7A19510E656}" destId="{E8F78176-A39C-46DA-9A3B-AF03DFCD792B}" srcOrd="0" destOrd="0" presId="urn:microsoft.com/office/officeart/2005/8/layout/vProcess5"/>
    <dgm:cxn modelId="{460F57BF-3331-44BF-AF06-32B5C17A12D5}" type="presOf" srcId="{E9C4E5D9-8D25-43B1-AF52-056A5D323675}" destId="{EC30173F-A871-4636-B887-1FA0C3E574E7}" srcOrd="0" destOrd="0" presId="urn:microsoft.com/office/officeart/2005/8/layout/vProcess5"/>
    <dgm:cxn modelId="{5C279159-0B4F-448E-96C0-894C7598B02F}" type="presOf" srcId="{6C7AC992-2660-4E81-B7AD-1B10BB8C2DB2}" destId="{3D068C62-DC08-4ECE-9245-846EC601DEBC}" srcOrd="1" destOrd="0" presId="urn:microsoft.com/office/officeart/2005/8/layout/vProcess5"/>
    <dgm:cxn modelId="{FE2918E8-03A8-4A1D-9A32-9BC96B71A642}" type="presOf" srcId="{FD0E3EBA-7D5A-4976-A3A8-89A1CB5B00F4}" destId="{83EA7985-B21F-4B8A-ABA9-A111440795FB}" srcOrd="0" destOrd="0" presId="urn:microsoft.com/office/officeart/2005/8/layout/vProcess5"/>
    <dgm:cxn modelId="{B9E23B34-10BC-4E6B-863E-3FF4F03CC8B0}" type="presParOf" srcId="{F44FD64D-1EF9-40CD-AE46-7FC9657501BA}" destId="{A05BAE02-FE7B-4246-A234-0336458BEDC0}" srcOrd="0" destOrd="0" presId="urn:microsoft.com/office/officeart/2005/8/layout/vProcess5"/>
    <dgm:cxn modelId="{9611E993-F067-499C-97DD-A15A2DE89A8E}" type="presParOf" srcId="{F44FD64D-1EF9-40CD-AE46-7FC9657501BA}" destId="{F11E1808-3BD7-4055-8D6E-95294496790C}" srcOrd="1" destOrd="0" presId="urn:microsoft.com/office/officeart/2005/8/layout/vProcess5"/>
    <dgm:cxn modelId="{01BE07CF-ACA7-4798-8A77-5E7723E5EBE1}" type="presParOf" srcId="{F44FD64D-1EF9-40CD-AE46-7FC9657501BA}" destId="{25F9CC22-FA00-4FC5-8B6F-37319A406C1A}" srcOrd="2" destOrd="0" presId="urn:microsoft.com/office/officeart/2005/8/layout/vProcess5"/>
    <dgm:cxn modelId="{3E7A6C22-E1E5-4FFF-82A4-16F6FD90BF0D}" type="presParOf" srcId="{F44FD64D-1EF9-40CD-AE46-7FC9657501BA}" destId="{00CA9D4C-C11D-49F1-8AB3-00AA7E6051C8}" srcOrd="3" destOrd="0" presId="urn:microsoft.com/office/officeart/2005/8/layout/vProcess5"/>
    <dgm:cxn modelId="{17C5872E-1E33-43BC-86EB-2F6638E7F801}" type="presParOf" srcId="{F44FD64D-1EF9-40CD-AE46-7FC9657501BA}" destId="{F49629B1-0BFE-4717-810D-5009A462C085}" srcOrd="4" destOrd="0" presId="urn:microsoft.com/office/officeart/2005/8/layout/vProcess5"/>
    <dgm:cxn modelId="{05141779-1B59-4419-BD5C-5ED56EAE2C70}" type="presParOf" srcId="{F44FD64D-1EF9-40CD-AE46-7FC9657501BA}" destId="{E8F78176-A39C-46DA-9A3B-AF03DFCD792B}" srcOrd="5" destOrd="0" presId="urn:microsoft.com/office/officeart/2005/8/layout/vProcess5"/>
    <dgm:cxn modelId="{409897C3-F50A-4684-9AF5-5B586940F3F4}" type="presParOf" srcId="{F44FD64D-1EF9-40CD-AE46-7FC9657501BA}" destId="{5D2305CD-6475-4D01-BF58-A327DF2408A6}" srcOrd="6" destOrd="0" presId="urn:microsoft.com/office/officeart/2005/8/layout/vProcess5"/>
    <dgm:cxn modelId="{7088F0CA-B4AF-40AF-A72F-6FD0E06EFFD3}" type="presParOf" srcId="{F44FD64D-1EF9-40CD-AE46-7FC9657501BA}" destId="{83EA7985-B21F-4B8A-ABA9-A111440795FB}" srcOrd="7" destOrd="0" presId="urn:microsoft.com/office/officeart/2005/8/layout/vProcess5"/>
    <dgm:cxn modelId="{DE408FF9-C7B1-4563-8021-EB75E01F237A}" type="presParOf" srcId="{F44FD64D-1EF9-40CD-AE46-7FC9657501BA}" destId="{EC30173F-A871-4636-B887-1FA0C3E574E7}" srcOrd="8" destOrd="0" presId="urn:microsoft.com/office/officeart/2005/8/layout/vProcess5"/>
    <dgm:cxn modelId="{00457C48-7847-443D-A417-0B0BF21F6807}" type="presParOf" srcId="{F44FD64D-1EF9-40CD-AE46-7FC9657501BA}" destId="{73BF56AF-88D3-48A9-8EBE-4890F47C4250}" srcOrd="9" destOrd="0" presId="urn:microsoft.com/office/officeart/2005/8/layout/vProcess5"/>
    <dgm:cxn modelId="{21061421-799E-4CD7-BC2C-E28F13D9CE7C}" type="presParOf" srcId="{F44FD64D-1EF9-40CD-AE46-7FC9657501BA}" destId="{8796616D-B61D-4DAF-8E93-C27F4E37CA68}" srcOrd="10" destOrd="0" presId="urn:microsoft.com/office/officeart/2005/8/layout/vProcess5"/>
    <dgm:cxn modelId="{EF9A1136-DE57-411A-8779-F48A8B8ED849}" type="presParOf" srcId="{F44FD64D-1EF9-40CD-AE46-7FC9657501BA}" destId="{EF3B6208-58C1-4DB9-AA37-8E70BF838F9C}" srcOrd="11" destOrd="0" presId="urn:microsoft.com/office/officeart/2005/8/layout/vProcess5"/>
    <dgm:cxn modelId="{ED9379CE-11F5-4781-9F07-85C5B519E3C4}" type="presParOf" srcId="{F44FD64D-1EF9-40CD-AE46-7FC9657501BA}" destId="{3D068C62-DC08-4ECE-9245-846EC601DEBC}" srcOrd="12" destOrd="0" presId="urn:microsoft.com/office/officeart/2005/8/layout/vProcess5"/>
    <dgm:cxn modelId="{178ABCA5-9F75-4868-B557-3D7EB7EA13FA}" type="presParOf" srcId="{F44FD64D-1EF9-40CD-AE46-7FC9657501BA}" destId="{F62E5662-76BC-487F-A94B-B1B94CDC9BD3}" srcOrd="13" destOrd="0" presId="urn:microsoft.com/office/officeart/2005/8/layout/vProcess5"/>
    <dgm:cxn modelId="{9239CBE4-9ABB-4CCB-9FF9-E769127FAF22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>
        <a:solidFill>
          <a:srgbClr val="829DD4"/>
        </a:solidFill>
      </dgm:spPr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121DEA-9D34-4BEF-A8C7-B9D4F19609E7}" type="presOf" srcId="{B904D5ED-5C97-4DF9-B667-5D4003147F43}" destId="{73BF56AF-88D3-48A9-8EBE-4890F47C4250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8D46C601-F9E6-40C9-BAF6-58ECA621A68B}" type="presOf" srcId="{6C7AC992-2660-4E81-B7AD-1B10BB8C2DB2}" destId="{3D068C62-DC08-4ECE-9245-846EC601DEBC}" srcOrd="1" destOrd="0" presId="urn:microsoft.com/office/officeart/2005/8/layout/vProcess5"/>
    <dgm:cxn modelId="{24D0F322-FBCD-480C-B4C2-A711F27B0AF1}" type="presOf" srcId="{92975EF6-8232-48CC-91E8-E7A19510E656}" destId="{E8F78176-A39C-46DA-9A3B-AF03DFCD792B}" srcOrd="0" destOrd="0" presId="urn:microsoft.com/office/officeart/2005/8/layout/vProcess5"/>
    <dgm:cxn modelId="{780059C8-FE15-4C45-B2CC-D53BDA0D1E78}" type="presOf" srcId="{92BC6FED-20C9-4447-889A-E55CBD53F070}" destId="{F44FD64D-1EF9-40CD-AE46-7FC9657501BA}" srcOrd="0" destOrd="0" presId="urn:microsoft.com/office/officeart/2005/8/layout/vProcess5"/>
    <dgm:cxn modelId="{B4125481-D379-4EA3-B80C-0B990419ABDF}" type="presOf" srcId="{FD0E3EBA-7D5A-4976-A3A8-89A1CB5B00F4}" destId="{83EA7985-B21F-4B8A-ABA9-A111440795FB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735369D6-7E6A-4C8A-896E-17F7784053A2}" type="presOf" srcId="{E9C4E5D9-8D25-43B1-AF52-056A5D323675}" destId="{EC30173F-A871-4636-B887-1FA0C3E574E7}" srcOrd="0" destOrd="0" presId="urn:microsoft.com/office/officeart/2005/8/layout/vProcess5"/>
    <dgm:cxn modelId="{CF8F04FB-E614-4012-82A4-2C85DC97B1CA}" type="presOf" srcId="{92975EF6-8232-48CC-91E8-E7A19510E656}" destId="{B01EE6E6-EBC6-45D3-8CEE-17EF6DDEA31D}" srcOrd="1" destOrd="0" presId="urn:microsoft.com/office/officeart/2005/8/layout/vProcess5"/>
    <dgm:cxn modelId="{F294E28B-028F-41BD-9632-77FEB351C2FC}" type="presOf" srcId="{CC04FE54-CF2E-4925-9EA9-27865275EFF8}" destId="{25F9CC22-FA00-4FC5-8B6F-37319A406C1A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FB8B59C3-F690-4E75-960B-FD567BBA3195}" type="presOf" srcId="{3146B1BA-A6E0-4BF9-A842-79416031E1E9}" destId="{5D2305CD-6475-4D01-BF58-A327DF2408A6}" srcOrd="0" destOrd="0" presId="urn:microsoft.com/office/officeart/2005/8/layout/vProcess5"/>
    <dgm:cxn modelId="{8060D137-9F51-48B0-8BF8-585E4D5437FC}" type="presOf" srcId="{BE7CE7F9-01A8-4CD1-8BA7-EB95AA1A9F71}" destId="{F49629B1-0BFE-4717-810D-5009A462C085}" srcOrd="0" destOrd="0" presId="urn:microsoft.com/office/officeart/2005/8/layout/vProcess5"/>
    <dgm:cxn modelId="{8E6D3D4F-DBDD-48C8-B0AF-F1E32E6B0776}" type="presOf" srcId="{BB641ABC-29E9-4C51-8AAF-9268314DA1A8}" destId="{8796616D-B61D-4DAF-8E93-C27F4E37CA68}" srcOrd="1" destOrd="0" presId="urn:microsoft.com/office/officeart/2005/8/layout/vProcess5"/>
    <dgm:cxn modelId="{6EA1428E-BE4B-4437-92BD-B04B70A2ACDE}" type="presOf" srcId="{BB641ABC-29E9-4C51-8AAF-9268314DA1A8}" destId="{F11E1808-3BD7-4055-8D6E-95294496790C}" srcOrd="0" destOrd="0" presId="urn:microsoft.com/office/officeart/2005/8/layout/vProcess5"/>
    <dgm:cxn modelId="{9B350BB8-4B79-48F6-AB05-9BF6DEF330ED}" type="presOf" srcId="{BE7CE7F9-01A8-4CD1-8BA7-EB95AA1A9F71}" destId="{F62E5662-76BC-487F-A94B-B1B94CDC9BD3}" srcOrd="1" destOrd="0" presId="urn:microsoft.com/office/officeart/2005/8/layout/vProcess5"/>
    <dgm:cxn modelId="{63FC1752-2601-4519-8DD0-3A1118C735FF}" type="presOf" srcId="{6C7AC992-2660-4E81-B7AD-1B10BB8C2DB2}" destId="{00CA9D4C-C11D-49F1-8AB3-00AA7E6051C8}" srcOrd="0" destOrd="0" presId="urn:microsoft.com/office/officeart/2005/8/layout/vProcess5"/>
    <dgm:cxn modelId="{7DD8083E-5F09-4B96-B533-8F38ACE633E9}" type="presOf" srcId="{CC04FE54-CF2E-4925-9EA9-27865275EFF8}" destId="{EF3B6208-58C1-4DB9-AA37-8E70BF838F9C}" srcOrd="1" destOrd="0" presId="urn:microsoft.com/office/officeart/2005/8/layout/vProcess5"/>
    <dgm:cxn modelId="{F7B82EDF-2603-4EA0-8677-ED4C9A9F1A0C}" type="presParOf" srcId="{F44FD64D-1EF9-40CD-AE46-7FC9657501BA}" destId="{A05BAE02-FE7B-4246-A234-0336458BEDC0}" srcOrd="0" destOrd="0" presId="urn:microsoft.com/office/officeart/2005/8/layout/vProcess5"/>
    <dgm:cxn modelId="{0B93DAA8-CD01-4541-A8A7-1824BEA181AA}" type="presParOf" srcId="{F44FD64D-1EF9-40CD-AE46-7FC9657501BA}" destId="{F11E1808-3BD7-4055-8D6E-95294496790C}" srcOrd="1" destOrd="0" presId="urn:microsoft.com/office/officeart/2005/8/layout/vProcess5"/>
    <dgm:cxn modelId="{32A03D16-CBB1-4984-B44E-B2DEB49447E0}" type="presParOf" srcId="{F44FD64D-1EF9-40CD-AE46-7FC9657501BA}" destId="{25F9CC22-FA00-4FC5-8B6F-37319A406C1A}" srcOrd="2" destOrd="0" presId="urn:microsoft.com/office/officeart/2005/8/layout/vProcess5"/>
    <dgm:cxn modelId="{36581649-062C-4CF2-9A55-D1C7639FAA28}" type="presParOf" srcId="{F44FD64D-1EF9-40CD-AE46-7FC9657501BA}" destId="{00CA9D4C-C11D-49F1-8AB3-00AA7E6051C8}" srcOrd="3" destOrd="0" presId="urn:microsoft.com/office/officeart/2005/8/layout/vProcess5"/>
    <dgm:cxn modelId="{50BAFE4B-00EB-4341-8D2B-84E28D788DC5}" type="presParOf" srcId="{F44FD64D-1EF9-40CD-AE46-7FC9657501BA}" destId="{F49629B1-0BFE-4717-810D-5009A462C085}" srcOrd="4" destOrd="0" presId="urn:microsoft.com/office/officeart/2005/8/layout/vProcess5"/>
    <dgm:cxn modelId="{B20410DA-9E5D-4835-931F-58753886A575}" type="presParOf" srcId="{F44FD64D-1EF9-40CD-AE46-7FC9657501BA}" destId="{E8F78176-A39C-46DA-9A3B-AF03DFCD792B}" srcOrd="5" destOrd="0" presId="urn:microsoft.com/office/officeart/2005/8/layout/vProcess5"/>
    <dgm:cxn modelId="{3F2B5594-23D5-4EF0-9445-251AD1DE12FB}" type="presParOf" srcId="{F44FD64D-1EF9-40CD-AE46-7FC9657501BA}" destId="{5D2305CD-6475-4D01-BF58-A327DF2408A6}" srcOrd="6" destOrd="0" presId="urn:microsoft.com/office/officeart/2005/8/layout/vProcess5"/>
    <dgm:cxn modelId="{C3EF2E93-BF27-48D7-A7F0-425D2C4C9910}" type="presParOf" srcId="{F44FD64D-1EF9-40CD-AE46-7FC9657501BA}" destId="{83EA7985-B21F-4B8A-ABA9-A111440795FB}" srcOrd="7" destOrd="0" presId="urn:microsoft.com/office/officeart/2005/8/layout/vProcess5"/>
    <dgm:cxn modelId="{E04DEBAA-21EF-41D8-B2FC-9671FA67FE77}" type="presParOf" srcId="{F44FD64D-1EF9-40CD-AE46-7FC9657501BA}" destId="{EC30173F-A871-4636-B887-1FA0C3E574E7}" srcOrd="8" destOrd="0" presId="urn:microsoft.com/office/officeart/2005/8/layout/vProcess5"/>
    <dgm:cxn modelId="{39CF63A8-556A-41C5-84A9-2016BFC85A22}" type="presParOf" srcId="{F44FD64D-1EF9-40CD-AE46-7FC9657501BA}" destId="{73BF56AF-88D3-48A9-8EBE-4890F47C4250}" srcOrd="9" destOrd="0" presId="urn:microsoft.com/office/officeart/2005/8/layout/vProcess5"/>
    <dgm:cxn modelId="{CE7920B4-C012-42CE-AA4A-037EEC73CD93}" type="presParOf" srcId="{F44FD64D-1EF9-40CD-AE46-7FC9657501BA}" destId="{8796616D-B61D-4DAF-8E93-C27F4E37CA68}" srcOrd="10" destOrd="0" presId="urn:microsoft.com/office/officeart/2005/8/layout/vProcess5"/>
    <dgm:cxn modelId="{8555AA6D-ED37-4F7E-B9CD-5B0564BA40B5}" type="presParOf" srcId="{F44FD64D-1EF9-40CD-AE46-7FC9657501BA}" destId="{EF3B6208-58C1-4DB9-AA37-8E70BF838F9C}" srcOrd="11" destOrd="0" presId="urn:microsoft.com/office/officeart/2005/8/layout/vProcess5"/>
    <dgm:cxn modelId="{FFECD286-84B5-442F-8933-59A5492F6657}" type="presParOf" srcId="{F44FD64D-1EF9-40CD-AE46-7FC9657501BA}" destId="{3D068C62-DC08-4ECE-9245-846EC601DEBC}" srcOrd="12" destOrd="0" presId="urn:microsoft.com/office/officeart/2005/8/layout/vProcess5"/>
    <dgm:cxn modelId="{328D7905-0344-42C4-95C6-A0802BA4F622}" type="presParOf" srcId="{F44FD64D-1EF9-40CD-AE46-7FC9657501BA}" destId="{F62E5662-76BC-487F-A94B-B1B94CDC9BD3}" srcOrd="13" destOrd="0" presId="urn:microsoft.com/office/officeart/2005/8/layout/vProcess5"/>
    <dgm:cxn modelId="{0EA9554B-CD4B-4C81-AAB5-78CAA64809F8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6065B6-47A1-4C43-AD34-ABB80BC35D4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B8433-124C-4ECD-88B6-D69CEC8B82EF}">
      <dgm:prSet phldrT="[Text]" custT="1"/>
      <dgm:spPr/>
      <dgm:t>
        <a:bodyPr/>
        <a:lstStyle/>
        <a:p>
          <a:pPr algn="l"/>
          <a:r>
            <a:rPr lang="en-US" sz="2800" b="0" dirty="0" smtClean="0">
              <a:latin typeface="Arial Black" panose="020B0A04020102020204" pitchFamily="34" charset="0"/>
              <a:cs typeface="Times New Roman" pitchFamily="18" charset="0"/>
            </a:rPr>
            <a:t>Salary</a:t>
          </a:r>
          <a:endParaRPr lang="en-US" sz="2800" b="0" dirty="0">
            <a:latin typeface="Arial Black" panose="020B0A04020102020204" pitchFamily="34" charset="0"/>
            <a:cs typeface="Times New Roman" pitchFamily="18" charset="0"/>
          </a:endParaRPr>
        </a:p>
      </dgm:t>
    </dgm:pt>
    <dgm:pt modelId="{CEDD032B-CD92-46DB-90ED-79782B5FFDC2}" type="parTrans" cxnId="{E9169AD0-4048-4493-8E4D-06540B89156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3284ABB8-558C-480B-A304-B262FC31A0E3}" type="sibTrans" cxnId="{E9169AD0-4048-4493-8E4D-06540B89156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88D7FD42-B95B-4A35-A725-3D5A07C8527B}">
      <dgm:prSet phldrT="[Text]" custT="1"/>
      <dgm:spPr/>
      <dgm:t>
        <a:bodyPr/>
        <a:lstStyle/>
        <a:p>
          <a:pPr algn="ctr"/>
          <a:r>
            <a:rPr lang="en-US" sz="2400" b="1" dirty="0" smtClean="0">
              <a:latin typeface="Arial Narrow" panose="020B0606020202030204" pitchFamily="34" charset="0"/>
              <a:cs typeface="Times New Roman" pitchFamily="18" charset="0"/>
            </a:rPr>
            <a:t>Pay Increases</a:t>
          </a:r>
          <a:endParaRPr lang="en-US" sz="24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83C51F05-E02F-420A-849D-5BFE66AD4BD8}" type="parTrans" cxnId="{60266600-3A85-4A03-BB95-1459F3A86612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92D94714-EEF2-4DD5-BC7B-F779931332AF}" type="sibTrans" cxnId="{60266600-3A85-4A03-BB95-1459F3A86612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2453CD92-FF5B-4E9B-801F-79DD99F169C7}">
      <dgm:prSet phldrT="[Text]" custT="1"/>
      <dgm:spPr/>
      <dgm:t>
        <a:bodyPr/>
        <a:lstStyle/>
        <a:p>
          <a:pPr algn="ctr"/>
          <a:r>
            <a:rPr lang="en-US" sz="2400" b="1" dirty="0" smtClean="0">
              <a:latin typeface="Arial Narrow" panose="020B0606020202030204" pitchFamily="34" charset="0"/>
              <a:cs typeface="Times New Roman" pitchFamily="18" charset="0"/>
            </a:rPr>
            <a:t>Cost of Living</a:t>
          </a:r>
          <a:endParaRPr lang="en-US" sz="24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55A4F7F5-43CC-43C2-A697-1EEFEB62C692}" type="parTrans" cxnId="{66CBEDEF-56EC-48C4-A75A-F3565F52217E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63C34488-4F3F-4352-BBF3-B47B8455B8FF}" type="sibTrans" cxnId="{66CBEDEF-56EC-48C4-A75A-F3565F52217E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11D270FB-7FEC-486D-9E17-72D35A0E336C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"I was </a:t>
          </a:r>
          <a:r>
            <a:rPr lang="en-US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promoted to the next level but still </a:t>
          </a:r>
          <a:r>
            <a: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did not get a raise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."</a:t>
          </a:r>
        </a:p>
      </dgm:t>
    </dgm:pt>
    <dgm:pt modelId="{719B0A90-8688-41ED-8593-8B74961E9AB2}" type="parTrans" cxnId="{B147137E-4315-4249-9F1D-7FE0869BEFB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C5B5716C-3A10-47FA-A008-AD8A620DA003}" type="sibTrans" cxnId="{B147137E-4315-4249-9F1D-7FE0869BEFB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291C17B6-8FF9-4E12-BD26-AA87F2A3EE0A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“…only receive compensation enough to cover </a:t>
          </a:r>
          <a:r>
            <a:rPr lang="en-US" sz="2000" b="1" dirty="0" smtClean="0">
              <a:solidFill>
                <a:srgbClr val="E5B725"/>
              </a:solidFill>
              <a:latin typeface="Arial" panose="020B0604020202020204" pitchFamily="34" charset="0"/>
              <a:cs typeface="Arial" panose="020B0604020202020204" pitchFamily="34" charset="0"/>
            </a:rPr>
            <a:t>cost of living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, there is something seriously wrong....”</a:t>
          </a:r>
          <a:endParaRPr lang="en-US" sz="20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0D8010-8472-4A83-B3CE-F9E5B9170C2F}" type="parTrans" cxnId="{374BCB7B-0CEE-4E9D-988D-AC0343ED3C27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53A89698-10BB-4EC1-9318-EF032015EEDD}" type="sibTrans" cxnId="{374BCB7B-0CEE-4E9D-988D-AC0343ED3C27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B6DE9AF3-B43D-4C68-AC19-A16D7ACF70E4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en-US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have </a:t>
          </a:r>
          <a:r>
            <a: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not had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any </a:t>
          </a:r>
          <a:r>
            <a: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salary increase</a:t>
          </a:r>
          <a:r>
            <a: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 20 months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. "</a:t>
          </a:r>
        </a:p>
      </dgm:t>
    </dgm:pt>
    <dgm:pt modelId="{0438967C-88AB-484E-BF42-2A8D40DE5141}" type="parTrans" cxnId="{DBCC3AA3-9E1B-4DF4-917F-E850C61366C0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468BE102-CB4A-401C-A403-D08516585623}" type="sibTrans" cxnId="{DBCC3AA3-9E1B-4DF4-917F-E850C61366C0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39D0B0FA-9E09-4AFE-BEF5-FD4BF0E66D4A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“…a 3.5% raise over 2 years doesn’t even keep up with </a:t>
          </a:r>
          <a:r>
            <a:rPr lang="en-US" sz="2000" b="1" dirty="0" smtClean="0">
              <a:solidFill>
                <a:srgbClr val="E5B725"/>
              </a:solidFill>
              <a:latin typeface="Arial" panose="020B0604020202020204" pitchFamily="34" charset="0"/>
              <a:cs typeface="Arial" panose="020B0604020202020204" pitchFamily="34" charset="0"/>
            </a:rPr>
            <a:t>inflation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.”</a:t>
          </a:r>
          <a:endParaRPr lang="en-US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CA6133-6912-4CBE-B246-9C5DEBBFCA60}" type="parTrans" cxnId="{D6E9AC47-F5EB-48D9-B226-B8308124A941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F7625CF9-1FBE-46FE-8B4B-DC1EBBBBADE3}" type="sibTrans" cxnId="{D6E9AC47-F5EB-48D9-B226-B8308124A941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762F45DC-BB15-4C4D-99BC-5221EB23A60B}" type="pres">
      <dgm:prSet presAssocID="{966065B6-47A1-4C43-AD34-ABB80BC35D4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ACA0702-708D-46D5-B9B8-B91DB89CFF82}" type="pres">
      <dgm:prSet presAssocID="{5E9B8433-124C-4ECD-88B6-D69CEC8B82EF}" presName="thickLine" presStyleLbl="alignNode1" presStyleIdx="0" presStyleCnt="1" custLinFactNeighborX="680"/>
      <dgm:spPr/>
    </dgm:pt>
    <dgm:pt modelId="{E277E1CB-64AC-4841-8C12-FEB34A4DF206}" type="pres">
      <dgm:prSet presAssocID="{5E9B8433-124C-4ECD-88B6-D69CEC8B82EF}" presName="horz1" presStyleCnt="0"/>
      <dgm:spPr/>
    </dgm:pt>
    <dgm:pt modelId="{E7179748-6C20-44EA-BE05-9606111297FA}" type="pres">
      <dgm:prSet presAssocID="{5E9B8433-124C-4ECD-88B6-D69CEC8B82EF}" presName="tx1" presStyleLbl="revTx" presStyleIdx="0" presStyleCnt="7" custScaleX="248621"/>
      <dgm:spPr/>
      <dgm:t>
        <a:bodyPr/>
        <a:lstStyle/>
        <a:p>
          <a:endParaRPr lang="en-US"/>
        </a:p>
      </dgm:t>
    </dgm:pt>
    <dgm:pt modelId="{759F6CAC-638E-4B51-BF59-6E0442B8C1BA}" type="pres">
      <dgm:prSet presAssocID="{5E9B8433-124C-4ECD-88B6-D69CEC8B82EF}" presName="vert1" presStyleCnt="0"/>
      <dgm:spPr/>
    </dgm:pt>
    <dgm:pt modelId="{F443893A-ECB1-4B79-869C-1681B28E69D7}" type="pres">
      <dgm:prSet presAssocID="{88D7FD42-B95B-4A35-A725-3D5A07C8527B}" presName="vertSpace2a" presStyleCnt="0"/>
      <dgm:spPr/>
    </dgm:pt>
    <dgm:pt modelId="{C036816C-F27F-4F92-A3C8-887C772EC888}" type="pres">
      <dgm:prSet presAssocID="{88D7FD42-B95B-4A35-A725-3D5A07C8527B}" presName="horz2" presStyleCnt="0"/>
      <dgm:spPr/>
    </dgm:pt>
    <dgm:pt modelId="{65E5E6C8-FA8B-4A97-A389-25EDF6857DCB}" type="pres">
      <dgm:prSet presAssocID="{88D7FD42-B95B-4A35-A725-3D5A07C8527B}" presName="horzSpace2" presStyleCnt="0"/>
      <dgm:spPr/>
    </dgm:pt>
    <dgm:pt modelId="{474A75DC-4015-4471-B17E-F6E5CB0C9BC8}" type="pres">
      <dgm:prSet presAssocID="{88D7FD42-B95B-4A35-A725-3D5A07C8527B}" presName="tx2" presStyleLbl="revTx" presStyleIdx="1" presStyleCnt="7" custScaleX="131945" custLinFactNeighborX="-10877" custLinFactNeighborY="-5000"/>
      <dgm:spPr/>
      <dgm:t>
        <a:bodyPr/>
        <a:lstStyle/>
        <a:p>
          <a:endParaRPr lang="en-US"/>
        </a:p>
      </dgm:t>
    </dgm:pt>
    <dgm:pt modelId="{AD392675-4D5C-47A9-AA98-233CAF66DC4E}" type="pres">
      <dgm:prSet presAssocID="{88D7FD42-B95B-4A35-A725-3D5A07C8527B}" presName="vert2" presStyleCnt="0"/>
      <dgm:spPr/>
    </dgm:pt>
    <dgm:pt modelId="{6C7D067B-D744-4933-8BA7-26CA1F2BBEB9}" type="pres">
      <dgm:prSet presAssocID="{11D270FB-7FEC-486D-9E17-72D35A0E336C}" presName="horz3" presStyleCnt="0"/>
      <dgm:spPr/>
    </dgm:pt>
    <dgm:pt modelId="{54A54E31-5DF1-40D7-A336-37EE247E520E}" type="pres">
      <dgm:prSet presAssocID="{11D270FB-7FEC-486D-9E17-72D35A0E336C}" presName="horzSpace3" presStyleCnt="0"/>
      <dgm:spPr/>
    </dgm:pt>
    <dgm:pt modelId="{B7B92D40-D3BE-458D-918E-99C0FE9F91A3}" type="pres">
      <dgm:prSet presAssocID="{11D270FB-7FEC-486D-9E17-72D35A0E336C}" presName="tx3" presStyleLbl="revTx" presStyleIdx="2" presStyleCnt="7" custScaleX="250539" custLinFactNeighborX="227" custLinFactNeighborY="-5000"/>
      <dgm:spPr/>
      <dgm:t>
        <a:bodyPr/>
        <a:lstStyle/>
        <a:p>
          <a:endParaRPr lang="en-US"/>
        </a:p>
      </dgm:t>
    </dgm:pt>
    <dgm:pt modelId="{3E411F7C-C731-4F29-83F0-805E7AAE6777}" type="pres">
      <dgm:prSet presAssocID="{11D270FB-7FEC-486D-9E17-72D35A0E336C}" presName="vert3" presStyleCnt="0"/>
      <dgm:spPr/>
    </dgm:pt>
    <dgm:pt modelId="{3E85C476-0732-41C0-869E-1C1F68C6C49F}" type="pres">
      <dgm:prSet presAssocID="{C5B5716C-3A10-47FA-A008-AD8A620DA003}" presName="thinLine3" presStyleLbl="callout" presStyleIdx="0" presStyleCnt="4" custLinFactNeighborY="-16762"/>
      <dgm:spPr/>
    </dgm:pt>
    <dgm:pt modelId="{615581DB-2EF0-4F40-A51A-932D676CE491}" type="pres">
      <dgm:prSet presAssocID="{B6DE9AF3-B43D-4C68-AC19-A16D7ACF70E4}" presName="horz3" presStyleCnt="0"/>
      <dgm:spPr/>
    </dgm:pt>
    <dgm:pt modelId="{BCFCF4CC-060E-48B4-9E4B-750241344F7D}" type="pres">
      <dgm:prSet presAssocID="{B6DE9AF3-B43D-4C68-AC19-A16D7ACF70E4}" presName="horzSpace3" presStyleCnt="0"/>
      <dgm:spPr/>
    </dgm:pt>
    <dgm:pt modelId="{06272C87-8026-4557-956C-2C0C0B1D480F}" type="pres">
      <dgm:prSet presAssocID="{B6DE9AF3-B43D-4C68-AC19-A16D7ACF70E4}" presName="tx3" presStyleLbl="revTx" presStyleIdx="3" presStyleCnt="7" custScaleX="245838" custLinFactNeighborX="1001" custLinFactNeighborY="-15774"/>
      <dgm:spPr/>
      <dgm:t>
        <a:bodyPr/>
        <a:lstStyle/>
        <a:p>
          <a:endParaRPr lang="en-US"/>
        </a:p>
      </dgm:t>
    </dgm:pt>
    <dgm:pt modelId="{71EE5A54-BD73-4A23-B6E1-9078F7343671}" type="pres">
      <dgm:prSet presAssocID="{B6DE9AF3-B43D-4C68-AC19-A16D7ACF70E4}" presName="vert3" presStyleCnt="0"/>
      <dgm:spPr/>
    </dgm:pt>
    <dgm:pt modelId="{739E09DA-D940-4A9F-922F-3053F7DB166A}" type="pres">
      <dgm:prSet presAssocID="{88D7FD42-B95B-4A35-A725-3D5A07C8527B}" presName="thinLine2b" presStyleLbl="callout" presStyleIdx="1" presStyleCnt="4" custLinFactY="-300000" custLinFactNeighborX="-15325" custLinFactNeighborY="-376337"/>
      <dgm:spPr/>
    </dgm:pt>
    <dgm:pt modelId="{F4D3C96D-95D3-49AB-B157-62EC11FC58EE}" type="pres">
      <dgm:prSet presAssocID="{88D7FD42-B95B-4A35-A725-3D5A07C8527B}" presName="vertSpace2b" presStyleCnt="0"/>
      <dgm:spPr/>
    </dgm:pt>
    <dgm:pt modelId="{50CBAE9A-D752-4120-97FA-2660AF37B87A}" type="pres">
      <dgm:prSet presAssocID="{2453CD92-FF5B-4E9B-801F-79DD99F169C7}" presName="horz2" presStyleCnt="0"/>
      <dgm:spPr/>
    </dgm:pt>
    <dgm:pt modelId="{A7052AB6-A1BC-4179-BCA6-9EA56E7D58B2}" type="pres">
      <dgm:prSet presAssocID="{2453CD92-FF5B-4E9B-801F-79DD99F169C7}" presName="horzSpace2" presStyleCnt="0"/>
      <dgm:spPr/>
    </dgm:pt>
    <dgm:pt modelId="{3B623E3D-8BC8-4B04-B1CE-6B91BF5FD9A8}" type="pres">
      <dgm:prSet presAssocID="{2453CD92-FF5B-4E9B-801F-79DD99F169C7}" presName="tx2" presStyleLbl="revTx" presStyleIdx="4" presStyleCnt="7" custScaleX="103284" custLinFactNeighborX="-5993" custLinFactNeighborY="-25322"/>
      <dgm:spPr/>
      <dgm:t>
        <a:bodyPr/>
        <a:lstStyle/>
        <a:p>
          <a:endParaRPr lang="en-US"/>
        </a:p>
      </dgm:t>
    </dgm:pt>
    <dgm:pt modelId="{80448ADF-7099-425E-9A31-75FCF8DF9837}" type="pres">
      <dgm:prSet presAssocID="{2453CD92-FF5B-4E9B-801F-79DD99F169C7}" presName="vert2" presStyleCnt="0"/>
      <dgm:spPr/>
    </dgm:pt>
    <dgm:pt modelId="{8714E4B3-0C5D-4D0F-B43C-9FD3B061E700}" type="pres">
      <dgm:prSet presAssocID="{291C17B6-8FF9-4E12-BD26-AA87F2A3EE0A}" presName="horz3" presStyleCnt="0"/>
      <dgm:spPr/>
    </dgm:pt>
    <dgm:pt modelId="{1705B288-B3D3-4B7D-9FB6-839A515ABF37}" type="pres">
      <dgm:prSet presAssocID="{291C17B6-8FF9-4E12-BD26-AA87F2A3EE0A}" presName="horzSpace3" presStyleCnt="0"/>
      <dgm:spPr/>
    </dgm:pt>
    <dgm:pt modelId="{2E4C18B7-E0CF-4998-B0AE-118C99876D15}" type="pres">
      <dgm:prSet presAssocID="{291C17B6-8FF9-4E12-BD26-AA87F2A3EE0A}" presName="tx3" presStyleLbl="revTx" presStyleIdx="5" presStyleCnt="7" custScaleX="234670" custScaleY="180276" custLinFactNeighborX="34061" custLinFactNeighborY="-65757"/>
      <dgm:spPr/>
      <dgm:t>
        <a:bodyPr/>
        <a:lstStyle/>
        <a:p>
          <a:endParaRPr lang="en-US"/>
        </a:p>
      </dgm:t>
    </dgm:pt>
    <dgm:pt modelId="{F105C14E-EC8A-4665-8DCD-3D9E821D61F6}" type="pres">
      <dgm:prSet presAssocID="{291C17B6-8FF9-4E12-BD26-AA87F2A3EE0A}" presName="vert3" presStyleCnt="0"/>
      <dgm:spPr/>
    </dgm:pt>
    <dgm:pt modelId="{8640F130-F4F3-4F20-BDCA-3B89EFCE46F8}" type="pres">
      <dgm:prSet presAssocID="{53A89698-10BB-4EC1-9318-EF032015EEDD}" presName="thinLine3" presStyleLbl="callout" presStyleIdx="2" presStyleCnt="4" custLinFactNeighborX="33630" custLinFactNeighborY="-44796"/>
      <dgm:spPr/>
    </dgm:pt>
    <dgm:pt modelId="{11D17B95-E4C4-40D3-97E7-B89E12D9B9F5}" type="pres">
      <dgm:prSet presAssocID="{39D0B0FA-9E09-4AFE-BEF5-FD4BF0E66D4A}" presName="horz3" presStyleCnt="0"/>
      <dgm:spPr/>
    </dgm:pt>
    <dgm:pt modelId="{5DC70B41-3750-4789-A82F-FC50F34CFA00}" type="pres">
      <dgm:prSet presAssocID="{39D0B0FA-9E09-4AFE-BEF5-FD4BF0E66D4A}" presName="horzSpace3" presStyleCnt="0"/>
      <dgm:spPr/>
    </dgm:pt>
    <dgm:pt modelId="{9CEAB01F-7945-43D2-B845-3FF78DE2B10B}" type="pres">
      <dgm:prSet presAssocID="{39D0B0FA-9E09-4AFE-BEF5-FD4BF0E66D4A}" presName="tx3" presStyleLbl="revTx" presStyleIdx="6" presStyleCnt="7" custScaleX="242286" custLinFactNeighborX="35283" custLinFactNeighborY="-42824"/>
      <dgm:spPr/>
      <dgm:t>
        <a:bodyPr/>
        <a:lstStyle/>
        <a:p>
          <a:endParaRPr lang="en-US"/>
        </a:p>
      </dgm:t>
    </dgm:pt>
    <dgm:pt modelId="{DD79A52F-A57B-48A1-9AD5-8B35B061BBB0}" type="pres">
      <dgm:prSet presAssocID="{39D0B0FA-9E09-4AFE-BEF5-FD4BF0E66D4A}" presName="vert3" presStyleCnt="0"/>
      <dgm:spPr/>
    </dgm:pt>
    <dgm:pt modelId="{8B7260D9-8D25-42F0-AC87-8BC9C9902B9F}" type="pres">
      <dgm:prSet presAssocID="{2453CD92-FF5B-4E9B-801F-79DD99F169C7}" presName="thinLine2b" presStyleLbl="callout" presStyleIdx="3" presStyleCnt="4" custLinFactNeighborX="-14516"/>
      <dgm:spPr/>
    </dgm:pt>
    <dgm:pt modelId="{E176A485-33EB-435E-AD1D-04B0963985DE}" type="pres">
      <dgm:prSet presAssocID="{2453CD92-FF5B-4E9B-801F-79DD99F169C7}" presName="vertSpace2b" presStyleCnt="0"/>
      <dgm:spPr/>
    </dgm:pt>
  </dgm:ptLst>
  <dgm:cxnLst>
    <dgm:cxn modelId="{A1527DA7-318C-4E07-9F58-F7560EBB56B8}" type="presOf" srcId="{B6DE9AF3-B43D-4C68-AC19-A16D7ACF70E4}" destId="{06272C87-8026-4557-956C-2C0C0B1D480F}" srcOrd="0" destOrd="0" presId="urn:microsoft.com/office/officeart/2008/layout/LinedList"/>
    <dgm:cxn modelId="{70156FB3-1764-48F7-8589-3965C2961732}" type="presOf" srcId="{11D270FB-7FEC-486D-9E17-72D35A0E336C}" destId="{B7B92D40-D3BE-458D-918E-99C0FE9F91A3}" srcOrd="0" destOrd="0" presId="urn:microsoft.com/office/officeart/2008/layout/LinedList"/>
    <dgm:cxn modelId="{97E1C61F-A111-4C16-8205-97C4364AF858}" type="presOf" srcId="{39D0B0FA-9E09-4AFE-BEF5-FD4BF0E66D4A}" destId="{9CEAB01F-7945-43D2-B845-3FF78DE2B10B}" srcOrd="0" destOrd="0" presId="urn:microsoft.com/office/officeart/2008/layout/LinedList"/>
    <dgm:cxn modelId="{734C1946-D53A-4254-BBA1-6009A73E8FA7}" type="presOf" srcId="{88D7FD42-B95B-4A35-A725-3D5A07C8527B}" destId="{474A75DC-4015-4471-B17E-F6E5CB0C9BC8}" srcOrd="0" destOrd="0" presId="urn:microsoft.com/office/officeart/2008/layout/LinedList"/>
    <dgm:cxn modelId="{3D4C406B-FAEB-499C-9A6E-733B622FA479}" type="presOf" srcId="{2453CD92-FF5B-4E9B-801F-79DD99F169C7}" destId="{3B623E3D-8BC8-4B04-B1CE-6B91BF5FD9A8}" srcOrd="0" destOrd="0" presId="urn:microsoft.com/office/officeart/2008/layout/LinedList"/>
    <dgm:cxn modelId="{E9169AD0-4048-4493-8E4D-06540B89156D}" srcId="{966065B6-47A1-4C43-AD34-ABB80BC35D4D}" destId="{5E9B8433-124C-4ECD-88B6-D69CEC8B82EF}" srcOrd="0" destOrd="0" parTransId="{CEDD032B-CD92-46DB-90ED-79782B5FFDC2}" sibTransId="{3284ABB8-558C-480B-A304-B262FC31A0E3}"/>
    <dgm:cxn modelId="{2CD85313-A021-491A-BCA5-349C2D9D45FB}" type="presOf" srcId="{5E9B8433-124C-4ECD-88B6-D69CEC8B82EF}" destId="{E7179748-6C20-44EA-BE05-9606111297FA}" srcOrd="0" destOrd="0" presId="urn:microsoft.com/office/officeart/2008/layout/LinedList"/>
    <dgm:cxn modelId="{E0E7EC45-051C-46CF-A514-0F041C732CE4}" type="presOf" srcId="{966065B6-47A1-4C43-AD34-ABB80BC35D4D}" destId="{762F45DC-BB15-4C4D-99BC-5221EB23A60B}" srcOrd="0" destOrd="0" presId="urn:microsoft.com/office/officeart/2008/layout/LinedList"/>
    <dgm:cxn modelId="{374BCB7B-0CEE-4E9D-988D-AC0343ED3C27}" srcId="{2453CD92-FF5B-4E9B-801F-79DD99F169C7}" destId="{291C17B6-8FF9-4E12-BD26-AA87F2A3EE0A}" srcOrd="0" destOrd="0" parTransId="{190D8010-8472-4A83-B3CE-F9E5B9170C2F}" sibTransId="{53A89698-10BB-4EC1-9318-EF032015EEDD}"/>
    <dgm:cxn modelId="{60266600-3A85-4A03-BB95-1459F3A86612}" srcId="{5E9B8433-124C-4ECD-88B6-D69CEC8B82EF}" destId="{88D7FD42-B95B-4A35-A725-3D5A07C8527B}" srcOrd="0" destOrd="0" parTransId="{83C51F05-E02F-420A-849D-5BFE66AD4BD8}" sibTransId="{92D94714-EEF2-4DD5-BC7B-F779931332AF}"/>
    <dgm:cxn modelId="{66CBEDEF-56EC-48C4-A75A-F3565F52217E}" srcId="{5E9B8433-124C-4ECD-88B6-D69CEC8B82EF}" destId="{2453CD92-FF5B-4E9B-801F-79DD99F169C7}" srcOrd="1" destOrd="0" parTransId="{55A4F7F5-43CC-43C2-A697-1EEFEB62C692}" sibTransId="{63C34488-4F3F-4352-BBF3-B47B8455B8FF}"/>
    <dgm:cxn modelId="{D6E9AC47-F5EB-48D9-B226-B8308124A941}" srcId="{2453CD92-FF5B-4E9B-801F-79DD99F169C7}" destId="{39D0B0FA-9E09-4AFE-BEF5-FD4BF0E66D4A}" srcOrd="1" destOrd="0" parTransId="{98CA6133-6912-4CBE-B246-9C5DEBBFCA60}" sibTransId="{F7625CF9-1FBE-46FE-8B4B-DC1EBBBBADE3}"/>
    <dgm:cxn modelId="{6453B972-2104-4316-98F6-2F902CF31EE7}" type="presOf" srcId="{291C17B6-8FF9-4E12-BD26-AA87F2A3EE0A}" destId="{2E4C18B7-E0CF-4998-B0AE-118C99876D15}" srcOrd="0" destOrd="0" presId="urn:microsoft.com/office/officeart/2008/layout/LinedList"/>
    <dgm:cxn modelId="{B147137E-4315-4249-9F1D-7FE0869BEFBD}" srcId="{88D7FD42-B95B-4A35-A725-3D5A07C8527B}" destId="{11D270FB-7FEC-486D-9E17-72D35A0E336C}" srcOrd="0" destOrd="0" parTransId="{719B0A90-8688-41ED-8593-8B74961E9AB2}" sibTransId="{C5B5716C-3A10-47FA-A008-AD8A620DA003}"/>
    <dgm:cxn modelId="{DBCC3AA3-9E1B-4DF4-917F-E850C61366C0}" srcId="{88D7FD42-B95B-4A35-A725-3D5A07C8527B}" destId="{B6DE9AF3-B43D-4C68-AC19-A16D7ACF70E4}" srcOrd="1" destOrd="0" parTransId="{0438967C-88AB-484E-BF42-2A8D40DE5141}" sibTransId="{468BE102-CB4A-401C-A403-D08516585623}"/>
    <dgm:cxn modelId="{47A93D82-5F30-4EE4-A365-CB0BCE4EEBF4}" type="presParOf" srcId="{762F45DC-BB15-4C4D-99BC-5221EB23A60B}" destId="{1ACA0702-708D-46D5-B9B8-B91DB89CFF82}" srcOrd="0" destOrd="0" presId="urn:microsoft.com/office/officeart/2008/layout/LinedList"/>
    <dgm:cxn modelId="{7EE0B952-9A53-4AA2-84CC-D62D6017731F}" type="presParOf" srcId="{762F45DC-BB15-4C4D-99BC-5221EB23A60B}" destId="{E277E1CB-64AC-4841-8C12-FEB34A4DF206}" srcOrd="1" destOrd="0" presId="urn:microsoft.com/office/officeart/2008/layout/LinedList"/>
    <dgm:cxn modelId="{CBEA7EC1-172D-4B8B-8C24-1DAB106BD3B7}" type="presParOf" srcId="{E277E1CB-64AC-4841-8C12-FEB34A4DF206}" destId="{E7179748-6C20-44EA-BE05-9606111297FA}" srcOrd="0" destOrd="0" presId="urn:microsoft.com/office/officeart/2008/layout/LinedList"/>
    <dgm:cxn modelId="{EEC7BE70-3B26-41C2-B0EE-442682B79619}" type="presParOf" srcId="{E277E1CB-64AC-4841-8C12-FEB34A4DF206}" destId="{759F6CAC-638E-4B51-BF59-6E0442B8C1BA}" srcOrd="1" destOrd="0" presId="urn:microsoft.com/office/officeart/2008/layout/LinedList"/>
    <dgm:cxn modelId="{239DC1D1-70B5-4FB5-944C-B4275DF8AEBF}" type="presParOf" srcId="{759F6CAC-638E-4B51-BF59-6E0442B8C1BA}" destId="{F443893A-ECB1-4B79-869C-1681B28E69D7}" srcOrd="0" destOrd="0" presId="urn:microsoft.com/office/officeart/2008/layout/LinedList"/>
    <dgm:cxn modelId="{77CD860D-67BA-4F93-815F-1BCD8507ACC1}" type="presParOf" srcId="{759F6CAC-638E-4B51-BF59-6E0442B8C1BA}" destId="{C036816C-F27F-4F92-A3C8-887C772EC888}" srcOrd="1" destOrd="0" presId="urn:microsoft.com/office/officeart/2008/layout/LinedList"/>
    <dgm:cxn modelId="{15527055-9ABB-4A3B-AE49-F12C0913EC3F}" type="presParOf" srcId="{C036816C-F27F-4F92-A3C8-887C772EC888}" destId="{65E5E6C8-FA8B-4A97-A389-25EDF6857DCB}" srcOrd="0" destOrd="0" presId="urn:microsoft.com/office/officeart/2008/layout/LinedList"/>
    <dgm:cxn modelId="{03308DC7-A959-4E0F-9928-63C81C53310F}" type="presParOf" srcId="{C036816C-F27F-4F92-A3C8-887C772EC888}" destId="{474A75DC-4015-4471-B17E-F6E5CB0C9BC8}" srcOrd="1" destOrd="0" presId="urn:microsoft.com/office/officeart/2008/layout/LinedList"/>
    <dgm:cxn modelId="{2FF59AD8-DEB5-4F1B-AE46-F41EB0C386B8}" type="presParOf" srcId="{C036816C-F27F-4F92-A3C8-887C772EC888}" destId="{AD392675-4D5C-47A9-AA98-233CAF66DC4E}" srcOrd="2" destOrd="0" presId="urn:microsoft.com/office/officeart/2008/layout/LinedList"/>
    <dgm:cxn modelId="{70BBEA79-3C90-453D-9E34-53F21834C0D9}" type="presParOf" srcId="{AD392675-4D5C-47A9-AA98-233CAF66DC4E}" destId="{6C7D067B-D744-4933-8BA7-26CA1F2BBEB9}" srcOrd="0" destOrd="0" presId="urn:microsoft.com/office/officeart/2008/layout/LinedList"/>
    <dgm:cxn modelId="{16DB00CB-6EAB-49CA-8D82-8DE5E319D6C2}" type="presParOf" srcId="{6C7D067B-D744-4933-8BA7-26CA1F2BBEB9}" destId="{54A54E31-5DF1-40D7-A336-37EE247E520E}" srcOrd="0" destOrd="0" presId="urn:microsoft.com/office/officeart/2008/layout/LinedList"/>
    <dgm:cxn modelId="{9C9E3E0A-122D-4EA3-A2B3-0F84B6C78BA8}" type="presParOf" srcId="{6C7D067B-D744-4933-8BA7-26CA1F2BBEB9}" destId="{B7B92D40-D3BE-458D-918E-99C0FE9F91A3}" srcOrd="1" destOrd="0" presId="urn:microsoft.com/office/officeart/2008/layout/LinedList"/>
    <dgm:cxn modelId="{34DC49FF-6227-43D8-B4A8-D14733413FB8}" type="presParOf" srcId="{6C7D067B-D744-4933-8BA7-26CA1F2BBEB9}" destId="{3E411F7C-C731-4F29-83F0-805E7AAE6777}" srcOrd="2" destOrd="0" presId="urn:microsoft.com/office/officeart/2008/layout/LinedList"/>
    <dgm:cxn modelId="{8956AE59-3427-4764-8028-F1CF06947D0D}" type="presParOf" srcId="{AD392675-4D5C-47A9-AA98-233CAF66DC4E}" destId="{3E85C476-0732-41C0-869E-1C1F68C6C49F}" srcOrd="1" destOrd="0" presId="urn:microsoft.com/office/officeart/2008/layout/LinedList"/>
    <dgm:cxn modelId="{B90C21F9-F35C-4745-A8EA-4293163E7ED7}" type="presParOf" srcId="{AD392675-4D5C-47A9-AA98-233CAF66DC4E}" destId="{615581DB-2EF0-4F40-A51A-932D676CE491}" srcOrd="2" destOrd="0" presId="urn:microsoft.com/office/officeart/2008/layout/LinedList"/>
    <dgm:cxn modelId="{288A13D1-7191-4803-B54A-7861DF4A2727}" type="presParOf" srcId="{615581DB-2EF0-4F40-A51A-932D676CE491}" destId="{BCFCF4CC-060E-48B4-9E4B-750241344F7D}" srcOrd="0" destOrd="0" presId="urn:microsoft.com/office/officeart/2008/layout/LinedList"/>
    <dgm:cxn modelId="{9FA7F6BF-7778-45CA-9026-239A6E63C62F}" type="presParOf" srcId="{615581DB-2EF0-4F40-A51A-932D676CE491}" destId="{06272C87-8026-4557-956C-2C0C0B1D480F}" srcOrd="1" destOrd="0" presId="urn:microsoft.com/office/officeart/2008/layout/LinedList"/>
    <dgm:cxn modelId="{D2822F43-1CF4-461A-B668-FA15C2598E8E}" type="presParOf" srcId="{615581DB-2EF0-4F40-A51A-932D676CE491}" destId="{71EE5A54-BD73-4A23-B6E1-9078F7343671}" srcOrd="2" destOrd="0" presId="urn:microsoft.com/office/officeart/2008/layout/LinedList"/>
    <dgm:cxn modelId="{84CF6456-900D-46B7-953F-7779A5711531}" type="presParOf" srcId="{759F6CAC-638E-4B51-BF59-6E0442B8C1BA}" destId="{739E09DA-D940-4A9F-922F-3053F7DB166A}" srcOrd="2" destOrd="0" presId="urn:microsoft.com/office/officeart/2008/layout/LinedList"/>
    <dgm:cxn modelId="{FB93DC0A-054B-469A-8DB2-4FBA019D74CF}" type="presParOf" srcId="{759F6CAC-638E-4B51-BF59-6E0442B8C1BA}" destId="{F4D3C96D-95D3-49AB-B157-62EC11FC58EE}" srcOrd="3" destOrd="0" presId="urn:microsoft.com/office/officeart/2008/layout/LinedList"/>
    <dgm:cxn modelId="{3D811AC9-14A7-4543-96AB-A4084B61D447}" type="presParOf" srcId="{759F6CAC-638E-4B51-BF59-6E0442B8C1BA}" destId="{50CBAE9A-D752-4120-97FA-2660AF37B87A}" srcOrd="4" destOrd="0" presId="urn:microsoft.com/office/officeart/2008/layout/LinedList"/>
    <dgm:cxn modelId="{CCE5F7FD-E0DC-46B4-9A17-58A1D13BA08E}" type="presParOf" srcId="{50CBAE9A-D752-4120-97FA-2660AF37B87A}" destId="{A7052AB6-A1BC-4179-BCA6-9EA56E7D58B2}" srcOrd="0" destOrd="0" presId="urn:microsoft.com/office/officeart/2008/layout/LinedList"/>
    <dgm:cxn modelId="{13BF3E10-2D68-4346-B401-5A2D16CB4251}" type="presParOf" srcId="{50CBAE9A-D752-4120-97FA-2660AF37B87A}" destId="{3B623E3D-8BC8-4B04-B1CE-6B91BF5FD9A8}" srcOrd="1" destOrd="0" presId="urn:microsoft.com/office/officeart/2008/layout/LinedList"/>
    <dgm:cxn modelId="{0A9A8986-896C-48CC-BE2F-E492D341515F}" type="presParOf" srcId="{50CBAE9A-D752-4120-97FA-2660AF37B87A}" destId="{80448ADF-7099-425E-9A31-75FCF8DF9837}" srcOrd="2" destOrd="0" presId="urn:microsoft.com/office/officeart/2008/layout/LinedList"/>
    <dgm:cxn modelId="{85F3B318-7F90-424A-891D-F809A5022538}" type="presParOf" srcId="{80448ADF-7099-425E-9A31-75FCF8DF9837}" destId="{8714E4B3-0C5D-4D0F-B43C-9FD3B061E700}" srcOrd="0" destOrd="0" presId="urn:microsoft.com/office/officeart/2008/layout/LinedList"/>
    <dgm:cxn modelId="{BF4A2317-8833-444A-9731-84A0C2E296C3}" type="presParOf" srcId="{8714E4B3-0C5D-4D0F-B43C-9FD3B061E700}" destId="{1705B288-B3D3-4B7D-9FB6-839A515ABF37}" srcOrd="0" destOrd="0" presId="urn:microsoft.com/office/officeart/2008/layout/LinedList"/>
    <dgm:cxn modelId="{CCD6544F-D7D4-4D64-8E0B-F49197117AE8}" type="presParOf" srcId="{8714E4B3-0C5D-4D0F-B43C-9FD3B061E700}" destId="{2E4C18B7-E0CF-4998-B0AE-118C99876D15}" srcOrd="1" destOrd="0" presId="urn:microsoft.com/office/officeart/2008/layout/LinedList"/>
    <dgm:cxn modelId="{5F121647-0C63-49A7-8787-63EAD70ECBC8}" type="presParOf" srcId="{8714E4B3-0C5D-4D0F-B43C-9FD3B061E700}" destId="{F105C14E-EC8A-4665-8DCD-3D9E821D61F6}" srcOrd="2" destOrd="0" presId="urn:microsoft.com/office/officeart/2008/layout/LinedList"/>
    <dgm:cxn modelId="{07200F8F-C8A0-4A9F-8EA9-124640BAF4CE}" type="presParOf" srcId="{80448ADF-7099-425E-9A31-75FCF8DF9837}" destId="{8640F130-F4F3-4F20-BDCA-3B89EFCE46F8}" srcOrd="1" destOrd="0" presId="urn:microsoft.com/office/officeart/2008/layout/LinedList"/>
    <dgm:cxn modelId="{AC7DB4C3-0A34-489E-8C86-5381C5F56858}" type="presParOf" srcId="{80448ADF-7099-425E-9A31-75FCF8DF9837}" destId="{11D17B95-E4C4-40D3-97E7-B89E12D9B9F5}" srcOrd="2" destOrd="0" presId="urn:microsoft.com/office/officeart/2008/layout/LinedList"/>
    <dgm:cxn modelId="{5CA8D9ED-F4BB-4B80-9505-DF7FB5017FE3}" type="presParOf" srcId="{11D17B95-E4C4-40D3-97E7-B89E12D9B9F5}" destId="{5DC70B41-3750-4789-A82F-FC50F34CFA00}" srcOrd="0" destOrd="0" presId="urn:microsoft.com/office/officeart/2008/layout/LinedList"/>
    <dgm:cxn modelId="{AAC7D668-CF2D-4B64-8971-5F3B5DA6C166}" type="presParOf" srcId="{11D17B95-E4C4-40D3-97E7-B89E12D9B9F5}" destId="{9CEAB01F-7945-43D2-B845-3FF78DE2B10B}" srcOrd="1" destOrd="0" presId="urn:microsoft.com/office/officeart/2008/layout/LinedList"/>
    <dgm:cxn modelId="{92003007-CC94-4B2D-8B45-223CF89D97AE}" type="presParOf" srcId="{11D17B95-E4C4-40D3-97E7-B89E12D9B9F5}" destId="{DD79A52F-A57B-48A1-9AD5-8B35B061BBB0}" srcOrd="2" destOrd="0" presId="urn:microsoft.com/office/officeart/2008/layout/LinedList"/>
    <dgm:cxn modelId="{E7713BBD-D4B0-46EB-98FC-D14AAEBAB864}" type="presParOf" srcId="{759F6CAC-638E-4B51-BF59-6E0442B8C1BA}" destId="{8B7260D9-8D25-42F0-AC87-8BC9C9902B9F}" srcOrd="5" destOrd="0" presId="urn:microsoft.com/office/officeart/2008/layout/LinedList"/>
    <dgm:cxn modelId="{634B111C-EEBF-485D-9FEA-150C67561DCD}" type="presParOf" srcId="{759F6CAC-638E-4B51-BF59-6E0442B8C1BA}" destId="{E176A485-33EB-435E-AD1D-04B0963985DE}" srcOrd="6" destOrd="0" presId="urn:microsoft.com/office/officeart/2008/layout/LinedList"/>
  </dgm:cxnLst>
  <dgm:bg>
    <a:solidFill>
      <a:schemeClr val="bg1"/>
    </a:solidFill>
    <a:effectLst>
      <a:outerShdw blurRad="149987" dist="250190" dir="8460000" algn="ctr" rotWithShape="0">
        <a:srgbClr val="000000">
          <a:alpha val="28000"/>
        </a:srgbClr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>
        <a:solidFill>
          <a:srgbClr val="829DD4"/>
        </a:solidFill>
      </dgm:spPr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8D0763E4-FABE-4FBD-9FA3-A91B49DB3C22}" type="presOf" srcId="{BB641ABC-29E9-4C51-8AAF-9268314DA1A8}" destId="{F11E1808-3BD7-4055-8D6E-95294496790C}" srcOrd="0" destOrd="0" presId="urn:microsoft.com/office/officeart/2005/8/layout/vProcess5"/>
    <dgm:cxn modelId="{0F38B7E6-24D3-4439-9DC0-F9271234AE6F}" type="presOf" srcId="{92975EF6-8232-48CC-91E8-E7A19510E656}" destId="{E8F78176-A39C-46DA-9A3B-AF03DFCD792B}" srcOrd="0" destOrd="0" presId="urn:microsoft.com/office/officeart/2005/8/layout/vProcess5"/>
    <dgm:cxn modelId="{3561D0A6-590D-4D31-B82F-18A0B871C373}" type="presOf" srcId="{BE7CE7F9-01A8-4CD1-8BA7-EB95AA1A9F71}" destId="{F49629B1-0BFE-4717-810D-5009A462C085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CA3CFDDF-00D5-4942-AFF5-B1B47B0FEA76}" type="presOf" srcId="{E9C4E5D9-8D25-43B1-AF52-056A5D323675}" destId="{EC30173F-A871-4636-B887-1FA0C3E574E7}" srcOrd="0" destOrd="0" presId="urn:microsoft.com/office/officeart/2005/8/layout/vProcess5"/>
    <dgm:cxn modelId="{F216CACF-E77D-4926-8969-867EDFF4B40D}" type="presOf" srcId="{B904D5ED-5C97-4DF9-B667-5D4003147F43}" destId="{73BF56AF-88D3-48A9-8EBE-4890F47C4250}" srcOrd="0" destOrd="0" presId="urn:microsoft.com/office/officeart/2005/8/layout/vProcess5"/>
    <dgm:cxn modelId="{4F39D21B-2464-4DBE-82B0-56BDC37FB5C7}" type="presOf" srcId="{BB641ABC-29E9-4C51-8AAF-9268314DA1A8}" destId="{8796616D-B61D-4DAF-8E93-C27F4E37CA68}" srcOrd="1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36C92498-EF01-4473-BB03-2EE7AD723121}" type="presOf" srcId="{6C7AC992-2660-4E81-B7AD-1B10BB8C2DB2}" destId="{00CA9D4C-C11D-49F1-8AB3-00AA7E6051C8}" srcOrd="0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9EC8CED8-DF47-46D3-91F0-CB348FB1B32C}" type="presOf" srcId="{BE7CE7F9-01A8-4CD1-8BA7-EB95AA1A9F71}" destId="{F62E5662-76BC-487F-A94B-B1B94CDC9BD3}" srcOrd="1" destOrd="0" presId="urn:microsoft.com/office/officeart/2005/8/layout/vProcess5"/>
    <dgm:cxn modelId="{91D68905-255C-4CE4-9B72-2CCC16767210}" type="presOf" srcId="{CC04FE54-CF2E-4925-9EA9-27865275EFF8}" destId="{EF3B6208-58C1-4DB9-AA37-8E70BF838F9C}" srcOrd="1" destOrd="0" presId="urn:microsoft.com/office/officeart/2005/8/layout/vProcess5"/>
    <dgm:cxn modelId="{7A33AA45-F0D0-49D1-AA51-3F8596C9978B}" type="presOf" srcId="{92BC6FED-20C9-4447-889A-E55CBD53F070}" destId="{F44FD64D-1EF9-40CD-AE46-7FC9657501BA}" srcOrd="0" destOrd="0" presId="urn:microsoft.com/office/officeart/2005/8/layout/vProcess5"/>
    <dgm:cxn modelId="{BA8045C8-4A64-4DC9-817E-C93217B5C1C5}" type="presOf" srcId="{3146B1BA-A6E0-4BF9-A842-79416031E1E9}" destId="{5D2305CD-6475-4D01-BF58-A327DF2408A6}" srcOrd="0" destOrd="0" presId="urn:microsoft.com/office/officeart/2005/8/layout/vProcess5"/>
    <dgm:cxn modelId="{A62FAEBE-83BA-4D6F-A944-584EE25B8C72}" type="presOf" srcId="{CC04FE54-CF2E-4925-9EA9-27865275EFF8}" destId="{25F9CC22-FA00-4FC5-8B6F-37319A406C1A}" srcOrd="0" destOrd="0" presId="urn:microsoft.com/office/officeart/2005/8/layout/vProcess5"/>
    <dgm:cxn modelId="{CE6251FA-371D-489E-949A-52516550005A}" type="presOf" srcId="{92975EF6-8232-48CC-91E8-E7A19510E656}" destId="{B01EE6E6-EBC6-45D3-8CEE-17EF6DDEA31D}" srcOrd="1" destOrd="0" presId="urn:microsoft.com/office/officeart/2005/8/layout/vProcess5"/>
    <dgm:cxn modelId="{0EA335FA-2AC7-49E4-9CBF-7BA4360CCCCA}" type="presOf" srcId="{FD0E3EBA-7D5A-4976-A3A8-89A1CB5B00F4}" destId="{83EA7985-B21F-4B8A-ABA9-A111440795FB}" srcOrd="0" destOrd="0" presId="urn:microsoft.com/office/officeart/2005/8/layout/vProcess5"/>
    <dgm:cxn modelId="{EEDA9C89-6770-4E6D-AB12-0FF5823571C5}" type="presOf" srcId="{6C7AC992-2660-4E81-B7AD-1B10BB8C2DB2}" destId="{3D068C62-DC08-4ECE-9245-846EC601DEBC}" srcOrd="1" destOrd="0" presId="urn:microsoft.com/office/officeart/2005/8/layout/vProcess5"/>
    <dgm:cxn modelId="{8ED61CFC-5064-4AA8-A650-E6AA1FDF09A9}" type="presParOf" srcId="{F44FD64D-1EF9-40CD-AE46-7FC9657501BA}" destId="{A05BAE02-FE7B-4246-A234-0336458BEDC0}" srcOrd="0" destOrd="0" presId="urn:microsoft.com/office/officeart/2005/8/layout/vProcess5"/>
    <dgm:cxn modelId="{3B2FCE55-86E1-48AD-BE6F-09020D8D87E3}" type="presParOf" srcId="{F44FD64D-1EF9-40CD-AE46-7FC9657501BA}" destId="{F11E1808-3BD7-4055-8D6E-95294496790C}" srcOrd="1" destOrd="0" presId="urn:microsoft.com/office/officeart/2005/8/layout/vProcess5"/>
    <dgm:cxn modelId="{3EE39938-7378-49A8-AF34-213923D31F5C}" type="presParOf" srcId="{F44FD64D-1EF9-40CD-AE46-7FC9657501BA}" destId="{25F9CC22-FA00-4FC5-8B6F-37319A406C1A}" srcOrd="2" destOrd="0" presId="urn:microsoft.com/office/officeart/2005/8/layout/vProcess5"/>
    <dgm:cxn modelId="{3DE4D9DC-937B-46E2-B03C-0CAAAB76F60B}" type="presParOf" srcId="{F44FD64D-1EF9-40CD-AE46-7FC9657501BA}" destId="{00CA9D4C-C11D-49F1-8AB3-00AA7E6051C8}" srcOrd="3" destOrd="0" presId="urn:microsoft.com/office/officeart/2005/8/layout/vProcess5"/>
    <dgm:cxn modelId="{036718EC-ADE8-4038-9B19-93DA50BCB680}" type="presParOf" srcId="{F44FD64D-1EF9-40CD-AE46-7FC9657501BA}" destId="{F49629B1-0BFE-4717-810D-5009A462C085}" srcOrd="4" destOrd="0" presId="urn:microsoft.com/office/officeart/2005/8/layout/vProcess5"/>
    <dgm:cxn modelId="{9E29A1D5-AA7D-47FC-A45D-566CBBE2FF6F}" type="presParOf" srcId="{F44FD64D-1EF9-40CD-AE46-7FC9657501BA}" destId="{E8F78176-A39C-46DA-9A3B-AF03DFCD792B}" srcOrd="5" destOrd="0" presId="urn:microsoft.com/office/officeart/2005/8/layout/vProcess5"/>
    <dgm:cxn modelId="{38D29862-15F3-4DA5-8264-93DBC726CD43}" type="presParOf" srcId="{F44FD64D-1EF9-40CD-AE46-7FC9657501BA}" destId="{5D2305CD-6475-4D01-BF58-A327DF2408A6}" srcOrd="6" destOrd="0" presId="urn:microsoft.com/office/officeart/2005/8/layout/vProcess5"/>
    <dgm:cxn modelId="{DBF3A1F3-CAFA-45FA-9112-AE26EBF7B87E}" type="presParOf" srcId="{F44FD64D-1EF9-40CD-AE46-7FC9657501BA}" destId="{83EA7985-B21F-4B8A-ABA9-A111440795FB}" srcOrd="7" destOrd="0" presId="urn:microsoft.com/office/officeart/2005/8/layout/vProcess5"/>
    <dgm:cxn modelId="{91BDCF58-0E39-4A95-B275-6B24D331B43B}" type="presParOf" srcId="{F44FD64D-1EF9-40CD-AE46-7FC9657501BA}" destId="{EC30173F-A871-4636-B887-1FA0C3E574E7}" srcOrd="8" destOrd="0" presId="urn:microsoft.com/office/officeart/2005/8/layout/vProcess5"/>
    <dgm:cxn modelId="{2A42C4A4-2608-4E8C-9226-BEBB2B6CE286}" type="presParOf" srcId="{F44FD64D-1EF9-40CD-AE46-7FC9657501BA}" destId="{73BF56AF-88D3-48A9-8EBE-4890F47C4250}" srcOrd="9" destOrd="0" presId="urn:microsoft.com/office/officeart/2005/8/layout/vProcess5"/>
    <dgm:cxn modelId="{3D5E0DE5-6B83-4C9A-803E-12376CDC961F}" type="presParOf" srcId="{F44FD64D-1EF9-40CD-AE46-7FC9657501BA}" destId="{8796616D-B61D-4DAF-8E93-C27F4E37CA68}" srcOrd="10" destOrd="0" presId="urn:microsoft.com/office/officeart/2005/8/layout/vProcess5"/>
    <dgm:cxn modelId="{CD4D5571-06E3-4731-8A50-395B6D368471}" type="presParOf" srcId="{F44FD64D-1EF9-40CD-AE46-7FC9657501BA}" destId="{EF3B6208-58C1-4DB9-AA37-8E70BF838F9C}" srcOrd="11" destOrd="0" presId="urn:microsoft.com/office/officeart/2005/8/layout/vProcess5"/>
    <dgm:cxn modelId="{EE2D3EFA-1773-4198-BE9E-AA278C01F5C8}" type="presParOf" srcId="{F44FD64D-1EF9-40CD-AE46-7FC9657501BA}" destId="{3D068C62-DC08-4ECE-9245-846EC601DEBC}" srcOrd="12" destOrd="0" presId="urn:microsoft.com/office/officeart/2005/8/layout/vProcess5"/>
    <dgm:cxn modelId="{966B0824-0EC4-49B8-A260-7B6A5D0BA1D0}" type="presParOf" srcId="{F44FD64D-1EF9-40CD-AE46-7FC9657501BA}" destId="{F62E5662-76BC-487F-A94B-B1B94CDC9BD3}" srcOrd="13" destOrd="0" presId="urn:microsoft.com/office/officeart/2005/8/layout/vProcess5"/>
    <dgm:cxn modelId="{21F34EAE-A6F9-45B6-B97E-F8B84E7E8FCF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14F944-884F-44CE-A74F-2A6D87FF1352}" type="doc">
      <dgm:prSet loTypeId="urn:microsoft.com/office/officeart/2005/8/layout/arrow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648F2C-73DD-4FE2-BF71-D6DCBF7D4E2C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Better Identify Employee Concerns	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FB08E72A-CA85-46C3-BB1A-ABFF49032348}" type="parTrans" cxnId="{57136721-6762-4E7F-A87F-1AA4C4AC5BF8}">
      <dgm:prSet/>
      <dgm:spPr/>
      <dgm:t>
        <a:bodyPr/>
        <a:lstStyle/>
        <a:p>
          <a:endParaRPr lang="en-US"/>
        </a:p>
      </dgm:t>
    </dgm:pt>
    <dgm:pt modelId="{70673B0F-9C2D-43CA-B774-6A462E006D03}" type="sibTrans" cxnId="{57136721-6762-4E7F-A87F-1AA4C4AC5BF8}">
      <dgm:prSet/>
      <dgm:spPr/>
      <dgm:t>
        <a:bodyPr/>
        <a:lstStyle/>
        <a:p>
          <a:endParaRPr lang="en-US"/>
        </a:p>
      </dgm:t>
    </dgm:pt>
    <dgm:pt modelId="{F5618724-1A3D-496F-B1EA-FDB71190130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Improve Employee Satisfaction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3A4D4840-44F6-46E6-9E89-5772F6B4292B}" type="parTrans" cxnId="{01CFC0F7-065D-488F-ADD4-3289BA4387C4}">
      <dgm:prSet/>
      <dgm:spPr/>
      <dgm:t>
        <a:bodyPr/>
        <a:lstStyle/>
        <a:p>
          <a:endParaRPr lang="en-US"/>
        </a:p>
      </dgm:t>
    </dgm:pt>
    <dgm:pt modelId="{AA287A5A-6923-4AB2-B0E0-126E6F53B643}" type="sibTrans" cxnId="{01CFC0F7-065D-488F-ADD4-3289BA4387C4}">
      <dgm:prSet/>
      <dgm:spPr/>
      <dgm:t>
        <a:bodyPr/>
        <a:lstStyle/>
        <a:p>
          <a:endParaRPr lang="en-US"/>
        </a:p>
      </dgm:t>
    </dgm:pt>
    <dgm:pt modelId="{2929279D-385A-43E7-9282-396955A3519D}" type="pres">
      <dgm:prSet presAssocID="{5114F944-884F-44CE-A74F-2A6D87FF1352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3F5F07-C1E1-47D0-B87E-1150BB5D7673}" type="pres">
      <dgm:prSet presAssocID="{5114F944-884F-44CE-A74F-2A6D87FF1352}" presName="arrow" presStyleLbl="bgShp" presStyleIdx="0" presStyleCnt="1" custAng="21173595" custScaleX="85238" custScaleY="80366" custLinFactNeighborX="1431" custLinFactNeighborY="-10602"/>
      <dgm:spPr>
        <a:solidFill>
          <a:srgbClr val="CBC9E5"/>
        </a:solidFill>
      </dgm:spPr>
      <dgm:t>
        <a:bodyPr/>
        <a:lstStyle/>
        <a:p>
          <a:endParaRPr lang="en-US"/>
        </a:p>
      </dgm:t>
    </dgm:pt>
    <dgm:pt modelId="{4659942E-56F9-44F3-99DC-DDA6DB6569FE}" type="pres">
      <dgm:prSet presAssocID="{5114F944-884F-44CE-A74F-2A6D87FF1352}" presName="arrowDiagram2" presStyleCnt="0"/>
      <dgm:spPr/>
    </dgm:pt>
    <dgm:pt modelId="{AAB3881A-5FD9-488D-98B3-F0F882CCA9F2}" type="pres">
      <dgm:prSet presAssocID="{CE648F2C-73DD-4FE2-BF71-D6DCBF7D4E2C}" presName="bullet2a" presStyleLbl="node1" presStyleIdx="0" presStyleCnt="2" custLinFactNeighborX="418" custLinFactNeighborY="-30170"/>
      <dgm:spPr>
        <a:solidFill>
          <a:srgbClr val="1F335B"/>
        </a:solidFill>
      </dgm:spPr>
      <dgm:t>
        <a:bodyPr/>
        <a:lstStyle/>
        <a:p>
          <a:endParaRPr lang="en-US"/>
        </a:p>
      </dgm:t>
    </dgm:pt>
    <dgm:pt modelId="{2D4078C8-722A-40AA-9304-0EA2680322B1}" type="pres">
      <dgm:prSet presAssocID="{CE648F2C-73DD-4FE2-BF71-D6DCBF7D4E2C}" presName="textBox2a" presStyleLbl="revTx" presStyleIdx="0" presStyleCnt="2" custLinFactNeighborX="2450" custLinFactNeighborY="59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FEC304-4942-475A-82C2-3018C989430C}" type="pres">
      <dgm:prSet presAssocID="{F5618724-1A3D-496F-B1EA-FDB711901303}" presName="bullet2b" presStyleLbl="node1" presStyleIdx="1" presStyleCnt="2" custLinFactNeighborX="-21687" custLinFactNeighborY="-86747"/>
      <dgm:spPr>
        <a:solidFill>
          <a:srgbClr val="1F335B"/>
        </a:solidFill>
      </dgm:spPr>
      <dgm:t>
        <a:bodyPr/>
        <a:lstStyle/>
        <a:p>
          <a:endParaRPr lang="en-US"/>
        </a:p>
      </dgm:t>
    </dgm:pt>
    <dgm:pt modelId="{44928E7F-0985-42B2-9023-B2C885D61CDA}" type="pres">
      <dgm:prSet presAssocID="{F5618724-1A3D-496F-B1EA-FDB711901303}" presName="textBox2b" presStyleLbl="revTx" presStyleIdx="1" presStyleCnt="2" custLinFactNeighborX="-2450" custLinFactNeighborY="-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CFC0F7-065D-488F-ADD4-3289BA4387C4}" srcId="{5114F944-884F-44CE-A74F-2A6D87FF1352}" destId="{F5618724-1A3D-496F-B1EA-FDB711901303}" srcOrd="1" destOrd="0" parTransId="{3A4D4840-44F6-46E6-9E89-5772F6B4292B}" sibTransId="{AA287A5A-6923-4AB2-B0E0-126E6F53B643}"/>
    <dgm:cxn modelId="{57136721-6762-4E7F-A87F-1AA4C4AC5BF8}" srcId="{5114F944-884F-44CE-A74F-2A6D87FF1352}" destId="{CE648F2C-73DD-4FE2-BF71-D6DCBF7D4E2C}" srcOrd="0" destOrd="0" parTransId="{FB08E72A-CA85-46C3-BB1A-ABFF49032348}" sibTransId="{70673B0F-9C2D-43CA-B774-6A462E006D03}"/>
    <dgm:cxn modelId="{4C4E50E6-1968-4F51-A351-8A791B0962FC}" type="presOf" srcId="{F5618724-1A3D-496F-B1EA-FDB711901303}" destId="{44928E7F-0985-42B2-9023-B2C885D61CDA}" srcOrd="0" destOrd="0" presId="urn:microsoft.com/office/officeart/2005/8/layout/arrow2"/>
    <dgm:cxn modelId="{B7ED6700-AFE4-4E88-9C77-92938B0B2C5D}" type="presOf" srcId="{CE648F2C-73DD-4FE2-BF71-D6DCBF7D4E2C}" destId="{2D4078C8-722A-40AA-9304-0EA2680322B1}" srcOrd="0" destOrd="0" presId="urn:microsoft.com/office/officeart/2005/8/layout/arrow2"/>
    <dgm:cxn modelId="{89A2837F-BAA1-4493-BACC-B09FEA7D6DD4}" type="presOf" srcId="{5114F944-884F-44CE-A74F-2A6D87FF1352}" destId="{2929279D-385A-43E7-9282-396955A3519D}" srcOrd="0" destOrd="0" presId="urn:microsoft.com/office/officeart/2005/8/layout/arrow2"/>
    <dgm:cxn modelId="{ACA34963-58AE-4F4C-93D9-579B74F31D50}" type="presParOf" srcId="{2929279D-385A-43E7-9282-396955A3519D}" destId="{6A3F5F07-C1E1-47D0-B87E-1150BB5D7673}" srcOrd="0" destOrd="0" presId="urn:microsoft.com/office/officeart/2005/8/layout/arrow2"/>
    <dgm:cxn modelId="{882AB5EA-3285-4960-B551-F867FD3306A7}" type="presParOf" srcId="{2929279D-385A-43E7-9282-396955A3519D}" destId="{4659942E-56F9-44F3-99DC-DDA6DB6569FE}" srcOrd="1" destOrd="0" presId="urn:microsoft.com/office/officeart/2005/8/layout/arrow2"/>
    <dgm:cxn modelId="{DFECA0A8-240E-4D1A-A9D1-7EA51E2C7743}" type="presParOf" srcId="{4659942E-56F9-44F3-99DC-DDA6DB6569FE}" destId="{AAB3881A-5FD9-488D-98B3-F0F882CCA9F2}" srcOrd="0" destOrd="0" presId="urn:microsoft.com/office/officeart/2005/8/layout/arrow2"/>
    <dgm:cxn modelId="{9880CBC3-417D-4806-8207-F1557E51F5C0}" type="presParOf" srcId="{4659942E-56F9-44F3-99DC-DDA6DB6569FE}" destId="{2D4078C8-722A-40AA-9304-0EA2680322B1}" srcOrd="1" destOrd="0" presId="urn:microsoft.com/office/officeart/2005/8/layout/arrow2"/>
    <dgm:cxn modelId="{F2185D03-B4FE-49A1-AFFE-1F5C08A1BC79}" type="presParOf" srcId="{4659942E-56F9-44F3-99DC-DDA6DB6569FE}" destId="{70FEC304-4942-475A-82C2-3018C989430C}" srcOrd="2" destOrd="0" presId="urn:microsoft.com/office/officeart/2005/8/layout/arrow2"/>
    <dgm:cxn modelId="{B1653215-5CDA-40DD-A417-540F206A57C9}" type="presParOf" srcId="{4659942E-56F9-44F3-99DC-DDA6DB6569FE}" destId="{44928E7F-0985-42B2-9023-B2C885D61CDA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2A4D5-91BD-41E3-9453-7B5F8FF6C975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B3B1A-C100-40EF-A700-24DE8641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3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</a:t>
            </a:r>
            <a:r>
              <a:rPr lang="en-US" dirty="0" err="1" smtClean="0"/>
              <a:t>Zettabyte</a:t>
            </a:r>
            <a:r>
              <a:rPr lang="en-US" dirty="0" smtClean="0"/>
              <a:t> = 1 trillion Gigabytes </a:t>
            </a:r>
            <a:r>
              <a:rPr lang="en-US" dirty="0" smtClean="0">
                <a:sym typeface="Wingdings" panose="05000000000000000000" pitchFamily="2" charset="2"/>
              </a:rPr>
              <a:t> 4.4 ZB = 22</a:t>
            </a:r>
            <a:r>
              <a:rPr lang="en-US" dirty="0" smtClean="0"/>
              <a:t>0 million years’</a:t>
            </a:r>
            <a:r>
              <a:rPr lang="en-US" baseline="0" dirty="0" smtClean="0"/>
              <a:t> worth of DVD-quality video = 880 times all words ever spoken by all humans beings = the amount of memory in a stack of tablets 2/3rds of the way to the moon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Data-intensive Industries like Entertainment, Health Care, Legal, Insurance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5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62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Subjective/open to interpretation – my understanding of employee</a:t>
            </a:r>
            <a:r>
              <a:rPr lang="en-US" baseline="0" dirty="0" smtClean="0"/>
              <a:t> satisfaction</a:t>
            </a:r>
          </a:p>
          <a:p>
            <a:r>
              <a:rPr lang="en-US" dirty="0" smtClean="0"/>
              <a:t>Not uniform</a:t>
            </a:r>
            <a:r>
              <a:rPr lang="en-US" baseline="0" dirty="0" smtClean="0"/>
              <a:t> across time or across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0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2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98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</a:t>
            </a:r>
            <a:r>
              <a:rPr lang="en-US" baseline="0" dirty="0" smtClean="0"/>
              <a:t> a major IT firm/hypothetical company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07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92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7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489B75-D1FB-41A8-B6AE-241AD32AC3EC}" type="slidenum">
              <a:rPr 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454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489B75-D1FB-41A8-B6AE-241AD32AC3EC}" type="slidenum">
              <a:rPr 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1864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489B75-D1FB-41A8-B6AE-241AD32AC3EC}" type="slidenum">
              <a:rPr 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8732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40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50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66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POS or direct vs. negated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0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70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90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51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97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05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03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06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77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78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249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41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489B75-D1FB-41A8-B6AE-241AD32AC3EC}" type="slidenum">
              <a:rPr lang="en-US" smtClean="0"/>
              <a:pPr>
                <a:spcBef>
                  <a:spcPct val="0"/>
                </a:spcBef>
              </a:pPr>
              <a:t>36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39926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957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r>
              <a:rPr lang="en-US" baseline="0" dirty="0" smtClean="0"/>
              <a:t> Tab </a:t>
            </a:r>
            <a:r>
              <a:rPr lang="en-US" baseline="0" dirty="0" smtClean="0">
                <a:sym typeface="Wingdings" panose="05000000000000000000" pitchFamily="2" charset="2"/>
              </a:rPr>
              <a:t> Objects of sentiment, i.e., things that sent. Is being expressed about. Most frequent </a:t>
            </a:r>
            <a:r>
              <a:rPr lang="en-US" baseline="0" dirty="0" err="1" smtClean="0">
                <a:sym typeface="Wingdings" panose="05000000000000000000" pitchFamily="2" charset="2"/>
              </a:rPr>
              <a:t>neg</a:t>
            </a:r>
            <a:r>
              <a:rPr lang="en-US" baseline="0" dirty="0" smtClean="0">
                <a:sym typeface="Wingdings" panose="05000000000000000000" pitchFamily="2" charset="2"/>
              </a:rPr>
              <a:t>  job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892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 “continually complain” as an expr.</a:t>
            </a:r>
            <a:r>
              <a:rPr lang="en-US" baseline="0" dirty="0" smtClean="0"/>
              <a:t> Of negative 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546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046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012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713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001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784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549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Staff red. From KE, fear of losing from 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768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65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Pfp</a:t>
            </a:r>
            <a:r>
              <a:rPr lang="en-US" dirty="0" smtClean="0"/>
              <a:t> in KE, salary</a:t>
            </a:r>
            <a:r>
              <a:rPr lang="en-US" baseline="0" dirty="0" smtClean="0"/>
              <a:t> increase in Auto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149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079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morale</a:t>
            </a:r>
            <a:r>
              <a:rPr lang="en-US" baseline="0" dirty="0" smtClean="0"/>
              <a:t> from 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095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168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528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Created by analyst. Access results of data-driven directly using,</a:t>
            </a:r>
            <a:r>
              <a:rPr lang="en-US" baseline="0" dirty="0" smtClean="0"/>
              <a:t> e.g., Keyword function, or search for patterns using other PDL functions </a:t>
            </a:r>
            <a:r>
              <a:rPr lang="en-US" baseline="0" dirty="0" smtClean="0">
                <a:sym typeface="Wingdings" panose="05000000000000000000" pitchFamily="2" charset="2"/>
              </a:rPr>
              <a:t> proximity constraints, direct vs. negated, semantic relationships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026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721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352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291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085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761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054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071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729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003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946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4672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562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141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180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792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725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1089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7977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506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647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77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01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2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4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2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5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8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3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24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9F5E-CD99-4B03-BFE2-2648B57C325C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AB0FC-A16A-4156-B961-436CD6184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35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EA134-ED95-4EB1-8495-8705C0041206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8045F-D323-4DF5-B409-D67AD1B28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3F2A3-3B27-488D-A1A3-FBF922A93264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4358D-FB70-41F2-9C49-DC1D6F3E9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85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0C339-2F7A-4622-A335-AC63AF09DDDC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B50BB-DED4-4D4D-9E2B-21A4FF58A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1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2FEAA-7E55-4E37-8267-EB4DBD2EBC72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3A518-B0CC-4E40-80C5-72728C3E9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94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36E03-207F-4C74-851E-6D7F3A728D55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E936E-CA03-4671-990A-5711B6C30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31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4B939-7548-4319-AB16-EA126C0D0B20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44844-6CC9-425E-B610-33C1D058D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43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1C4A7-F8FF-4FE6-964C-D106DD05BCAB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CCBB5-9CF0-4843-87DB-8864F5E34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87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927E2-DCF8-4601-BC88-697C0035345D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8C2A5-EED4-491E-8417-BDF9A6517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01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5F6F0-2BD4-454C-BA72-E2B716C112A7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AF40C-B930-46EE-B099-D57D54320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87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D946-5072-464D-BF96-B599EF4C579B}" type="datetimeFigureOut">
              <a:rPr lang="en-US"/>
              <a:pPr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6BFBB-CB63-47FD-BB36-EEB66E563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0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92905-0E06-4E27-9C67-108B889DB300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0AABE-4AA5-43F9-B79B-38B249B4E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9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292DE-2B7F-4B8F-A861-8A816119C8C9}" type="datetimeFigureOut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A434E-E2E8-4B84-99E2-C7292187AB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1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3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Benefits of Text Mining:</a:t>
            </a:r>
          </a:p>
          <a:p>
            <a:pPr algn="ctr"/>
            <a:r>
              <a:rPr lang="en-US" sz="48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 Survey Analysis Case Study</a:t>
            </a:r>
          </a:p>
        </p:txBody>
      </p:sp>
    </p:spTree>
    <p:extLst>
      <p:ext uri="{BB962C8B-B14F-4D97-AF65-F5344CB8AC3E}">
        <p14:creationId xmlns:p14="http://schemas.microsoft.com/office/powerpoint/2010/main" val="397742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PolyAnalyst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45077" y="1182524"/>
            <a:ext cx="825384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Amount of Data: </a:t>
            </a:r>
            <a:r>
              <a:rPr lang="en-US" sz="3600" dirty="0" smtClean="0">
                <a:solidFill>
                  <a:srgbClr val="AA1A16"/>
                </a:solidFill>
                <a:latin typeface="Arial Narrow" panose="020B0606020202030204" pitchFamily="34" charset="0"/>
              </a:rPr>
              <a:t>4.4 </a:t>
            </a:r>
            <a:r>
              <a:rPr lang="en-US" sz="3600" dirty="0" err="1" smtClean="0">
                <a:solidFill>
                  <a:srgbClr val="AA1A16"/>
                </a:solidFill>
                <a:latin typeface="Arial Narrow" panose="020B0606020202030204" pitchFamily="34" charset="0"/>
              </a:rPr>
              <a:t>Zettabytes</a:t>
            </a:r>
            <a:endParaRPr lang="en-US" sz="3600" dirty="0" smtClean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Growth Rate: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sz="3600" dirty="0">
                <a:latin typeface="Arial Narrow" panose="020B0606020202030204" pitchFamily="34" charset="0"/>
              </a:rPr>
              <a:t>	</a:t>
            </a:r>
            <a:r>
              <a:rPr lang="en-US" sz="3600" dirty="0" smtClean="0">
                <a:latin typeface="Arial Narrow" panose="020B0606020202030204" pitchFamily="34" charset="0"/>
              </a:rPr>
              <a:t>Overall: </a:t>
            </a:r>
            <a:r>
              <a:rPr lang="en-US" sz="3600" dirty="0" smtClean="0">
                <a:solidFill>
                  <a:srgbClr val="AA1A16"/>
                </a:solidFill>
                <a:latin typeface="Arial Narrow" panose="020B0606020202030204" pitchFamily="34" charset="0"/>
              </a:rPr>
              <a:t>40% per year</a:t>
            </a:r>
            <a:endParaRPr lang="en-US" sz="3600" dirty="0" smtClean="0">
              <a:latin typeface="Arial Narrow" panose="020B0606020202030204" pitchFamily="34" charset="0"/>
            </a:endParaRPr>
          </a:p>
          <a:p>
            <a:pPr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	Data-Intensive Industries: </a:t>
            </a:r>
            <a:r>
              <a:rPr lang="en-US" sz="3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120% per year</a:t>
            </a:r>
            <a:endParaRPr lang="en-US" sz="3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 smtClean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 smtClean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>
              <a:buNone/>
            </a:pPr>
            <a:r>
              <a:rPr lang="en-US" sz="1400" dirty="0" smtClean="0">
                <a:latin typeface="Arial Narrow" panose="020B0606020202030204" pitchFamily="34" charset="0"/>
              </a:rPr>
              <a:t>* </a:t>
            </a:r>
            <a:r>
              <a:rPr lang="en-US" sz="1400" dirty="0">
                <a:latin typeface="Arial Narrow" panose="020B0606020202030204" pitchFamily="34" charset="0"/>
              </a:rPr>
              <a:t>according to </a:t>
            </a:r>
            <a:r>
              <a:rPr lang="en-US" sz="1400" dirty="0" smtClean="0">
                <a:latin typeface="Arial Narrow" panose="020B0606020202030204" pitchFamily="34" charset="0"/>
              </a:rPr>
              <a:t>the EMC Digital Universe 2014 report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Data Overload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3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PolyAnalyst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45077" y="1182524"/>
            <a:ext cx="825384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Text Data: </a:t>
            </a:r>
            <a:r>
              <a:rPr lang="en-US" sz="3600" dirty="0" smtClean="0">
                <a:solidFill>
                  <a:srgbClr val="AA1A16"/>
                </a:solidFill>
                <a:latin typeface="Arial Narrow" panose="020B0606020202030204" pitchFamily="34" charset="0"/>
              </a:rPr>
              <a:t>about 90%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 smtClean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 smtClean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sz="3600" dirty="0">
              <a:solidFill>
                <a:srgbClr val="AA1A16"/>
              </a:solidFill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9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1000" dirty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>
              <a:buNone/>
            </a:pPr>
            <a:r>
              <a:rPr lang="en-US" sz="1400" dirty="0" smtClean="0">
                <a:latin typeface="Arial Narrow" panose="020B0606020202030204" pitchFamily="34" charset="0"/>
              </a:rPr>
              <a:t>* </a:t>
            </a:r>
            <a:r>
              <a:rPr lang="en-US" sz="1400" dirty="0">
                <a:latin typeface="Arial Narrow" panose="020B0606020202030204" pitchFamily="34" charset="0"/>
              </a:rPr>
              <a:t>according to </a:t>
            </a:r>
            <a:r>
              <a:rPr lang="en-US" sz="1400" dirty="0" smtClean="0"/>
              <a:t>Knowledge Discovery </a:t>
            </a:r>
            <a:r>
              <a:rPr lang="en-US" sz="1400" dirty="0"/>
              <a:t>and </a:t>
            </a:r>
            <a:r>
              <a:rPr lang="en-US" sz="1400" dirty="0" smtClean="0"/>
              <a:t>Data Mining conference proceedings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Data Overload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9" name="Picture 6" descr="http://socialmediatoday.com/sites/socialmediatoday.com/files/information-over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97" y="2085561"/>
            <a:ext cx="390525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50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Challenges of Manual Text Analysis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16859" y="1219199"/>
            <a:ext cx="831028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1pPr>
            <a:lvl2pPr marL="968375" lvl="1" indent="-511175">
              <a:spcAft>
                <a:spcPts val="1200"/>
              </a:spcAft>
              <a:buFont typeface="Wingdings" panose="05000000000000000000" pitchFamily="2" charset="2"/>
              <a:buChar char="v"/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2pPr>
          </a:lstStyle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Tedious &amp; labor-intensive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Time-consuming</a:t>
            </a:r>
            <a:endParaRPr lang="en-US" sz="4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Subjective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Inconsistent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Error-prone</a:t>
            </a:r>
            <a:endParaRPr lang="en-US" sz="4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66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PolyAnalyst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45077" y="1358900"/>
            <a:ext cx="825384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Translate text data into </a:t>
            </a:r>
            <a:r>
              <a:rPr lang="en-US" sz="3600" b="1" dirty="0" smtClean="0">
                <a:latin typeface="Arial Narrow" panose="020B0606020202030204" pitchFamily="34" charset="0"/>
              </a:rPr>
              <a:t>easy-to-understand</a:t>
            </a:r>
            <a:r>
              <a:rPr lang="en-US" sz="3600" dirty="0" smtClean="0">
                <a:latin typeface="Arial Narrow" panose="020B0606020202030204" pitchFamily="34" charset="0"/>
              </a:rPr>
              <a:t>, actionable </a:t>
            </a:r>
            <a:r>
              <a:rPr lang="en-US" sz="3600" dirty="0">
                <a:latin typeface="Arial Narrow" panose="020B0606020202030204" pitchFamily="34" charset="0"/>
              </a:rPr>
              <a:t>results</a:t>
            </a:r>
            <a:endParaRPr lang="ru-RU" sz="3600" dirty="0">
              <a:latin typeface="Arial Narrow" panose="020B0606020202030204" pitchFamily="34" charset="0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19800000">
            <a:off x="3048000" y="4519613"/>
            <a:ext cx="3386138" cy="374650"/>
          </a:xfrm>
          <a:prstGeom prst="rightArrow">
            <a:avLst>
              <a:gd name="adj1" fmla="val 43037"/>
              <a:gd name="adj2" fmla="val 175993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65" tIns="46034" rIns="92065" bIns="46034" anchor="ctr"/>
          <a:lstStyle>
            <a:lvl1pPr marL="341313" indent="-3413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sz="1800" smtClean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98688"/>
            <a:ext cx="18764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1" name="Picture 9" descr="man_underp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4114800"/>
            <a:ext cx="1765300" cy="2387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73868" y="3657600"/>
            <a:ext cx="231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marL="341313" indent="-3413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2400" b="1" dirty="0">
                <a:solidFill>
                  <a:srgbClr val="AA1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Overload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146800" y="3962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marL="341313" indent="-3413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2400" b="1" dirty="0">
                <a:solidFill>
                  <a:srgbClr val="E5B7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Useful Knowledge</a:t>
            </a:r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74" y="3835400"/>
            <a:ext cx="1055584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956" y="4470400"/>
            <a:ext cx="2562225" cy="52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Text Mining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7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Challenges of Text Mining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16859" y="1219199"/>
            <a:ext cx="8310282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1pPr>
            <a:lvl2pPr marL="968375" lvl="1" indent="-511175">
              <a:spcAft>
                <a:spcPts val="1200"/>
              </a:spcAft>
              <a:buFont typeface="Wingdings" panose="05000000000000000000" pitchFamily="2" charset="2"/>
              <a:buChar char="v"/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2pPr>
          </a:lstStyle>
          <a:p>
            <a:pPr>
              <a:spcAft>
                <a:spcPts val="1800"/>
              </a:spcAft>
            </a:pPr>
            <a:r>
              <a:rPr lang="en-US" sz="3600" dirty="0" smtClean="0">
                <a:latin typeface="Arial Narrow" panose="020B0606020202030204" pitchFamily="34" charset="0"/>
              </a:rPr>
              <a:t>PolyAnalyst effectively handles: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Spelling errors in verbatim text</a:t>
            </a:r>
            <a:endParaRPr lang="en-US" sz="3600" dirty="0">
              <a:latin typeface="Arial Narrow" panose="020B0606020202030204" pitchFamily="34" charset="0"/>
            </a:endParaRP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Industry or company-specific </a:t>
            </a:r>
            <a:r>
              <a:rPr lang="en-US" sz="3600" dirty="0">
                <a:latin typeface="Arial Narrow" panose="020B0606020202030204" pitchFamily="34" charset="0"/>
              </a:rPr>
              <a:t>terminology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Different wording used to express topic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latin typeface="Arial Narrow" panose="020B0606020202030204" pitchFamily="34" charset="0"/>
              </a:rPr>
              <a:t>Several </a:t>
            </a:r>
            <a:r>
              <a:rPr lang="en-US" sz="3600" dirty="0" smtClean="0">
                <a:latin typeface="Arial Narrow" panose="020B0606020202030204" pitchFamily="34" charset="0"/>
              </a:rPr>
              <a:t>topics expressed </a:t>
            </a:r>
            <a:r>
              <a:rPr lang="en-US" sz="3600" dirty="0">
                <a:latin typeface="Arial Narrow" panose="020B0606020202030204" pitchFamily="34" charset="0"/>
              </a:rPr>
              <a:t>in a single </a:t>
            </a:r>
            <a:r>
              <a:rPr lang="en-US" sz="3600" dirty="0" smtClean="0">
                <a:latin typeface="Arial Narrow" panose="020B0606020202030204" pitchFamily="34" charset="0"/>
              </a:rPr>
              <a:t>comment</a:t>
            </a:r>
            <a:endParaRPr lang="en-US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2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PolyAnalyst?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79207" y="1250577"/>
            <a:ext cx="83842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 Narrow" panose="020B0606020202030204" pitchFamily="34" charset="0"/>
              </a:rPr>
              <a:t>Integrated analysis of structured and unstructured data</a:t>
            </a:r>
            <a:endParaRPr lang="en-US" sz="3600" dirty="0">
              <a:latin typeface="Arial Narrow" panose="020B0606020202030204" pitchFamily="34" charset="0"/>
            </a:endParaRPr>
          </a:p>
          <a:p>
            <a:pPr marL="571500" indent="-5715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Narrow" panose="020B0606020202030204" pitchFamily="34" charset="0"/>
              </a:rPr>
              <a:t>Scalability to large volumes of data</a:t>
            </a:r>
          </a:p>
          <a:p>
            <a:pPr marL="571500" indent="-5715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 Narrow" panose="020B0606020202030204" pitchFamily="34" charset="0"/>
              </a:rPr>
              <a:t>Automatic, objective, </a:t>
            </a:r>
            <a:r>
              <a:rPr lang="en-US" sz="3600" dirty="0">
                <a:latin typeface="Arial Narrow" panose="020B0606020202030204" pitchFamily="34" charset="0"/>
              </a:rPr>
              <a:t>and consistent </a:t>
            </a:r>
            <a:r>
              <a:rPr lang="en-US" sz="3600" dirty="0" smtClean="0">
                <a:latin typeface="Arial Narrow" panose="020B0606020202030204" pitchFamily="34" charset="0"/>
              </a:rPr>
              <a:t>analysis</a:t>
            </a:r>
          </a:p>
          <a:p>
            <a:pPr marL="571500" indent="-5715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 Narrow" panose="020B0606020202030204" pitchFamily="34" charset="0"/>
              </a:rPr>
              <a:t>Timely analysis scenarios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PolyAnalyst?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5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PolyAnalyst?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79207" y="1107356"/>
            <a:ext cx="8384238" cy="528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Surveys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Social Media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Web Pages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Warranty/Insurance Claims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Phone Call/Interview Transcripts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Email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Patents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Contracts</a:t>
            </a:r>
          </a:p>
          <a:p>
            <a:pPr marL="571500" indent="-5715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 Narrow" panose="020B0606020202030204" pitchFamily="34" charset="0"/>
              </a:rPr>
              <a:t>Medical Records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Common Sources of Text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1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537" y="688554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Case Study: Survey Analysis</a:t>
            </a:r>
          </a:p>
        </p:txBody>
      </p:sp>
      <p:pic>
        <p:nvPicPr>
          <p:cNvPr id="3076" name="Picture 4" descr="https://encrypted-tbn0.gstatic.com/images?q=tbn:ANd9GcTB9IFOBav0VACBnr7sq3UqM3H0QyCcxiDDtSGbvvcM2oR0zEY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535" y="2663294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5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537" y="688554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Case Study: Survey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3967" y="4969295"/>
            <a:ext cx="7025497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5,000 anonymized Employee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atisfaction surveys</a:t>
            </a:r>
          </a:p>
        </p:txBody>
      </p:sp>
      <p:pic>
        <p:nvPicPr>
          <p:cNvPr id="3076" name="Picture 4" descr="https://encrypted-tbn0.gstatic.com/images?q=tbn:ANd9GcTB9IFOBav0VACBnr7sq3UqM3H0QyCcxiDDtSGbvvcM2oR0zEY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535" y="2663294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6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 Data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61441" y="1090553"/>
            <a:ext cx="7309484" cy="2308324"/>
          </a:xfrm>
          <a:prstGeom prst="rect">
            <a:avLst/>
          </a:prstGeom>
          <a:solidFill>
            <a:srgbClr val="1F335B">
              <a:alpha val="4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Country: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USA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Job Type: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Sales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Tenure: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5 to 10 years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Hired: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Transitioned Employee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Gender: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Female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Ethnicity: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White, Caucasian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861423" y="5078077"/>
            <a:ext cx="7285796" cy="1384995"/>
          </a:xfrm>
          <a:prstGeom prst="rect">
            <a:avLst/>
          </a:prstGeom>
          <a:solidFill>
            <a:srgbClr val="1F335B">
              <a:alpha val="4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What has helped or hindered your best work?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0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“COMPANYX </a:t>
            </a:r>
            <a:r>
              <a:rPr lang="en-US" sz="2000" dirty="0">
                <a:solidFill>
                  <a:srgbClr val="1F335B"/>
                </a:solidFill>
                <a:latin typeface="Arial Narrow" panose="020B0606020202030204" pitchFamily="34" charset="0"/>
              </a:rPr>
              <a:t>no longer seems to place emphasis on rewarding it's staff for good performance. Instead what little rewards existed have been eroded. This has had a major impact on morale and </a:t>
            </a:r>
            <a:r>
              <a:rPr lang="en-US" sz="20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motivation.”</a:t>
            </a:r>
            <a:endParaRPr lang="en-US" sz="2400" dirty="0" smtClean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86822" y="3771023"/>
            <a:ext cx="7284103" cy="830997"/>
          </a:xfrm>
          <a:prstGeom prst="rect">
            <a:avLst/>
          </a:prstGeom>
          <a:solidFill>
            <a:srgbClr val="1F335B">
              <a:alpha val="4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On a scale of 1 to 5, how adequate are company resources? 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3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On a scale of 1 to 5, how effective is your management?         </a:t>
            </a:r>
            <a:r>
              <a:rPr lang="en-US" sz="2400" dirty="0" smtClean="0">
                <a:solidFill>
                  <a:srgbClr val="1F335B"/>
                </a:solidFill>
                <a:latin typeface="Arial Narrow" panose="020B0606020202030204" pitchFamily="34" charset="0"/>
              </a:rPr>
              <a:t>4</a:t>
            </a:r>
            <a:endParaRPr lang="en-US" sz="2400" dirty="0">
              <a:solidFill>
                <a:srgbClr val="1F335B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273" y="1245387"/>
            <a:ext cx="738664" cy="19509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AA1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Categorical Responses</a:t>
            </a:r>
            <a:endParaRPr lang="en-US" dirty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994" y="3491041"/>
            <a:ext cx="738664" cy="1390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AA1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Numerical Responses</a:t>
            </a:r>
            <a:endParaRPr lang="en-US" dirty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994" y="5091502"/>
            <a:ext cx="738664" cy="1390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AA1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Verbatim</a:t>
            </a:r>
          </a:p>
          <a:p>
            <a:pPr algn="ctr"/>
            <a:r>
              <a:rPr lang="en-US" dirty="0" smtClean="0">
                <a:solidFill>
                  <a:srgbClr val="AA1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Responses</a:t>
            </a:r>
            <a:endParaRPr lang="en-US" dirty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84986" y="3773812"/>
            <a:ext cx="112511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000" dirty="0" smtClean="0">
                <a:latin typeface="Arial Narrow" panose="020B0606020202030204" pitchFamily="34" charset="0"/>
              </a:rPr>
              <a:t>10 Questions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8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55600" y="1106583"/>
            <a:ext cx="84328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1pPr>
            <a:lvl2pPr marL="968375" lvl="1" indent="-511175">
              <a:spcAft>
                <a:spcPts val="1200"/>
              </a:spcAft>
              <a:buFont typeface="Wingdings" panose="05000000000000000000" pitchFamily="2" charset="2"/>
              <a:buChar char="v"/>
              <a:defRPr sz="2800">
                <a:solidFill>
                  <a:srgbClr val="000000"/>
                </a:solidFill>
                <a:latin typeface="NewsGoth Cn BT" panose="020B0606020202030204" pitchFamily="34" charset="0"/>
              </a:defRPr>
            </a:lvl2pPr>
          </a:lstStyle>
          <a:p>
            <a:r>
              <a:rPr lang="en-US" sz="3200" dirty="0" smtClean="0">
                <a:latin typeface="Arial Narrow" panose="020B0606020202030204" pitchFamily="34" charset="0"/>
              </a:rPr>
              <a:t>Identify employee </a:t>
            </a:r>
            <a:r>
              <a:rPr lang="en-US" sz="3200" dirty="0">
                <a:latin typeface="Arial Narrow" panose="020B0606020202030204" pitchFamily="34" charset="0"/>
              </a:rPr>
              <a:t>c</a:t>
            </a:r>
            <a:r>
              <a:rPr lang="en-US" sz="3200" dirty="0" smtClean="0">
                <a:latin typeface="Arial Narrow" panose="020B0606020202030204" pitchFamily="34" charset="0"/>
              </a:rPr>
              <a:t>oncerns</a:t>
            </a:r>
            <a:endParaRPr lang="en-US" sz="3200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>
                <a:latin typeface="Arial Narrow" panose="020B0606020202030204" pitchFamily="34" charset="0"/>
              </a:rPr>
              <a:t>Extract relevant feedback from text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 Narrow" panose="020B0606020202030204" pitchFamily="34" charset="0"/>
              </a:rPr>
              <a:t>Identify </a:t>
            </a:r>
            <a:r>
              <a:rPr lang="en-US" sz="3200" dirty="0">
                <a:latin typeface="Arial Narrow" panose="020B0606020202030204" pitchFamily="34" charset="0"/>
              </a:rPr>
              <a:t>concentration of concerns </a:t>
            </a:r>
            <a:r>
              <a:rPr lang="en-US" sz="3200" dirty="0" smtClean="0">
                <a:latin typeface="Arial Narrow" panose="020B0606020202030204" pitchFamily="34" charset="0"/>
              </a:rPr>
              <a:t>across </a:t>
            </a:r>
            <a:r>
              <a:rPr lang="en-US" sz="3200" dirty="0">
                <a:latin typeface="Arial Narrow" panose="020B0606020202030204" pitchFamily="34" charset="0"/>
              </a:rPr>
              <a:t>different </a:t>
            </a:r>
            <a:r>
              <a:rPr lang="en-US" sz="3200" dirty="0" smtClean="0">
                <a:latin typeface="Arial Narrow" panose="020B0606020202030204" pitchFamily="34" charset="0"/>
              </a:rPr>
              <a:t>employee segments</a:t>
            </a:r>
          </a:p>
          <a:p>
            <a:pPr marL="0" lvl="1" indent="0">
              <a:buNone/>
            </a:pPr>
            <a:r>
              <a:rPr lang="en-US" sz="3200" dirty="0" smtClean="0">
                <a:latin typeface="Arial Narrow" panose="020B0606020202030204" pitchFamily="34" charset="0"/>
              </a:rPr>
              <a:t>Integrate unstructured and structured feedback for complete perspective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 Narrow" panose="020B0606020202030204" pitchFamily="34" charset="0"/>
              </a:rPr>
              <a:t>Investigate relationships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 Narrow" panose="020B0606020202030204" pitchFamily="34" charset="0"/>
              </a:rPr>
              <a:t>Predict satisfaction</a:t>
            </a:r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03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685873893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"/>
          <a:stretch/>
        </p:blipFill>
        <p:spPr>
          <a:xfrm>
            <a:off x="1" y="799073"/>
            <a:ext cx="7772400" cy="587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NewsGoth BdXCn BT" panose="020B060802020205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Script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04192" y="1046602"/>
            <a:ext cx="2963537" cy="1938992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Narrow" panose="020B0606020202030204" pitchFamily="34" charset="0"/>
              </a:rPr>
              <a:t>Analysis scenarios are built in a drag-&amp;-drop interface.  Each node represents a step in the analysis process.</a:t>
            </a:r>
          </a:p>
        </p:txBody>
      </p:sp>
    </p:spTree>
    <p:extLst>
      <p:ext uri="{BB962C8B-B14F-4D97-AF65-F5344CB8AC3E}">
        <p14:creationId xmlns:p14="http://schemas.microsoft.com/office/powerpoint/2010/main" val="39813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555573530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9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6221413"/>
            <a:ext cx="9144000" cy="63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64" y="1838325"/>
            <a:ext cx="7727195" cy="50196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9374" y="880181"/>
            <a:ext cx="6700173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Yanone Kaffeesatz Regular" panose="02000000000000000000" pitchFamily="50" charset="0"/>
              </a:rPr>
              <a:t>Structured attributes will be integrated with information extracted from open-ended </a:t>
            </a:r>
            <a:r>
              <a:rPr lang="en-US" sz="2400" dirty="0">
                <a:solidFill>
                  <a:prstClr val="black"/>
                </a:solidFill>
                <a:latin typeface="Yanone Kaffeesatz Regular" panose="02000000000000000000" pitchFamily="50" charset="0"/>
              </a:rPr>
              <a:t>comments </a:t>
            </a:r>
            <a:r>
              <a:rPr lang="en-US" sz="2400" dirty="0" smtClean="0">
                <a:solidFill>
                  <a:prstClr val="black"/>
                </a:solidFill>
                <a:latin typeface="Yanone Kaffeesatz Regular" panose="02000000000000000000" pitchFamily="50" charset="0"/>
              </a:rPr>
              <a:t>for </a:t>
            </a:r>
            <a:r>
              <a:rPr lang="en-US" sz="2400" dirty="0">
                <a:solidFill>
                  <a:prstClr val="black"/>
                </a:solidFill>
                <a:latin typeface="Yanone Kaffeesatz Regular" panose="02000000000000000000" pitchFamily="50" charset="0"/>
              </a:rPr>
              <a:t>comprehensive analysis of </a:t>
            </a:r>
            <a:r>
              <a:rPr lang="en-US" sz="2400" dirty="0" smtClean="0">
                <a:solidFill>
                  <a:prstClr val="black"/>
                </a:solidFill>
                <a:latin typeface="Yanone Kaffeesatz Regular" panose="02000000000000000000" pitchFamily="50" charset="0"/>
              </a:rPr>
              <a:t>feedback.   </a:t>
            </a:r>
            <a:endParaRPr lang="en-US" sz="2400" dirty="0">
              <a:solidFill>
                <a:prstClr val="black"/>
              </a:solidFill>
              <a:latin typeface="Yanone Kaffeesatz Regular" panose="02000000000000000000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Loading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8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6221413"/>
            <a:ext cx="9144000" cy="63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55" y="1437894"/>
            <a:ext cx="7727195" cy="50196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8200" y="5185395"/>
            <a:ext cx="5619976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Yanone Kaffeesatz Regular" panose="02000000000000000000" pitchFamily="50" charset="0"/>
              </a:rPr>
              <a:t>Summary statistics enable easy exploration of attributes</a:t>
            </a:r>
            <a:endParaRPr lang="en-US" sz="2400" dirty="0">
              <a:solidFill>
                <a:prstClr val="black"/>
              </a:solidFill>
              <a:latin typeface="Yanone Kaffeesatz Regular" panose="02000000000000000000" pitchFamily="50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55" y="5765433"/>
            <a:ext cx="1766887" cy="672201"/>
          </a:xfrm>
          <a:prstGeom prst="rect">
            <a:avLst/>
          </a:prstGeom>
          <a:noFill/>
          <a:ln w="30480" cap="rnd">
            <a:solidFill>
              <a:srgbClr val="E5B7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19" y="6282694"/>
            <a:ext cx="717709" cy="8597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Loading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1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6221413"/>
            <a:ext cx="9144000" cy="63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5400" y="914240"/>
            <a:ext cx="6553200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Column information can be summarized. Here, we quickly see the distribution of Job Types.</a:t>
            </a: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36" y="1888774"/>
            <a:ext cx="8919052" cy="4981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Loading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8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547448043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5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12499" r="1244" b="1209"/>
          <a:stretch/>
        </p:blipFill>
        <p:spPr>
          <a:xfrm>
            <a:off x="1014166" y="1855694"/>
            <a:ext cx="6938682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Checking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12500" r="80694" b="30456"/>
          <a:stretch/>
        </p:blipFill>
        <p:spPr>
          <a:xfrm>
            <a:off x="1014166" y="1855694"/>
            <a:ext cx="1285281" cy="3173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7" t="14044" r="3511" b="55741"/>
          <a:stretch/>
        </p:blipFill>
        <p:spPr>
          <a:xfrm>
            <a:off x="4773705" y="1929954"/>
            <a:ext cx="2998695" cy="1680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295400" y="914240"/>
            <a:ext cx="6553200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Misspelled words are automatically detected…</a:t>
            </a: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12499" r="1244" b="1209"/>
          <a:stretch/>
        </p:blipFill>
        <p:spPr>
          <a:xfrm>
            <a:off x="1014166" y="1855694"/>
            <a:ext cx="6938682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Checking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7" t="14044" r="3511" b="55741"/>
          <a:stretch/>
        </p:blipFill>
        <p:spPr>
          <a:xfrm>
            <a:off x="4773705" y="1929954"/>
            <a:ext cx="2998695" cy="1680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6" t="12499" r="65197" b="30099"/>
          <a:stretch/>
        </p:blipFill>
        <p:spPr>
          <a:xfrm>
            <a:off x="2312894" y="1889612"/>
            <a:ext cx="1089212" cy="3193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295400" y="914240"/>
            <a:ext cx="6553200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Misspelled words are automatically detected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and corrected.</a:t>
            </a: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1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12499" r="1244" b="1209"/>
          <a:stretch/>
        </p:blipFill>
        <p:spPr>
          <a:xfrm>
            <a:off x="1014166" y="1855694"/>
            <a:ext cx="6938682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Checking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" t="76763" r="51510" b="2449"/>
          <a:stretch/>
        </p:blipFill>
        <p:spPr>
          <a:xfrm>
            <a:off x="1021977" y="5419164"/>
            <a:ext cx="3334870" cy="1156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203373" y="1026796"/>
            <a:ext cx="4649119" cy="1569660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Customizable dictionaries allow for company and </a:t>
            </a:r>
            <a:r>
              <a:rPr lang="en-US" sz="3200" dirty="0" smtClean="0">
                <a:latin typeface="Arial Narrow" panose="020B0606020202030204" pitchFamily="34" charset="0"/>
              </a:rPr>
              <a:t>industry-specific </a:t>
            </a:r>
            <a:r>
              <a:rPr lang="en-US" sz="3200" dirty="0">
                <a:latin typeface="Arial Narrow" panose="020B0606020202030204" pitchFamily="34" charset="0"/>
              </a:rPr>
              <a:t>analysis.</a:t>
            </a:r>
          </a:p>
        </p:txBody>
      </p:sp>
    </p:spTree>
    <p:extLst>
      <p:ext uri="{BB962C8B-B14F-4D97-AF65-F5344CB8AC3E}">
        <p14:creationId xmlns:p14="http://schemas.microsoft.com/office/powerpoint/2010/main" val="419245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89177710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2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Keyword Extraction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0525"/>
            <a:ext cx="9144000" cy="518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2820" y="913913"/>
            <a:ext cx="775835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Significant terms and phrases are automatically extracted from text.</a:t>
            </a:r>
          </a:p>
        </p:txBody>
      </p:sp>
    </p:spTree>
    <p:extLst>
      <p:ext uri="{BB962C8B-B14F-4D97-AF65-F5344CB8AC3E}">
        <p14:creationId xmlns:p14="http://schemas.microsoft.com/office/powerpoint/2010/main" val="369585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Keyword Extraction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63" y="1514423"/>
            <a:ext cx="6556517" cy="51771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2820" y="904877"/>
            <a:ext cx="775835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Keyword cloud visually displays found keywords and </a:t>
            </a:r>
            <a:r>
              <a:rPr lang="en-US" sz="2400" dirty="0" smtClean="0">
                <a:latin typeface="Arial Narrow" panose="020B0606020202030204" pitchFamily="34" charset="0"/>
              </a:rPr>
              <a:t>phrases…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Keyword Extraction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r="-1"/>
          <a:stretch/>
        </p:blipFill>
        <p:spPr>
          <a:xfrm>
            <a:off x="1116106" y="1526028"/>
            <a:ext cx="6550344" cy="51539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05" y="2739417"/>
            <a:ext cx="6789245" cy="1785833"/>
          </a:xfrm>
          <a:prstGeom prst="rect">
            <a:avLst/>
          </a:prstGeom>
          <a:ln w="38100">
            <a:solidFill>
              <a:srgbClr val="1F335B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r="69733" b="92595"/>
          <a:stretch/>
        </p:blipFill>
        <p:spPr>
          <a:xfrm>
            <a:off x="1110250" y="1514424"/>
            <a:ext cx="1955679" cy="3816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234" y="1692260"/>
            <a:ext cx="717709" cy="8597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2820" y="904877"/>
            <a:ext cx="775835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 Narrow" panose="020B0606020202030204" pitchFamily="34" charset="0"/>
              </a:rPr>
              <a:t>…with drill-down to underlying records.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9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Terms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4" y="817145"/>
            <a:ext cx="8921352" cy="59595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09800" y="838200"/>
            <a:ext cx="4724400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Links between co-occurring keywords illustrate concepts being discussed…</a:t>
            </a:r>
          </a:p>
        </p:txBody>
      </p:sp>
    </p:spTree>
    <p:extLst>
      <p:ext uri="{BB962C8B-B14F-4D97-AF65-F5344CB8AC3E}">
        <p14:creationId xmlns:p14="http://schemas.microsoft.com/office/powerpoint/2010/main" val="200367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Terms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4" y="817145"/>
            <a:ext cx="8921352" cy="59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5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1523" y="712227"/>
            <a:ext cx="9353320" cy="59957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Terms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09800" y="838200"/>
            <a:ext cx="4724400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…such as staff reduction being related to low morale.</a:t>
            </a:r>
          </a:p>
        </p:txBody>
      </p:sp>
    </p:spTree>
    <p:extLst>
      <p:ext uri="{BB962C8B-B14F-4D97-AF65-F5344CB8AC3E}">
        <p14:creationId xmlns:p14="http://schemas.microsoft.com/office/powerpoint/2010/main" val="1409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1523" y="712227"/>
            <a:ext cx="9353320" cy="59957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Terms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8636" y="3977089"/>
            <a:ext cx="6610121" cy="1200329"/>
          </a:xfrm>
          <a:prstGeom prst="rect">
            <a:avLst/>
          </a:prstGeom>
          <a:solidFill>
            <a:schemeClr val="bg1"/>
          </a:solidFill>
          <a:ln w="34925">
            <a:solidFill>
              <a:srgbClr val="1F335B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Additionally, the battle against </a:t>
            </a:r>
            <a:r>
              <a:rPr lang="en-US" sz="2400" b="1" u="sng" dirty="0">
                <a:solidFill>
                  <a:srgbClr val="C00000"/>
                </a:solidFill>
              </a:rPr>
              <a:t>low morale</a:t>
            </a:r>
            <a:r>
              <a:rPr lang="en-US" sz="2400" dirty="0"/>
              <a:t> as a result of the many </a:t>
            </a:r>
            <a:r>
              <a:rPr lang="en-US" sz="2400" b="1" u="sng" dirty="0">
                <a:solidFill>
                  <a:srgbClr val="C00000"/>
                </a:solidFill>
              </a:rPr>
              <a:t>staff reductions</a:t>
            </a:r>
            <a:r>
              <a:rPr lang="en-US" sz="2400" dirty="0"/>
              <a:t> hinders my ability to focus on doing my best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09800" y="838200"/>
            <a:ext cx="4724400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Can drill down to specific link.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959" y="2761242"/>
            <a:ext cx="717709" cy="85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82" y="1037943"/>
            <a:ext cx="8544644" cy="53959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3696" y="3135732"/>
            <a:ext cx="5176608" cy="1200329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Link Analysis shows correlations between categorical variables, with thicker links indicating a stronger correlation. 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Links: Keywords vs. Satisfaction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6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Links: Keywords vs. Satisfaction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82" y="1037943"/>
            <a:ext cx="8544644" cy="539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2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463" y="1068701"/>
            <a:ext cx="7500870" cy="5588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09800" y="838200"/>
            <a:ext cx="4724400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Can drill down to specific links.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567" y="2428505"/>
            <a:ext cx="717709" cy="8597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Links: Keywords vs. Satisfaction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463" y="1068701"/>
            <a:ext cx="7500870" cy="5588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5025" y="3288239"/>
            <a:ext cx="7017745" cy="830997"/>
          </a:xfrm>
          <a:prstGeom prst="rect">
            <a:avLst/>
          </a:prstGeom>
          <a:solidFill>
            <a:schemeClr val="bg1"/>
          </a:solidFill>
          <a:ln w="34925">
            <a:solidFill>
              <a:srgbClr val="1F335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Collaboration and </a:t>
            </a:r>
            <a:r>
              <a:rPr lang="en-US" sz="2400" b="1" u="sng" dirty="0">
                <a:solidFill>
                  <a:srgbClr val="C00000"/>
                </a:solidFill>
              </a:rPr>
              <a:t>team work</a:t>
            </a:r>
            <a:r>
              <a:rPr lang="en-US" sz="2400" dirty="0"/>
              <a:t> has helped me do my best work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60154" y="838200"/>
            <a:ext cx="4874046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Satisfied employees mention teamwork...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567" y="2428505"/>
            <a:ext cx="717709" cy="8597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Links: Keywords vs. Satisfaction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7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63" y="1107780"/>
            <a:ext cx="8395930" cy="5403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9141" y="3024543"/>
            <a:ext cx="6743031" cy="1569660"/>
          </a:xfrm>
          <a:prstGeom prst="rect">
            <a:avLst/>
          </a:prstGeom>
          <a:solidFill>
            <a:schemeClr val="bg1"/>
          </a:solidFill>
          <a:ln w="34925">
            <a:solidFill>
              <a:srgbClr val="1F335B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When employees </a:t>
            </a:r>
            <a:r>
              <a:rPr lang="en-US" sz="2400" dirty="0" smtClean="0"/>
              <a:t>ranked </a:t>
            </a:r>
            <a:r>
              <a:rPr lang="en-US" sz="2400" dirty="0"/>
              <a:t>high </a:t>
            </a:r>
            <a:r>
              <a:rPr lang="en-US" sz="2400" dirty="0" smtClean="0"/>
              <a:t>in </a:t>
            </a:r>
            <a:r>
              <a:rPr lang="en-US" sz="2400" dirty="0"/>
              <a:t>performance review </a:t>
            </a:r>
            <a:r>
              <a:rPr lang="en-US" sz="2400" dirty="0" smtClean="0"/>
              <a:t>only earn enough </a:t>
            </a:r>
            <a:r>
              <a:rPr lang="en-US" sz="2400" dirty="0"/>
              <a:t>to cover cost of living, there is something seriously wrong with </a:t>
            </a:r>
            <a:r>
              <a:rPr lang="en-US" sz="2400" dirty="0" smtClean="0"/>
              <a:t>COMPANYX’s</a:t>
            </a:r>
            <a:r>
              <a:rPr lang="en-US" sz="2400" dirty="0"/>
              <a:t> </a:t>
            </a:r>
            <a:r>
              <a:rPr lang="en-US" sz="2400" b="1" u="sng" dirty="0">
                <a:solidFill>
                  <a:srgbClr val="C00000"/>
                </a:solidFill>
              </a:rPr>
              <a:t>pay for </a:t>
            </a:r>
            <a:r>
              <a:rPr lang="en-US" sz="2400" b="1" u="sng" dirty="0" smtClean="0">
                <a:solidFill>
                  <a:srgbClr val="C00000"/>
                </a:solidFill>
              </a:rPr>
              <a:t>performance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82907" y="883770"/>
            <a:ext cx="720502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…while dissatisfied employees mention “pay for performance.”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42" y="5259840"/>
            <a:ext cx="717709" cy="859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Links: Keywords vs. Satisfaction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4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6221413"/>
            <a:ext cx="9144000" cy="63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1182" y="889001"/>
            <a:ext cx="7414716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A classification model is automatically generated according to the presence of groups or clusters of words within a text column.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Text Clustering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855964"/>
            <a:ext cx="9144001" cy="500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Taxonomy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9162"/>
            <a:ext cx="9144000" cy="59388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4642" y="920656"/>
            <a:ext cx="7414716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err="1" smtClean="0">
                <a:latin typeface="Arial Narrow" panose="020B0606020202030204" pitchFamily="34" charset="0"/>
              </a:rPr>
              <a:t>PolyAnalyst</a:t>
            </a:r>
            <a:r>
              <a:rPr lang="en-US" sz="2400" dirty="0" smtClean="0">
                <a:latin typeface="Arial Narrow" panose="020B0606020202030204" pitchFamily="34" charset="0"/>
              </a:rPr>
              <a:t> supports Automatic Taxonomy generation for pattern-based automatic hierarchical text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24657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2907" y="893769"/>
            <a:ext cx="720502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Positive and negative sentiment is automatically identified.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509311"/>
            <a:ext cx="9144000" cy="534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5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2907" y="860718"/>
            <a:ext cx="7205029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Along with object, subject, evaluation, and degree.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575" y="1409700"/>
            <a:ext cx="92011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390364"/>
            <a:ext cx="9144000" cy="5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6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390364"/>
            <a:ext cx="9144000" cy="5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8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by Job Type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" y="1204912"/>
            <a:ext cx="9129815" cy="506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by Job Type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86" y="1204912"/>
            <a:ext cx="9129815" cy="5063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93" y="1188325"/>
            <a:ext cx="2421605" cy="2497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04194" y="4650612"/>
            <a:ext cx="2887126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Most positive job type is Administrative.</a:t>
            </a:r>
          </a:p>
        </p:txBody>
      </p:sp>
    </p:spTree>
    <p:extLst>
      <p:ext uri="{BB962C8B-B14F-4D97-AF65-F5344CB8AC3E}">
        <p14:creationId xmlns:p14="http://schemas.microsoft.com/office/powerpoint/2010/main" val="25218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by Job Type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86" y="1204912"/>
            <a:ext cx="9129815" cy="50636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59278" y="2138766"/>
            <a:ext cx="2887126" cy="830997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Most negative job type is Sales.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32" y="3736756"/>
            <a:ext cx="2539223" cy="241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0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946011553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799073"/>
            <a:ext cx="3576918" cy="6155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061" y="1223682"/>
            <a:ext cx="6145306" cy="2554545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 Narrow" panose="020B0606020202030204" pitchFamily="34" charset="0"/>
              </a:rPr>
              <a:t>Custom taxonomy categorize employee concerns expressed in verbatim responses</a:t>
            </a:r>
            <a:endParaRPr lang="en-US" sz="4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7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300" b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Results of Exploratory Analyses</a:t>
            </a:r>
            <a:endParaRPr lang="en-US" sz="4300" dirty="0">
              <a:latin typeface="Arial Black" panose="020B0A04020102020204" pitchFamily="34" charset="0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7200" b="1" dirty="0" smtClean="0">
              <a:latin typeface="NewsGoth BdXCn BT" panose="020B060802020205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Taxonomy Categories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343400" y="3505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Results of Exploratory Analyses: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 smtClean="0">
                <a:latin typeface="Arial Narrow" panose="020B0606020202030204" pitchFamily="34" charset="0"/>
              </a:rPr>
              <a:t>“</a:t>
            </a:r>
            <a:r>
              <a:rPr lang="en-US" sz="3200" dirty="0">
                <a:latin typeface="Arial Narrow" panose="020B0606020202030204" pitchFamily="34" charset="0"/>
              </a:rPr>
              <a:t>staff reduction”</a:t>
            </a:r>
          </a:p>
          <a:p>
            <a:r>
              <a:rPr lang="en-US" sz="3200" dirty="0" smtClean="0">
                <a:latin typeface="Arial Narrow" panose="020B0606020202030204" pitchFamily="34" charset="0"/>
              </a:rPr>
              <a:t>“fear of losing job”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“pay for performance”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“salary increase”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“low morale”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Main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 Categories:</a:t>
            </a:r>
          </a:p>
          <a:p>
            <a:r>
              <a:rPr lang="en-US" dirty="0" smtClean="0">
                <a:latin typeface="Arial Narrow" panose="020B0606020202030204" pitchFamily="34" charset="0"/>
              </a:rPr>
              <a:t>Job Security</a:t>
            </a:r>
          </a:p>
          <a:p>
            <a:endParaRPr lang="en-US" sz="1000" dirty="0" smtClean="0"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Compensation</a:t>
            </a:r>
          </a:p>
          <a:p>
            <a:endParaRPr lang="en-US" sz="1000" dirty="0" smtClean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Motivation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>
              <a:latin typeface="Arial Narrow" panose="020B0606020202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332383" y="3318831"/>
            <a:ext cx="609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6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29650" y="904877"/>
            <a:ext cx="8604016" cy="5488173"/>
            <a:chOff x="256544" y="1047098"/>
            <a:chExt cx="8604016" cy="5488173"/>
          </a:xfrm>
        </p:grpSpPr>
        <p:sp>
          <p:nvSpPr>
            <p:cNvPr id="18" name="Freeform 17"/>
            <p:cNvSpPr/>
            <p:nvPr/>
          </p:nvSpPr>
          <p:spPr>
            <a:xfrm>
              <a:off x="256544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Topics of Interest</a:t>
              </a:r>
              <a:endParaRPr lang="en-US" sz="3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7621" y="2075456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Management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7621" y="3319540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35B"/>
            </a:solidFill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Work Environment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57621" y="4563624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Compensation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192836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Category</a:t>
              </a:r>
              <a:endParaRPr lang="en-US" sz="3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6129127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Sub-Category</a:t>
              </a:r>
              <a:endParaRPr lang="en-US" sz="3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6222107" y="1600995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Job Security 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295901" y="1847457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</a:pPr>
            <a:r>
              <a:rPr lang="en-US" sz="2800" kern="1200" dirty="0" smtClean="0">
                <a:latin typeface="Arial Narrow" panose="020B0606020202030204" pitchFamily="34" charset="0"/>
              </a:rPr>
              <a:t>Stressors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3295901" y="2911794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smtClean="0">
                <a:latin typeface="Arial Narrow" panose="020B0606020202030204" pitchFamily="34" charset="0"/>
              </a:rPr>
              <a:t>Staffing/Hours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3295901" y="3971408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Working Place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3295901" y="5031022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Team Work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232192" y="2382529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Fairness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6232192" y="3164063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Work-Life Balance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232192" y="3944817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Understaffed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6232192" y="4725571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Workload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6232192" y="5506325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Harassment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2420729" y="3527962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5421574" y="2165532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Results of Exploratory Analyses: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staff reduction”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“fear of losing job”</a:t>
            </a:r>
          </a:p>
          <a:p>
            <a:r>
              <a:rPr lang="en-US" sz="3200" dirty="0" smtClean="0">
                <a:latin typeface="Arial Narrow" panose="020B0606020202030204" pitchFamily="34" charset="0"/>
              </a:rPr>
              <a:t>“pay for performance”</a:t>
            </a:r>
          </a:p>
          <a:p>
            <a:r>
              <a:rPr lang="en-US" sz="3200" dirty="0" smtClean="0">
                <a:latin typeface="Arial Narrow" panose="020B0606020202030204" pitchFamily="34" charset="0"/>
              </a:rPr>
              <a:t>“salary increase”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“low morale”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Main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 Categories: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Job Security</a:t>
            </a:r>
          </a:p>
          <a:p>
            <a:endParaRPr lang="en-US" sz="1000" dirty="0" smtClean="0">
              <a:latin typeface="Arial Narrow" panose="020B0606020202030204" pitchFamily="34" charset="0"/>
            </a:endParaRPr>
          </a:p>
          <a:p>
            <a:r>
              <a:rPr lang="en-US" dirty="0" smtClean="0">
                <a:latin typeface="Arial Narrow" panose="020B0606020202030204" pitchFamily="34" charset="0"/>
              </a:rPr>
              <a:t>Compensation</a:t>
            </a:r>
          </a:p>
          <a:p>
            <a:endParaRPr lang="en-US" sz="1000" dirty="0" smtClean="0"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Motivation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>
              <a:latin typeface="Arial Narrow" panose="020B0606020202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310349" y="4134079"/>
            <a:ext cx="609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29650" y="904877"/>
            <a:ext cx="8604016" cy="5488173"/>
            <a:chOff x="256544" y="1047098"/>
            <a:chExt cx="8604016" cy="5488173"/>
          </a:xfrm>
        </p:grpSpPr>
        <p:sp>
          <p:nvSpPr>
            <p:cNvPr id="18" name="Freeform 17"/>
            <p:cNvSpPr/>
            <p:nvPr/>
          </p:nvSpPr>
          <p:spPr>
            <a:xfrm>
              <a:off x="256544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Topics of Interest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7621" y="2075456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Management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7621" y="3319540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Work Environment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57621" y="4563624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35B"/>
            </a:solidFill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Compensation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192836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Category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6129127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Sub-Category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6222107" y="1600995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Compensation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295901" y="1864158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</a:pPr>
            <a:r>
              <a:rPr lang="en-US" sz="2800" kern="1200" dirty="0" smtClean="0">
                <a:latin typeface="Arial Narrow" panose="020B0606020202030204" pitchFamily="34" charset="0"/>
              </a:rPr>
              <a:t>Salary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3295901" y="3241118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smtClean="0">
                <a:latin typeface="Arial Narrow" panose="020B0606020202030204" pitchFamily="34" charset="0"/>
              </a:rPr>
              <a:t>Benefits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3295901" y="4667249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Recognition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232192" y="2531160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Cost of Living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6232192" y="3467579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Pay Increases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232192" y="4403998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smtClean="0">
                <a:latin typeface="Arial Narrow" panose="020B0606020202030204" pitchFamily="34" charset="0"/>
              </a:rPr>
              <a:t>Insufficient Pay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2434176" y="4797873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5367687" y="2182233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6262448" y="5340417"/>
            <a:ext cx="2471514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Bonuses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4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Results of Exploratory Analyses: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staff reduction”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“fear of losing job”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“pay for performance”</a:t>
            </a:r>
          </a:p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“salary increase”</a:t>
            </a:r>
          </a:p>
          <a:p>
            <a:r>
              <a:rPr lang="en-US" sz="3200" dirty="0" smtClean="0">
                <a:latin typeface="Arial Narrow" panose="020B0606020202030204" pitchFamily="34" charset="0"/>
              </a:rPr>
              <a:t>“low morale”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Main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 Categories: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Job Security</a:t>
            </a:r>
          </a:p>
          <a:p>
            <a:endParaRPr lang="en-US" sz="1000" dirty="0" smtClean="0"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Compensation</a:t>
            </a:r>
          </a:p>
          <a:p>
            <a:endParaRPr lang="en-US" sz="2400" dirty="0">
              <a:latin typeface="Arial Narrow" panose="020B0606020202030204" pitchFamily="34" charset="0"/>
            </a:endParaRPr>
          </a:p>
          <a:p>
            <a:r>
              <a:rPr lang="en-US" dirty="0" smtClean="0">
                <a:latin typeface="Arial Narrow" panose="020B0606020202030204" pitchFamily="34" charset="0"/>
              </a:rPr>
              <a:t>Motivation</a:t>
            </a:r>
            <a:endParaRPr lang="en-US" dirty="0"/>
          </a:p>
          <a:p>
            <a:endParaRPr lang="en-US" dirty="0" smtClean="0">
              <a:latin typeface="Arial Narrow" panose="020B0606020202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88315" y="5114580"/>
            <a:ext cx="609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29650" y="904877"/>
            <a:ext cx="8789606" cy="5488173"/>
            <a:chOff x="256544" y="1047098"/>
            <a:chExt cx="8574870" cy="5488173"/>
          </a:xfrm>
        </p:grpSpPr>
        <p:sp>
          <p:nvSpPr>
            <p:cNvPr id="18" name="Freeform 17"/>
            <p:cNvSpPr/>
            <p:nvPr/>
          </p:nvSpPr>
          <p:spPr>
            <a:xfrm>
              <a:off x="256544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Topics of Interest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7621" y="2075456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35B"/>
            </a:solidFill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Management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7621" y="3319540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Work Environment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57621" y="4563624"/>
              <a:ext cx="2185147" cy="1078206"/>
            </a:xfrm>
            <a:custGeom>
              <a:avLst/>
              <a:gdLst>
                <a:gd name="connsiteX0" fmla="*/ 0 w 2185147"/>
                <a:gd name="connsiteY0" fmla="*/ 0 h 1078206"/>
                <a:gd name="connsiteX1" fmla="*/ 2185147 w 2185147"/>
                <a:gd name="connsiteY1" fmla="*/ 0 h 1078206"/>
                <a:gd name="connsiteX2" fmla="*/ 2185147 w 2185147"/>
                <a:gd name="connsiteY2" fmla="*/ 1078206 h 1078206"/>
                <a:gd name="connsiteX3" fmla="*/ 0 w 2185147"/>
                <a:gd name="connsiteY3" fmla="*/ 1078206 h 1078206"/>
                <a:gd name="connsiteX4" fmla="*/ 0 w 2185147"/>
                <a:gd name="connsiteY4" fmla="*/ 0 h 107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5147" h="1078206">
                  <a:moveTo>
                    <a:pt x="0" y="0"/>
                  </a:moveTo>
                  <a:lnTo>
                    <a:pt x="2185147" y="0"/>
                  </a:lnTo>
                  <a:lnTo>
                    <a:pt x="2185147" y="1078206"/>
                  </a:lnTo>
                  <a:lnTo>
                    <a:pt x="0" y="10782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Arial Narrow" panose="020B0606020202030204" pitchFamily="34" charset="0"/>
                </a:rPr>
                <a:t>Compensation</a:t>
              </a:r>
              <a:endParaRPr lang="en-US" sz="2800" kern="1200" dirty="0">
                <a:latin typeface="Arial Narrow" panose="020B060602020203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192836" y="1047098"/>
              <a:ext cx="2731433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Category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6129127" y="1047098"/>
              <a:ext cx="2702287" cy="5488173"/>
            </a:xfrm>
            <a:custGeom>
              <a:avLst/>
              <a:gdLst>
                <a:gd name="connsiteX0" fmla="*/ 0 w 2731433"/>
                <a:gd name="connsiteY0" fmla="*/ 0 h 5488173"/>
                <a:gd name="connsiteX1" fmla="*/ 2731433 w 2731433"/>
                <a:gd name="connsiteY1" fmla="*/ 0 h 5488173"/>
                <a:gd name="connsiteX2" fmla="*/ 2731433 w 2731433"/>
                <a:gd name="connsiteY2" fmla="*/ 5488173 h 5488173"/>
                <a:gd name="connsiteX3" fmla="*/ 0 w 2731433"/>
                <a:gd name="connsiteY3" fmla="*/ 5488173 h 5488173"/>
                <a:gd name="connsiteX4" fmla="*/ 0 w 2731433"/>
                <a:gd name="connsiteY4" fmla="*/ 0 h 548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433" h="5488173">
                  <a:moveTo>
                    <a:pt x="0" y="0"/>
                  </a:moveTo>
                  <a:lnTo>
                    <a:pt x="2731433" y="0"/>
                  </a:lnTo>
                  <a:lnTo>
                    <a:pt x="2731433" y="5488173"/>
                  </a:lnTo>
                  <a:lnTo>
                    <a:pt x="0" y="5488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3963642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3000" kern="12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Sub-Category</a:t>
              </a:r>
              <a:endParaRPr lang="en-US" sz="3000" kern="12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6222106" y="1600995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Motivation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295901" y="1847457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  <a:solidFill>
            <a:srgbClr val="1F335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</a:pPr>
            <a:r>
              <a:rPr lang="en-US" sz="2800" kern="1200" dirty="0" smtClean="0">
                <a:latin typeface="Arial Narrow" panose="020B0606020202030204" pitchFamily="34" charset="0"/>
              </a:rPr>
              <a:t>People </a:t>
            </a:r>
          </a:p>
          <a:p>
            <a:pPr lvl="0" algn="ctr" defTabSz="1244600">
              <a:lnSpc>
                <a:spcPct val="90000"/>
              </a:lnSpc>
              <a:spcBef>
                <a:spcPct val="0"/>
              </a:spcBef>
            </a:pPr>
            <a:r>
              <a:rPr lang="en-US" sz="2800" kern="1200" dirty="0" smtClean="0">
                <a:latin typeface="Arial Narrow" panose="020B0606020202030204" pitchFamily="34" charset="0"/>
              </a:rPr>
              <a:t>Management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3295901" y="2911794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smtClean="0">
                <a:latin typeface="Arial Narrow" panose="020B0606020202030204" pitchFamily="34" charset="0"/>
              </a:rPr>
              <a:t>Organization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3295901" y="3971408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Development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3295901" y="5031022"/>
            <a:ext cx="2471514" cy="950607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Resources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232191" y="2382529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Micromanagement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6232191" y="3164063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Communication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232191" y="3944817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Professionalism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6232191" y="4725571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Supervisor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6232191" y="5506325"/>
            <a:ext cx="2614353" cy="628912"/>
          </a:xfrm>
          <a:custGeom>
            <a:avLst/>
            <a:gdLst>
              <a:gd name="connsiteX0" fmla="*/ 0 w 2185147"/>
              <a:gd name="connsiteY0" fmla="*/ 0 h 1078206"/>
              <a:gd name="connsiteX1" fmla="*/ 2185147 w 2185147"/>
              <a:gd name="connsiteY1" fmla="*/ 0 h 1078206"/>
              <a:gd name="connsiteX2" fmla="*/ 2185147 w 2185147"/>
              <a:gd name="connsiteY2" fmla="*/ 1078206 h 1078206"/>
              <a:gd name="connsiteX3" fmla="*/ 0 w 2185147"/>
              <a:gd name="connsiteY3" fmla="*/ 1078206 h 1078206"/>
              <a:gd name="connsiteX4" fmla="*/ 0 w 2185147"/>
              <a:gd name="connsiteY4" fmla="*/ 0 h 107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147" h="1078206">
                <a:moveTo>
                  <a:pt x="0" y="0"/>
                </a:moveTo>
                <a:lnTo>
                  <a:pt x="2185147" y="0"/>
                </a:lnTo>
                <a:lnTo>
                  <a:pt x="2185147" y="1078206"/>
                </a:lnTo>
                <a:lnTo>
                  <a:pt x="0" y="10782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53340" rIns="71120" bIns="5334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latin typeface="Arial Narrow" panose="020B0606020202030204" pitchFamily="34" charset="0"/>
              </a:rPr>
              <a:t>Upper Leadership</a:t>
            </a:r>
            <a:endParaRPr lang="en-US" sz="2800" kern="1200" dirty="0">
              <a:latin typeface="Arial Narrow" panose="020B0606020202030204" pitchFamily="34" charset="0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2474259" y="2283878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5421574" y="2165532"/>
            <a:ext cx="821642" cy="3144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4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799073"/>
            <a:ext cx="3576918" cy="6155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2004" y="1223682"/>
            <a:ext cx="5139278" cy="1938992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 Narrow" panose="020B0606020202030204" pitchFamily="34" charset="0"/>
              </a:rPr>
              <a:t>Expressions query the data to assign records to categories</a:t>
            </a:r>
            <a:endParaRPr lang="en-US" sz="4000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6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799073"/>
            <a:ext cx="3576918" cy="6155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56903129"/>
              </p:ext>
            </p:extLst>
          </p:nvPr>
        </p:nvGraphicFramePr>
        <p:xfrm>
          <a:off x="2291508" y="1676399"/>
          <a:ext cx="6806772" cy="4559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7"/>
          <p:cNvSpPr/>
          <p:nvPr/>
        </p:nvSpPr>
        <p:spPr>
          <a:xfrm>
            <a:off x="2305640" y="1143000"/>
            <a:ext cx="6540901" cy="523220"/>
          </a:xfrm>
          <a:prstGeom prst="rect">
            <a:avLst/>
          </a:prstGeom>
          <a:solidFill>
            <a:schemeClr val="bg1">
              <a:alpha val="47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1A1742"/>
                </a:solidFill>
                <a:latin typeface="NewsGoth BdXCn BT" panose="020B0608020202050204" pitchFamily="34" charset="0"/>
                <a:cs typeface="Times New Roman" pitchFamily="18" charset="0"/>
              </a:rPr>
              <a:t>Category       Sub-Category        Verbatim</a:t>
            </a:r>
            <a:endParaRPr lang="en-US" sz="2800" b="1" dirty="0">
              <a:solidFill>
                <a:srgbClr val="1A1742"/>
              </a:solidFill>
              <a:latin typeface="NewsGoth BdXCn BT" panose="020B0608020202050204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6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Categorization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7737"/>
            <a:ext cx="9144000" cy="59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7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590471250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2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NewsGoth BdXCn BT" panose="020B060802020205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Topics of Interest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6713" y="789762"/>
            <a:ext cx="795057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Arial Narrow" panose="020B0606020202030204" pitchFamily="34" charset="0"/>
              </a:rPr>
              <a:t>Treemap</a:t>
            </a:r>
            <a:r>
              <a:rPr lang="en-US" sz="2800" dirty="0" smtClean="0">
                <a:latin typeface="Arial Narrow" panose="020B0606020202030204" pitchFamily="34" charset="0"/>
              </a:rPr>
              <a:t>: Topics of Interest by Degree of Sentiment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7589"/>
            <a:ext cx="9144000" cy="49204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26" y="1412399"/>
            <a:ext cx="2000529" cy="2572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70925" y="161568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Positive</a:t>
            </a:r>
            <a:endParaRPr lang="en-US" dirty="0">
              <a:latin typeface="NewsGoth Cn BT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8209" y="160725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Negative</a:t>
            </a:r>
            <a:endParaRPr lang="en-US" dirty="0">
              <a:latin typeface="NewsGoth Cn BT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93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NewsGoth BdXCn BT" panose="020B060802020205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Topics of Interest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6713" y="789762"/>
            <a:ext cx="795057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Arial Narrow" panose="020B0606020202030204" pitchFamily="34" charset="0"/>
              </a:rPr>
              <a:t>Treemap</a:t>
            </a:r>
            <a:r>
              <a:rPr lang="en-US" sz="2800" dirty="0" smtClean="0">
                <a:latin typeface="Arial Narrow" panose="020B0606020202030204" pitchFamily="34" charset="0"/>
              </a:rPr>
              <a:t>: Topics of Interest by Degree of Sentiment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7589"/>
            <a:ext cx="9144000" cy="49204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26" y="1412399"/>
            <a:ext cx="2000529" cy="2572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70925" y="161568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Positive</a:t>
            </a:r>
            <a:endParaRPr lang="en-US" dirty="0">
              <a:latin typeface="NewsGoth Cn BT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8209" y="160725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Negative</a:t>
            </a:r>
            <a:endParaRPr lang="en-US" dirty="0">
              <a:latin typeface="NewsGoth Cn BT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2500" y="2474520"/>
            <a:ext cx="7239000" cy="461665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treemap</a:t>
            </a: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displays hierarchical data in nested rectangles.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697" y="4014935"/>
            <a:ext cx="2879772" cy="2308324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Size is proportional to the number of employees expressing each concern, while color represents the degree of sentiment</a:t>
            </a:r>
            <a:r>
              <a:rPr lang="en-US" sz="2400" dirty="0">
                <a:latin typeface="Arial Narrow" panose="020B0606020202030204" pitchFamily="34" charset="0"/>
              </a:rPr>
              <a:t>.</a:t>
            </a:r>
            <a:endParaRPr lang="en-US" sz="24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4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NewsGoth BdXCn BT" panose="020B060802020205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Topics of Interest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6713" y="789762"/>
            <a:ext cx="795057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Arial Narrow" panose="020B0606020202030204" pitchFamily="34" charset="0"/>
              </a:rPr>
              <a:t>Treemap</a:t>
            </a:r>
            <a:r>
              <a:rPr lang="en-US" sz="2800" dirty="0" smtClean="0">
                <a:latin typeface="Arial Narrow" panose="020B0606020202030204" pitchFamily="34" charset="0"/>
              </a:rPr>
              <a:t>: Topics of Interest by Degree of Sentiment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7589"/>
            <a:ext cx="9144000" cy="49204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26" y="1412399"/>
            <a:ext cx="2000529" cy="2572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70925" y="161568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Positive</a:t>
            </a:r>
            <a:endParaRPr lang="en-US" dirty="0">
              <a:latin typeface="NewsGoth Cn BT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8209" y="1607253"/>
            <a:ext cx="11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ewsGoth Cn BT" panose="020B0606020202030204" pitchFamily="34" charset="0"/>
              </a:rPr>
              <a:t>Negative</a:t>
            </a:r>
            <a:endParaRPr lang="en-US" dirty="0">
              <a:latin typeface="NewsGoth Cn BT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53180" y="5139073"/>
            <a:ext cx="7017745" cy="1200329"/>
          </a:xfrm>
          <a:prstGeom prst="rect">
            <a:avLst/>
          </a:prstGeom>
          <a:solidFill>
            <a:schemeClr val="bg1"/>
          </a:solidFill>
          <a:ln w="34925">
            <a:solidFill>
              <a:srgbClr val="1F335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As a mother of </a:t>
            </a:r>
            <a:r>
              <a:rPr lang="en-US" sz="2400" b="1" dirty="0">
                <a:solidFill>
                  <a:srgbClr val="E5B725"/>
                </a:solidFill>
              </a:rPr>
              <a:t>2</a:t>
            </a:r>
            <a:r>
              <a:rPr lang="en-US" sz="2400" dirty="0"/>
              <a:t> young </a:t>
            </a:r>
            <a:r>
              <a:rPr lang="en-US" sz="2400" b="1" dirty="0">
                <a:solidFill>
                  <a:srgbClr val="E5B725"/>
                </a:solidFill>
              </a:rPr>
              <a:t>children</a:t>
            </a:r>
            <a:r>
              <a:rPr lang="en-US" sz="2400" dirty="0"/>
              <a:t>, being allowed to work a reduced work week and flexing my hours has helped me do my best work.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287" y="3967927"/>
            <a:ext cx="717709" cy="85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Topics of Interest by Job Type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1257576"/>
            <a:ext cx="8201025" cy="50512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0135" y="915689"/>
            <a:ext cx="795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ewsGoth Cn BT" panose="020B0606020202030204" pitchFamily="34" charset="0"/>
              </a:rPr>
              <a:t>Link Analysis: Topics of Interest by Job Type</a:t>
            </a:r>
            <a:endParaRPr lang="en-US" sz="2800" dirty="0">
              <a:latin typeface="NewsGoth Cn BT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4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93" y="1323227"/>
            <a:ext cx="7192858" cy="4610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of Interest by Gender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0135" y="776521"/>
            <a:ext cx="795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ewsGoth Cn BT" panose="020B0606020202030204" pitchFamily="34" charset="0"/>
              </a:rPr>
              <a:t>Parallel Coordinates: Topics of Interest by Gender</a:t>
            </a:r>
            <a:endParaRPr lang="en-US" sz="2800" dirty="0">
              <a:latin typeface="NewsGoth Cn BT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7426" y="5968871"/>
            <a:ext cx="7549147" cy="707886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1F335B"/>
                </a:solidFill>
                <a:latin typeface="NewsGoth Cn BT" panose="020B0606020202030204" pitchFamily="34" charset="0"/>
              </a:defRPr>
            </a:lvl1pPr>
          </a:lstStyle>
          <a:p>
            <a:r>
              <a:rPr lang="en-US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Shows deviations from the mean across gender.  Points near the edge of the circle indicate that gender expressed that concern more frequently.</a:t>
            </a:r>
            <a:endParaRPr lang="en-US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142" y="1495759"/>
            <a:ext cx="1333858" cy="114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Employee Segmentation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55494" y="1098923"/>
            <a:ext cx="8432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Based on employees’ average responses to the ranking questions, they are classified into one of three satisfaction groups: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01300"/>
              </p:ext>
            </p:extLst>
          </p:nvPr>
        </p:nvGraphicFramePr>
        <p:xfrm>
          <a:off x="1119094" y="3316288"/>
          <a:ext cx="6951756" cy="2018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5878"/>
                <a:gridCol w="3475878"/>
              </a:tblGrid>
              <a:tr h="64687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b="1" kern="1200" dirty="0" smtClean="0">
                          <a:solidFill>
                            <a:srgbClr val="AA1A16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Average Response</a:t>
                      </a:r>
                      <a:endParaRPr lang="en-US" sz="2800" b="1" kern="1200" dirty="0">
                        <a:solidFill>
                          <a:srgbClr val="AA1A16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b="1" kern="1200" dirty="0" smtClean="0">
                          <a:solidFill>
                            <a:srgbClr val="AA1A16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Satisfaction Category</a:t>
                      </a:r>
                      <a:endParaRPr lang="en-US" sz="2800" b="1" kern="1200" dirty="0">
                        <a:solidFill>
                          <a:srgbClr val="AA1A16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</a:tr>
              <a:tr h="4305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≤ 2.5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Not Satisfied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</a:tr>
              <a:tr h="4305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2.5 &lt; Average Response &lt; 4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Neutral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</a:tr>
              <a:tr h="4305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≥ 4          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NewsGoth XCn BT" panose="020B0408020202030204" pitchFamily="34" charset="0"/>
                          <a:ea typeface="+mn-ea"/>
                          <a:cs typeface="+mn-cs"/>
                        </a:rPr>
                        <a:t>Satisfied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NewsGoth XCn BT" panose="020B0408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35B">
                        <a:alpha val="8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95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62218" y="2539120"/>
            <a:ext cx="8419563" cy="1008529"/>
          </a:xfrm>
          <a:prstGeom prst="rect">
            <a:avLst/>
          </a:prstGeom>
          <a:solidFill>
            <a:srgbClr val="1F335B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Integrating Structured Responses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55494" y="1012454"/>
            <a:ext cx="8432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For each Taxonomy category, a relative net satisfaction score (NSS) was calculated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41753" y="2740606"/>
                <a:ext cx="7724393" cy="639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1F335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𝑁𝑢𝑚𝑏𝑒𝑟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𝑆𝑎𝑡𝑖𝑠𝑓𝑖𝑒𝑑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𝑁𝑢𝑚𝑏𝑒𝑟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𝑁𝑜𝑡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𝑆𝑎𝑡𝑖𝑠𝑓𝑖𝑒𝑑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𝑁𝑢𝑚𝑏𝑒𝑟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𝑆𝑎𝑡𝑖𝑠𝑓𝑖𝑒𝑑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𝑁𝑒𝑢𝑡𝑟𝑎𝑙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𝑁𝑜𝑡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𝑆𝑎𝑡𝑖𝑠𝑓𝑖𝑒𝑑</m:t>
                          </m:r>
                          <m:r>
                            <a:rPr lang="en-US" sz="2000" b="0" i="1" smtClean="0">
                              <a:solidFill>
                                <a:srgbClr val="1F335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1F335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n-US" sz="2000" i="1" dirty="0">
                  <a:solidFill>
                    <a:srgbClr val="1F335B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753" y="2740606"/>
                <a:ext cx="7724393" cy="6390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165065" y="2539120"/>
                <a:ext cx="21013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1F335B"/>
                          </a:solidFill>
                          <a:latin typeface="Cambria Math" panose="02040503050406030204" pitchFamily="18" charset="0"/>
                        </a:rPr>
                        <m:t>𝑁𝑆𝑆</m:t>
                      </m:r>
                    </m:oMath>
                  </m:oMathPara>
                </a14:m>
                <a:endParaRPr lang="en-US" sz="2800" i="1" dirty="0">
                  <a:solidFill>
                    <a:srgbClr val="1F335B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5065" y="2539120"/>
                <a:ext cx="210139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2218" y="4014959"/>
            <a:ext cx="8419563" cy="2246769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ewsGoth Cn BT" panose="020B0606020202030204" pitchFamily="34" charset="0"/>
              </a:rPr>
              <a:t>A </a:t>
            </a:r>
            <a:r>
              <a:rPr lang="en-US" sz="2800" b="1" dirty="0" smtClean="0">
                <a:solidFill>
                  <a:srgbClr val="AA1A16"/>
                </a:solidFill>
                <a:latin typeface="NewsGoth Cn BT" panose="020B0606020202030204" pitchFamily="34" charset="0"/>
              </a:rPr>
              <a:t>positive</a:t>
            </a:r>
            <a:r>
              <a:rPr lang="en-US" sz="2800" b="1" dirty="0" smtClean="0">
                <a:solidFill>
                  <a:srgbClr val="1F335B"/>
                </a:solidFill>
                <a:latin typeface="NewsGoth Cn BT" panose="020B0606020202030204" pitchFamily="34" charset="0"/>
              </a:rPr>
              <a:t> </a:t>
            </a:r>
            <a:r>
              <a:rPr lang="en-US" sz="2800" dirty="0" smtClean="0">
                <a:latin typeface="NewsGoth Cn BT" panose="020B0606020202030204" pitchFamily="34" charset="0"/>
              </a:rPr>
              <a:t>NSS indicates there is a </a:t>
            </a:r>
            <a:r>
              <a:rPr lang="en-US" sz="2800" b="1" dirty="0" smtClean="0">
                <a:solidFill>
                  <a:srgbClr val="AA1A16"/>
                </a:solidFill>
                <a:latin typeface="NewsGoth Cn BT" panose="020B0606020202030204" pitchFamily="34" charset="0"/>
              </a:rPr>
              <a:t>greater number of satisfied </a:t>
            </a:r>
            <a:r>
              <a:rPr lang="en-US" sz="2800" dirty="0" smtClean="0">
                <a:latin typeface="NewsGoth Cn BT" panose="020B0606020202030204" pitchFamily="34" charset="0"/>
              </a:rPr>
              <a:t>employees than not satisfied employees.</a:t>
            </a:r>
          </a:p>
          <a:p>
            <a:endParaRPr lang="en-US" sz="2800" b="1" dirty="0">
              <a:solidFill>
                <a:srgbClr val="1F335B"/>
              </a:solidFill>
              <a:latin typeface="NewsGoth Cn BT" panose="020B0606020202030204" pitchFamily="34" charset="0"/>
            </a:endParaRPr>
          </a:p>
          <a:p>
            <a:r>
              <a:rPr lang="en-US" sz="2800" dirty="0" smtClean="0">
                <a:latin typeface="NewsGoth Cn BT" panose="020B0606020202030204" pitchFamily="34" charset="0"/>
              </a:rPr>
              <a:t>A</a:t>
            </a:r>
            <a:r>
              <a:rPr lang="en-US" sz="2800" b="1" dirty="0" smtClean="0">
                <a:solidFill>
                  <a:srgbClr val="1F335B"/>
                </a:solidFill>
                <a:latin typeface="NewsGoth Cn BT" panose="020B0606020202030204" pitchFamily="34" charset="0"/>
              </a:rPr>
              <a:t> </a:t>
            </a:r>
            <a:r>
              <a:rPr lang="en-US" sz="2800" b="1" dirty="0" smtClean="0">
                <a:solidFill>
                  <a:srgbClr val="AA1A16"/>
                </a:solidFill>
                <a:latin typeface="NewsGoth Cn BT" panose="020B0606020202030204" pitchFamily="34" charset="0"/>
              </a:rPr>
              <a:t>negative</a:t>
            </a:r>
            <a:r>
              <a:rPr lang="en-US" sz="2800" b="1" dirty="0" smtClean="0">
                <a:solidFill>
                  <a:srgbClr val="1F335B"/>
                </a:solidFill>
                <a:latin typeface="NewsGoth Cn BT" panose="020B0606020202030204" pitchFamily="34" charset="0"/>
              </a:rPr>
              <a:t> </a:t>
            </a:r>
            <a:r>
              <a:rPr lang="en-US" sz="2800" dirty="0" smtClean="0">
                <a:latin typeface="NewsGoth Cn BT" panose="020B0606020202030204" pitchFamily="34" charset="0"/>
              </a:rPr>
              <a:t>NSS indicates there is a</a:t>
            </a:r>
            <a:r>
              <a:rPr lang="en-US" sz="2800" b="1" dirty="0" smtClean="0">
                <a:solidFill>
                  <a:srgbClr val="1F335B"/>
                </a:solidFill>
                <a:latin typeface="NewsGoth Cn BT" panose="020B0606020202030204" pitchFamily="34" charset="0"/>
              </a:rPr>
              <a:t> </a:t>
            </a:r>
            <a:r>
              <a:rPr lang="en-US" sz="2800" b="1" dirty="0" smtClean="0">
                <a:solidFill>
                  <a:srgbClr val="AA1A16"/>
                </a:solidFill>
                <a:latin typeface="NewsGoth Cn BT" panose="020B0606020202030204" pitchFamily="34" charset="0"/>
              </a:rPr>
              <a:t>greater number of not satisfied </a:t>
            </a:r>
            <a:r>
              <a:rPr lang="en-US" sz="2800" dirty="0" smtClean="0">
                <a:latin typeface="NewsGoth Cn BT" panose="020B0606020202030204" pitchFamily="34" charset="0"/>
              </a:rPr>
              <a:t>employees than satisfied employees.</a:t>
            </a:r>
            <a:endParaRPr lang="en-US" sz="2800" dirty="0">
              <a:latin typeface="NewsGoth Cn BT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0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91" y="1738986"/>
            <a:ext cx="6936235" cy="476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8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91" y="1738986"/>
            <a:ext cx="6936235" cy="47609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38" y="3439117"/>
            <a:ext cx="717709" cy="85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55" y="1592892"/>
            <a:ext cx="7086688" cy="530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6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55" y="1592892"/>
            <a:ext cx="7086688" cy="53030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36" y="2983401"/>
            <a:ext cx="717709" cy="85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7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696" y="1601634"/>
            <a:ext cx="6980606" cy="525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696" y="1601634"/>
            <a:ext cx="6980606" cy="5256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653" y="4229817"/>
            <a:ext cx="717709" cy="8597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96363" y="5808683"/>
            <a:ext cx="4352769" cy="523220"/>
          </a:xfrm>
          <a:prstGeom prst="rect">
            <a:avLst/>
          </a:prstGeom>
          <a:solidFill>
            <a:srgbClr val="EED06E"/>
          </a:solidFill>
          <a:ln w="38100">
            <a:solidFill>
              <a:srgbClr val="E5B725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Narrow" panose="020B0606020202030204" pitchFamily="34" charset="0"/>
              </a:rPr>
              <a:t>Drill down to specific records…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73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Mean Net Satisfaction Score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421" y="945280"/>
            <a:ext cx="827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OLAP Table: Topics of Interest by NSS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696" y="1601634"/>
            <a:ext cx="6980606" cy="5256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653" y="4229817"/>
            <a:ext cx="717709" cy="8597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549" y="5222685"/>
            <a:ext cx="7017745" cy="1200329"/>
          </a:xfrm>
          <a:prstGeom prst="rect">
            <a:avLst/>
          </a:prstGeom>
          <a:solidFill>
            <a:schemeClr val="bg1"/>
          </a:solidFill>
          <a:ln w="34925">
            <a:solidFill>
              <a:srgbClr val="1F335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I've seen too many good people forced out by this policy. I am forced to conclude that my chances of ever </a:t>
            </a:r>
            <a:r>
              <a:rPr lang="en-US" sz="2400" b="1" dirty="0">
                <a:solidFill>
                  <a:srgbClr val="E5B725"/>
                </a:solidFill>
              </a:rPr>
              <a:t>retiring</a:t>
            </a:r>
            <a:r>
              <a:rPr lang="en-US" sz="2400" dirty="0"/>
              <a:t> from COMPANYX are slim</a:t>
            </a:r>
            <a:r>
              <a:rPr lang="en-US" sz="2400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3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709965" y="1288442"/>
            <a:ext cx="1676400" cy="411481"/>
            <a:chOff x="228600" y="1143000"/>
            <a:chExt cx="1676400" cy="433419"/>
          </a:xfrm>
        </p:grpSpPr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228600" y="1371600"/>
              <a:ext cx="152400" cy="174625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457200" y="1143000"/>
              <a:ext cx="77104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Structured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467747" y="1376364"/>
              <a:ext cx="1437253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Extracted from Text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228600" y="1143000"/>
              <a:ext cx="152400" cy="174625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6632178" y="1224942"/>
            <a:ext cx="1824831" cy="5207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4" y="833009"/>
            <a:ext cx="6321501" cy="601434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67200" y="2514600"/>
            <a:ext cx="4648200" cy="2308324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 Narrow" panose="020B0606020202030204" pitchFamily="34" charset="0"/>
              </a:rPr>
              <a:t>Rank factors in order of predictive importance</a:t>
            </a:r>
            <a:endParaRPr lang="en-US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63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8805"/>
            <a:ext cx="9132386" cy="522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7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3720"/>
            <a:ext cx="9144000" cy="518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Conclusion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523999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91871589"/>
              </p:ext>
            </p:extLst>
          </p:nvPr>
        </p:nvGraphicFramePr>
        <p:xfrm>
          <a:off x="-838201" y="2390660"/>
          <a:ext cx="6919511" cy="5686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7"/>
          <p:cNvSpPr/>
          <p:nvPr/>
        </p:nvSpPr>
        <p:spPr>
          <a:xfrm>
            <a:off x="5651653" y="1371600"/>
            <a:ext cx="33399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atin typeface="Arial Narrow" panose="020B0606020202030204" pitchFamily="34" charset="0"/>
              </a:rPr>
              <a:t>Decrease Turnover &amp; Increase Productivity</a:t>
            </a:r>
            <a:endParaRPr lang="en-US" sz="5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9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66" y="1553272"/>
            <a:ext cx="5675064" cy="4568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Conclusion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4059" y="1062318"/>
            <a:ext cx="7641291" cy="5795682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98947" y="1698001"/>
            <a:ext cx="8145701" cy="452431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spcAft>
                <a:spcPts val="1800"/>
              </a:spcAft>
              <a:buFont typeface="Wingdings" panose="05000000000000000000" pitchFamily="2" charset="2"/>
              <a:buChar char="v"/>
              <a:defRPr sz="2800">
                <a:latin typeface="NewsGoth Cn BT" panose="020B0606020202030204" pitchFamily="34" charset="0"/>
              </a:defRPr>
            </a:lvl1pPr>
          </a:lstStyle>
          <a:p>
            <a:pPr marL="0" indent="0" algn="ctr">
              <a:buNone/>
            </a:pPr>
            <a:r>
              <a:rPr lang="en-US" sz="7200" dirty="0" smtClean="0">
                <a:latin typeface="Arial Narrow" panose="020B0606020202030204" pitchFamily="34" charset="0"/>
              </a:rPr>
              <a:t>PolyAnalyst derives actionable insights from verbatim survey comments</a:t>
            </a:r>
            <a:endParaRPr lang="en-US" sz="7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Megaputer_logo_knowledge_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073650"/>
            <a:ext cx="1905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4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4746</TotalTime>
  <Words>1807</Words>
  <Application>Microsoft Office PowerPoint</Application>
  <PresentationFormat>On-screen Show (4:3)</PresentationFormat>
  <Paragraphs>504</Paragraphs>
  <Slides>77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93" baseType="lpstr">
      <vt:lpstr>Arial</vt:lpstr>
      <vt:lpstr>Arial Black</vt:lpstr>
      <vt:lpstr>Arial Narrow</vt:lpstr>
      <vt:lpstr>Calibri</vt:lpstr>
      <vt:lpstr>Calibri Light</vt:lpstr>
      <vt:lpstr>Cambria Math</vt:lpstr>
      <vt:lpstr>NewsGoth BdXCn BT</vt:lpstr>
      <vt:lpstr>NewsGoth Cn BT</vt:lpstr>
      <vt:lpstr>NewsGoth XCn BT</vt:lpstr>
      <vt:lpstr>Times New Roman</vt:lpstr>
      <vt:lpstr>Verdana</vt:lpstr>
      <vt:lpstr>Walkway Bold</vt:lpstr>
      <vt:lpstr>Wingdings</vt:lpstr>
      <vt:lpstr>Yanone Kaffeesatz Regular</vt:lpstr>
      <vt:lpstr>Office Theme</vt:lpstr>
      <vt:lpstr>1_Office Theme</vt:lpstr>
      <vt:lpstr>PolyAnalyst  Web Report Training</vt:lpstr>
      <vt:lpstr>PolyAnalyst</vt:lpstr>
      <vt:lpstr>PolyAnalyst</vt:lpstr>
      <vt:lpstr>Outline</vt:lpstr>
      <vt:lpstr>PolyAnalyst</vt:lpstr>
      <vt:lpstr>Outline</vt:lpstr>
      <vt:lpstr>Why PolyAnalyst?</vt:lpstr>
      <vt:lpstr>Why PolyAnalyst?</vt:lpstr>
      <vt:lpstr>PolyAnalyst  Web Report Training</vt:lpstr>
      <vt:lpstr>PolyAnalyst  Web Report Training</vt:lpstr>
      <vt:lpstr>Outline</vt:lpstr>
      <vt:lpstr>Outline</vt:lpstr>
      <vt:lpstr>End-to-end data analysis</vt:lpstr>
      <vt:lpstr>End-to-end data analysis</vt:lpstr>
      <vt:lpstr>End-to-end data analysis</vt:lpstr>
      <vt:lpstr>PowerPoint Presentation</vt:lpstr>
      <vt:lpstr>PowerPoint Presentation</vt:lpstr>
      <vt:lpstr>PowerPoint Presentation</vt:lpstr>
      <vt:lpstr>End-to-end data analysis</vt:lpstr>
      <vt:lpstr>Outline</vt:lpstr>
      <vt:lpstr>Outline</vt:lpstr>
      <vt:lpstr>Outline</vt:lpstr>
      <vt:lpstr>End-to-end data analysis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End-to-end data analysis</vt:lpstr>
      <vt:lpstr>Outline</vt:lpstr>
      <vt:lpstr>PowerPoint Presentation</vt:lpstr>
      <vt:lpstr>PowerPoint Presentation</vt:lpstr>
      <vt:lpstr>Outline</vt:lpstr>
      <vt:lpstr>PowerPoint Presentation</vt:lpstr>
      <vt:lpstr>Outline</vt:lpstr>
      <vt:lpstr>PowerPoint Presentation</vt:lpstr>
      <vt:lpstr>Outline</vt:lpstr>
      <vt:lpstr>Outline</vt:lpstr>
      <vt:lpstr>Outline</vt:lpstr>
      <vt:lpstr>Outline</vt:lpstr>
      <vt:lpstr>End-to-end data analysis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Esra Aksu</cp:lastModifiedBy>
  <cp:revision>163</cp:revision>
  <dcterms:created xsi:type="dcterms:W3CDTF">2013-10-16T13:22:37Z</dcterms:created>
  <dcterms:modified xsi:type="dcterms:W3CDTF">2014-05-15T02:34:19Z</dcterms:modified>
</cp:coreProperties>
</file>