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70" r:id="rId3"/>
    <p:sldId id="271" r:id="rId4"/>
    <p:sldId id="284" r:id="rId5"/>
    <p:sldId id="286" r:id="rId6"/>
    <p:sldId id="287" r:id="rId7"/>
    <p:sldId id="290" r:id="rId8"/>
    <p:sldId id="288" r:id="rId9"/>
    <p:sldId id="291" r:id="rId10"/>
    <p:sldId id="292" r:id="rId11"/>
    <p:sldId id="289" r:id="rId12"/>
    <p:sldId id="274" r:id="rId13"/>
    <p:sldId id="293" r:id="rId14"/>
    <p:sldId id="294" r:id="rId15"/>
    <p:sldId id="295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A202"/>
    <a:srgbClr val="FFD402"/>
    <a:srgbClr val="DE9B02"/>
    <a:srgbClr val="FDC74C"/>
    <a:srgbClr val="03A690"/>
    <a:srgbClr val="0C02DE"/>
    <a:srgbClr val="99CC00"/>
    <a:srgbClr val="A9FD06"/>
    <a:srgbClr val="8B0000"/>
    <a:srgbClr val="B3F9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7" autoAdjust="0"/>
    <p:restoredTop sz="94660" autoAdjust="0"/>
  </p:normalViewPr>
  <p:slideViewPr>
    <p:cSldViewPr snapToGrid="0">
      <p:cViewPr varScale="1">
        <p:scale>
          <a:sx n="90" d="100"/>
          <a:sy n="90" d="100"/>
        </p:scale>
        <p:origin x="-1267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1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-3029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Title page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3B420-7A9B-45DC-A931-AD25E059020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947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Visualization </a:t>
            </a:r>
          </a:p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PolyAnalyst</a:t>
            </a:r>
          </a:p>
        </p:txBody>
      </p:sp>
    </p:spTree>
    <p:extLst>
      <p:ext uri="{BB962C8B-B14F-4D97-AF65-F5344CB8AC3E}">
        <p14:creationId xmlns:p14="http://schemas.microsoft.com/office/powerpoint/2010/main" val="22819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Agenda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Readily accessible visuals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Charts nodes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22965" y="4130357"/>
            <a:ext cx="519853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/>
              <a:t>All the charts in PolyAnalyst provide the drill-down capability!</a:t>
            </a:r>
            <a:endParaRPr lang="en-US" sz="2900" dirty="0"/>
          </a:p>
        </p:txBody>
      </p:sp>
      <p:sp>
        <p:nvSpPr>
          <p:cNvPr id="10" name="Oval Callout 9"/>
          <p:cNvSpPr/>
          <p:nvPr/>
        </p:nvSpPr>
        <p:spPr>
          <a:xfrm>
            <a:off x="1126066" y="3852333"/>
            <a:ext cx="6392333" cy="1540934"/>
          </a:xfrm>
          <a:prstGeom prst="wedgeEllipseCallout">
            <a:avLst>
              <a:gd name="adj1" fmla="val -25327"/>
              <a:gd name="adj2" fmla="val 95377"/>
            </a:avLst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9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57" y="2685938"/>
            <a:ext cx="7674286" cy="374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Handy Visuals – Data Grid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8"/>
            <a:ext cx="7806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All the data grid views has a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tab: </a:t>
            </a:r>
          </a:p>
        </p:txBody>
      </p:sp>
      <p:sp>
        <p:nvSpPr>
          <p:cNvPr id="4" name="Oval 3"/>
          <p:cNvSpPr/>
          <p:nvPr/>
        </p:nvSpPr>
        <p:spPr>
          <a:xfrm>
            <a:off x="973666" y="6079257"/>
            <a:ext cx="812800" cy="353538"/>
          </a:xfrm>
          <a:prstGeom prst="ellipse">
            <a:avLst/>
          </a:prstGeom>
          <a:noFill/>
          <a:ln w="38100">
            <a:solidFill>
              <a:srgbClr val="FDA2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5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Handy Visuals – Data Grid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8"/>
            <a:ext cx="7806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There are visuals right in the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tab: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18" y="2692453"/>
            <a:ext cx="7666763" cy="372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84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Handy Visuals – Data Grid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8"/>
            <a:ext cx="7806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There are charts right in the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tab: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21" y="2675466"/>
            <a:ext cx="7666763" cy="373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5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Handy Visuals – Data Grid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8"/>
            <a:ext cx="7806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You can even configure the charts in the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tab: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0" y="2692452"/>
            <a:ext cx="7659239" cy="373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5181600" y="5700509"/>
            <a:ext cx="812800" cy="353538"/>
          </a:xfrm>
          <a:prstGeom prst="ellipse">
            <a:avLst/>
          </a:prstGeom>
          <a:noFill/>
          <a:ln w="38100">
            <a:solidFill>
              <a:srgbClr val="FDA2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7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Handy Visuals – Data Grid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8"/>
            <a:ext cx="7806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And sure enough, you can do drill-downs right from the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tab: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2719917"/>
            <a:ext cx="66802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90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Handy Visuals – Keyword </a:t>
            </a:r>
            <a:r>
              <a:rPr lang="en-US" sz="40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8"/>
            <a:ext cx="7806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Keywords Cloud in the Keyword Extraction view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022" y="2531587"/>
            <a:ext cx="5305955" cy="379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38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Handy Visuals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Keyword </a:t>
            </a:r>
            <a:r>
              <a:rPr lang="en-US" sz="40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8"/>
            <a:ext cx="7806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Drill-down is available in the Keywords Cloud: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33" y="2687111"/>
            <a:ext cx="7967133" cy="323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1397000" y="4125886"/>
            <a:ext cx="1075267" cy="353538"/>
          </a:xfrm>
          <a:prstGeom prst="ellipse">
            <a:avLst/>
          </a:prstGeom>
          <a:noFill/>
          <a:ln w="38100">
            <a:solidFill>
              <a:srgbClr val="FDA2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7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Handy Visuals – Keyword </a:t>
            </a:r>
            <a:r>
              <a:rPr lang="en-US" sz="40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8"/>
            <a:ext cx="7577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Link Terms from KE: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809" y="2084388"/>
            <a:ext cx="5130001" cy="448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81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Agenda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Readily accessible visuals</a:t>
            </a:r>
            <a:endParaRPr 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Charts nodes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5359" y="4350492"/>
            <a:ext cx="543983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 smtClean="0">
                <a:latin typeface="Bradley Hand ITC" panose="03070402050302030203" pitchFamily="66" charset="0"/>
              </a:rPr>
              <a:t>All the charts in PolyAnalyst provide the drill-down capability!</a:t>
            </a:r>
            <a:endParaRPr lang="en-US" sz="2900" b="1" dirty="0">
              <a:latin typeface="Bradley Hand ITC" panose="03070402050302030203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62" y="3858644"/>
            <a:ext cx="927097" cy="147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11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Nodes – List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99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 list of charts nodes in PolyAnalyst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6431" y="2314524"/>
            <a:ext cx="3502856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Area Chart</a:t>
            </a: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Bar Chart</a:t>
            </a: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Box &amp; Whisker Plot</a:t>
            </a: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Graph</a:t>
            </a: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Histogram</a:t>
            </a: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Line Chart</a:t>
            </a: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Link Chart</a:t>
            </a: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Parallel Coordinates</a:t>
            </a: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Pie</a:t>
            </a:r>
            <a:endParaRPr lang="en-US" sz="2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32586" y="2314524"/>
            <a:ext cx="384412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Plot</a:t>
            </a:r>
            <a:endParaRPr lang="en-US" dirty="0" smtClean="0"/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Profile Graph</a:t>
            </a: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Scatterplots Matrix</a:t>
            </a:r>
          </a:p>
          <a:p>
            <a:r>
              <a:rPr lang="en-US" sz="2900" dirty="0" err="1" smtClean="0">
                <a:solidFill>
                  <a:schemeClr val="accent5">
                    <a:lumMod val="75000"/>
                  </a:schemeClr>
                </a:solidFill>
              </a:rPr>
              <a:t>Treemap</a:t>
            </a:r>
            <a:endParaRPr lang="en-US" sz="29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Trend Graph</a:t>
            </a:r>
          </a:p>
          <a:p>
            <a:endParaRPr lang="en-US" sz="29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Social Network Analysis</a:t>
            </a:r>
          </a:p>
          <a:p>
            <a:endParaRPr lang="en-US" sz="29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GIS</a:t>
            </a:r>
            <a:endParaRPr lang="en-US" sz="29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402666" y="3928665"/>
            <a:ext cx="629919" cy="1"/>
          </a:xfrm>
          <a:prstGeom prst="straightConnector1">
            <a:avLst/>
          </a:prstGeom>
          <a:ln w="38100">
            <a:solidFill>
              <a:srgbClr val="FDA20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409283" y="5266398"/>
            <a:ext cx="629919" cy="1"/>
          </a:xfrm>
          <a:prstGeom prst="straightConnector1">
            <a:avLst/>
          </a:prstGeom>
          <a:ln w="38100">
            <a:solidFill>
              <a:srgbClr val="FDA20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09283" y="6096132"/>
            <a:ext cx="629919" cy="1"/>
          </a:xfrm>
          <a:prstGeom prst="straightConnector1">
            <a:avLst/>
          </a:prstGeom>
          <a:ln w="38100">
            <a:solidFill>
              <a:srgbClr val="FDA20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57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Nodes – </a:t>
            </a:r>
            <a:r>
              <a:rPr lang="en-US" sz="40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Treemap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50125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treemap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displays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hierarchical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data in nested rectangles.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7818" y="3191933"/>
            <a:ext cx="7992847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900" dirty="0">
                <a:solidFill>
                  <a:schemeClr val="accent5">
                    <a:lumMod val="75000"/>
                  </a:schemeClr>
                </a:solidFill>
              </a:rPr>
              <a:t>Great for showing levels of taxonomies.</a:t>
            </a:r>
          </a:p>
          <a:p>
            <a:pPr marL="914400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900" dirty="0">
                <a:solidFill>
                  <a:schemeClr val="accent5">
                    <a:lumMod val="75000"/>
                  </a:schemeClr>
                </a:solidFill>
              </a:rPr>
              <a:t>Each category is a rectangle.</a:t>
            </a:r>
          </a:p>
          <a:p>
            <a:pPr marL="914400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900" dirty="0">
                <a:solidFill>
                  <a:schemeClr val="accent5">
                    <a:lumMod val="75000"/>
                  </a:schemeClr>
                </a:solidFill>
              </a:rPr>
              <a:t>Subcategories are tiled as nested rectangles.</a:t>
            </a:r>
          </a:p>
          <a:p>
            <a:pPr marL="914400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900" dirty="0">
                <a:solidFill>
                  <a:schemeClr val="accent5">
                    <a:lumMod val="75000"/>
                  </a:schemeClr>
                </a:solidFill>
              </a:rPr>
              <a:t>Can use size and color to show structured values related to each category.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1520769"/>
            <a:ext cx="2074333" cy="142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7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Nodes – Social Network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52327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 social network chart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displays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relationships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in social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networks.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1213393"/>
            <a:ext cx="234315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7821" y="3285067"/>
            <a:ext cx="76859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Central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object has large centrality and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betweenness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. Thus it is connected to similar neighbors and serves as one of the links of many shortest paths between other objects;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Powerful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object has large centrality but small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betweenness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Ordinary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object has small centrality and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betweenness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Transitional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object has small centrality but large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betweenness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. Thus it is not connected to many objects but serves as one of the links of many shortest paths between other objects;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Remote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object has small centrality and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betweenness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like the ordinary object, plus is situated far away from the majority of other objects. </a:t>
            </a:r>
          </a:p>
        </p:txBody>
      </p:sp>
    </p:spTree>
    <p:extLst>
      <p:ext uri="{BB962C8B-B14F-4D97-AF65-F5344CB8AC3E}">
        <p14:creationId xmlns:p14="http://schemas.microsoft.com/office/powerpoint/2010/main" val="270564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Nodes – GIS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57153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zh-C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GIS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/>
              <a:t>System </a:t>
            </a:r>
            <a:r>
              <a:rPr lang="en-US" sz="3600" dirty="0" smtClean="0"/>
              <a:t>is used </a:t>
            </a:r>
            <a:r>
              <a:rPr lang="en-US" sz="3600" dirty="0"/>
              <a:t>to Capture, Store, Manipulate, Analyze, Visualize Geographic </a:t>
            </a:r>
            <a:r>
              <a:rPr lang="en-US" sz="3600" dirty="0" smtClean="0"/>
              <a:t>Data.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867" y="3783517"/>
            <a:ext cx="38100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17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769242" y="4537792"/>
            <a:ext cx="3634945" cy="68512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megaputer.com</a:t>
            </a:r>
          </a:p>
        </p:txBody>
      </p:sp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11994</TotalTime>
  <Words>437</Words>
  <Application>Microsoft Office PowerPoint</Application>
  <PresentationFormat>On-screen Show (4:3)</PresentationFormat>
  <Paragraphs>102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PolyAnalyst  Web Report Training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</vt:vector>
  </TitlesOfParts>
  <Company>Windows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PDL</dc:title>
  <dc:creator>Chin-Yang Sha</dc:creator>
  <cp:lastModifiedBy>Chin-Yang Sha</cp:lastModifiedBy>
  <cp:revision>303</cp:revision>
  <dcterms:created xsi:type="dcterms:W3CDTF">2013-10-03T20:50:08Z</dcterms:created>
  <dcterms:modified xsi:type="dcterms:W3CDTF">2014-05-15T15:13:20Z</dcterms:modified>
</cp:coreProperties>
</file>