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49"/>
  </p:notesMasterIdLst>
  <p:sldIdLst>
    <p:sldId id="257" r:id="rId6"/>
    <p:sldId id="378" r:id="rId7"/>
    <p:sldId id="379" r:id="rId8"/>
    <p:sldId id="380" r:id="rId9"/>
    <p:sldId id="381" r:id="rId10"/>
    <p:sldId id="382" r:id="rId11"/>
    <p:sldId id="383" r:id="rId12"/>
    <p:sldId id="361" r:id="rId13"/>
    <p:sldId id="384" r:id="rId14"/>
    <p:sldId id="385" r:id="rId15"/>
    <p:sldId id="439" r:id="rId16"/>
    <p:sldId id="387" r:id="rId17"/>
    <p:sldId id="450" r:id="rId18"/>
    <p:sldId id="451" r:id="rId19"/>
    <p:sldId id="452" r:id="rId20"/>
    <p:sldId id="441" r:id="rId21"/>
    <p:sldId id="389" r:id="rId22"/>
    <p:sldId id="390" r:id="rId23"/>
    <p:sldId id="442" r:id="rId24"/>
    <p:sldId id="392" r:id="rId25"/>
    <p:sldId id="394" r:id="rId26"/>
    <p:sldId id="443" r:id="rId27"/>
    <p:sldId id="396" r:id="rId28"/>
    <p:sldId id="449" r:id="rId29"/>
    <p:sldId id="397" r:id="rId30"/>
    <p:sldId id="401" r:id="rId31"/>
    <p:sldId id="448" r:id="rId32"/>
    <p:sldId id="444" r:id="rId33"/>
    <p:sldId id="403" r:id="rId34"/>
    <p:sldId id="404" r:id="rId35"/>
    <p:sldId id="405" r:id="rId36"/>
    <p:sldId id="445" r:id="rId37"/>
    <p:sldId id="407" r:id="rId38"/>
    <p:sldId id="408" r:id="rId39"/>
    <p:sldId id="446" r:id="rId40"/>
    <p:sldId id="410" r:id="rId41"/>
    <p:sldId id="411" r:id="rId42"/>
    <p:sldId id="412" r:id="rId43"/>
    <p:sldId id="413" r:id="rId44"/>
    <p:sldId id="414" r:id="rId45"/>
    <p:sldId id="415" r:id="rId46"/>
    <p:sldId id="447" r:id="rId47"/>
    <p:sldId id="259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3232"/>
    <a:srgbClr val="1F335B"/>
    <a:srgbClr val="E5C125"/>
    <a:srgbClr val="E5B725"/>
    <a:srgbClr val="BA2B28"/>
    <a:srgbClr val="DC615E"/>
    <a:srgbClr val="8F9DB9"/>
    <a:srgbClr val="EF9235"/>
    <a:srgbClr val="AA1A16"/>
    <a:srgbClr val="304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536" autoAdjust="0"/>
  </p:normalViewPr>
  <p:slideViewPr>
    <p:cSldViewPr snapToGrid="0">
      <p:cViewPr varScale="1">
        <p:scale>
          <a:sx n="97" d="100"/>
          <a:sy n="97" d="100"/>
        </p:scale>
        <p:origin x="4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CD1AE-CDC6-4F44-886C-F2A229DE87A8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3B420-7A9B-45DC-A931-AD25E0590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0B8757-211E-4951-879D-31089C6BCB9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80629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0B8757-211E-4951-879D-31089C6BCB9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390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0B8757-211E-4951-879D-31089C6BCB9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98490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298E1-0A34-4195-94B7-523AE1C6955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6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731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907AE-5AFF-4944-9D49-9DB9CB47D0F7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764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907AE-5AFF-4944-9D49-9DB9CB47D0F7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278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907AE-5AFF-4944-9D49-9DB9CB47D0F7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992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907AE-5AFF-4944-9D49-9DB9CB47D0F7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444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907AE-5AFF-4944-9D49-9DB9CB47D0F7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689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3B420-7A9B-45DC-A931-AD25E059020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574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907AE-5AFF-4944-9D49-9DB9CB47D0F7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2538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43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3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8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9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9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1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4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6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5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90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07344-7E1B-4FC3-A94B-6200D14BDE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3323C-4C49-43F6-8650-5DCAECFE8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39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07344-7E1B-4FC3-A94B-6200D14BDE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3323C-4C49-43F6-8650-5DCAECFE8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896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07344-7E1B-4FC3-A94B-6200D14BDE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3323C-4C49-43F6-8650-5DCAECFE8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722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07344-7E1B-4FC3-A94B-6200D14BDE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3323C-4C49-43F6-8650-5DCAECFE8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029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07344-7E1B-4FC3-A94B-6200D14BDE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3323C-4C49-43F6-8650-5DCAECFE8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127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07344-7E1B-4FC3-A94B-6200D14BDE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3323C-4C49-43F6-8650-5DCAECFE8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5377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07344-7E1B-4FC3-A94B-6200D14BDE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3323C-4C49-43F6-8650-5DCAECFE8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383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07344-7E1B-4FC3-A94B-6200D14BDE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3323C-4C49-43F6-8650-5DCAECFE8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011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07344-7E1B-4FC3-A94B-6200D14BDE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3323C-4C49-43F6-8650-5DCAECFE8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526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07344-7E1B-4FC3-A94B-6200D14BDE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3323C-4C49-43F6-8650-5DCAECFE8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45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07344-7E1B-4FC3-A94B-6200D14BDE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3323C-4C49-43F6-8650-5DCAECFE8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998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© 2012 Megaputer Intelligence Inc.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789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1378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578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589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9582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8825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142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9032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4221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056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4575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© 2012 Megaputer Intelligence Inc.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754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2510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5754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7322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4961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9259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6381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6047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6264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1533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4946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© 2012 Megaputer Intelligence Inc.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4268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066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482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9155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4420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8184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474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9848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732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956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00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82D14-21C4-4876-B3CB-0F483F00A7A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07344-7E1B-4FC3-A94B-6200D14BDE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3323C-4C49-43F6-8650-5DCAECFE8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182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09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52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20DFE-0B2A-49D9-822D-1733D718E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4F8F6-19CE-45EF-8512-6E3CC3E790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071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2838" y="6657975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</a:t>
            </a:r>
            <a:r>
              <a:rPr lang="en-US" sz="700" dirty="0" smtClean="0"/>
              <a:t>2014 </a:t>
            </a:r>
            <a:r>
              <a:rPr lang="en-US" sz="700" dirty="0"/>
              <a:t>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2838" y="621797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Gaining Insights from Facebook Pages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878871" y="4539485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www.megaputer.com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9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964"/>
            <a:ext cx="9144000" cy="6208823"/>
          </a:xfrm>
          <a:prstGeom prst="rect">
            <a:avLst/>
          </a:prstGeom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644446"/>
            <a:ext cx="8763000" cy="3352800"/>
          </a:xfrm>
          <a:solidFill>
            <a:srgbClr val="FFFFFF">
              <a:alpha val="75000"/>
            </a:srgbClr>
          </a:solidFill>
        </p:spPr>
        <p:txBody>
          <a:bodyPr>
            <a:noAutofit/>
          </a:bodyPr>
          <a:lstStyle/>
          <a:p>
            <a:pPr eaLnBrk="1" hangingPunct="1"/>
            <a:r>
              <a:rPr lang="en-US" sz="5200" dirty="0" smtClean="0">
                <a:latin typeface="Arial" panose="020B0604020202020204" pitchFamily="34" charset="0"/>
                <a:cs typeface="Arial" panose="020B0604020202020204" pitchFamily="34" charset="0"/>
              </a:rPr>
              <a:t>Companies want to know </a:t>
            </a:r>
            <a:br>
              <a:rPr lang="en-US" sz="5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200" dirty="0" smtClean="0">
                <a:latin typeface="Arial" panose="020B0604020202020204" pitchFamily="34" charset="0"/>
                <a:cs typeface="Arial" panose="020B0604020202020204" pitchFamily="34" charset="0"/>
              </a:rPr>
              <a:t>what customers are saying</a:t>
            </a:r>
            <a:br>
              <a:rPr lang="en-US" sz="5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200" dirty="0" smtClean="0">
                <a:latin typeface="Arial" panose="020B0604020202020204" pitchFamily="34" charset="0"/>
                <a:cs typeface="Arial" panose="020B0604020202020204" pitchFamily="34" charset="0"/>
              </a:rPr>
              <a:t>about their products</a:t>
            </a:r>
          </a:p>
        </p:txBody>
      </p:sp>
    </p:spTree>
    <p:extLst>
      <p:ext uri="{BB962C8B-B14F-4D97-AF65-F5344CB8AC3E}">
        <p14:creationId xmlns:p14="http://schemas.microsoft.com/office/powerpoint/2010/main" val="39627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1636"/>
            <a:ext cx="8420100" cy="1362364"/>
          </a:xfrm>
          <a:solidFill>
            <a:schemeClr val="bg1">
              <a:alpha val="6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5200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Way – Survey</a:t>
            </a:r>
          </a:p>
        </p:txBody>
      </p:sp>
    </p:spTree>
    <p:extLst>
      <p:ext uri="{BB962C8B-B14F-4D97-AF65-F5344CB8AC3E}">
        <p14:creationId xmlns:p14="http://schemas.microsoft.com/office/powerpoint/2010/main" val="265710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Drawbacks with Surveys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171852"/>
            <a:ext cx="8229600" cy="540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400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</a:t>
            </a:r>
            <a:r>
              <a:rPr lang="en-US" sz="3400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reaching a small population</a:t>
            </a:r>
          </a:p>
          <a:p>
            <a:r>
              <a:rPr lang="en-US" sz="3400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consuming in creating questions</a:t>
            </a:r>
          </a:p>
          <a:p>
            <a:r>
              <a:rPr lang="en-US" sz="3400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Costly</a:t>
            </a:r>
            <a:endParaRPr lang="en-US" sz="3400" dirty="0">
              <a:solidFill>
                <a:srgbClr val="1F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400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Usually anonymous</a:t>
            </a:r>
          </a:p>
          <a:p>
            <a:r>
              <a:rPr lang="en-US" sz="3400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Unidirectional (Customers → Provider)</a:t>
            </a:r>
          </a:p>
          <a:p>
            <a:r>
              <a:rPr lang="en-US" sz="3400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 only a period of </a:t>
            </a:r>
            <a:r>
              <a:rPr lang="en-US" sz="3400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sz="3400" dirty="0">
              <a:solidFill>
                <a:srgbClr val="1F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40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3774169" cy="6858001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1447799"/>
            <a:ext cx="8343900" cy="3150751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development of technology and accessibility to World Wide Web come the </a:t>
            </a:r>
          </a:p>
          <a:p>
            <a:endParaRPr lang="en-US" sz="4200" b="1" dirty="0">
              <a:solidFill>
                <a:schemeClr val="accent6"/>
              </a:solidFill>
              <a:latin typeface="Yanone Kaffeesatz Regular" panose="02000000000000000000" pitchFamily="50" charset="0"/>
            </a:endParaRPr>
          </a:p>
          <a:p>
            <a:endParaRPr lang="en-US" sz="4200" b="1" dirty="0" smtClean="0">
              <a:solidFill>
                <a:schemeClr val="accent6"/>
              </a:solidFill>
              <a:latin typeface="Yanone Kaffeesatz Regular" panose="02000000000000000000" pitchFamily="50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33600" y="3124200"/>
            <a:ext cx="50292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2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</a:t>
            </a:r>
            <a:r>
              <a:rPr lang="en-US" sz="62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</a:t>
            </a:r>
            <a:endParaRPr lang="en-US" sz="6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6019800"/>
            <a:ext cx="22098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4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42"/>
          <a:stretch/>
        </p:blipFill>
        <p:spPr>
          <a:xfrm>
            <a:off x="916663" y="3250630"/>
            <a:ext cx="2664737" cy="32769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962400"/>
            <a:ext cx="3537857" cy="2321719"/>
          </a:xfrm>
          <a:prstGeom prst="rect">
            <a:avLst/>
          </a:prstGeom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41439"/>
            <a:ext cx="8343900" cy="2133599"/>
          </a:xfrm>
        </p:spPr>
        <p:txBody>
          <a:bodyPr>
            <a:noAutofit/>
          </a:bodyPr>
          <a:lstStyle/>
          <a:p>
            <a:r>
              <a:rPr lang="en-US" sz="4600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Employing </a:t>
            </a:r>
            <a:r>
              <a:rPr lang="en-US" sz="4600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 to help </a:t>
            </a:r>
            <a:r>
              <a:rPr lang="en-US" sz="4600" u="sng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</a:t>
            </a:r>
            <a:r>
              <a:rPr lang="en-US" sz="4600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our customers </a:t>
            </a:r>
            <a:br>
              <a:rPr lang="en-US" sz="4600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600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4600" u="sng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</a:t>
            </a:r>
            <a:r>
              <a:rPr lang="en-US" sz="4600" u="sng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4600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4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25248" y="0"/>
            <a:ext cx="4675187" cy="6719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Drawbacks with Surveys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26704" y="225"/>
            <a:ext cx="4675187" cy="6719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trike="sngStrike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Drawbacks with Surveys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125248" y="865983"/>
            <a:ext cx="4724400" cy="562473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20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Only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reaching a small population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Time consuming in creating questions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Costly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Usually anonymous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Unidirectional (Customers → Provider)</a:t>
            </a:r>
          </a:p>
          <a:p>
            <a:pPr>
              <a:lnSpc>
                <a:spcPct val="200000"/>
              </a:lnSpc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Cover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only a period of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25253" y="865983"/>
            <a:ext cx="4724400" cy="562473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200000"/>
              </a:lnSpc>
            </a:pPr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reaching a small population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consuming in creating questions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Costly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Usually anonymous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Unidirectional (Customers → Provider)</a:t>
            </a:r>
          </a:p>
          <a:p>
            <a:pPr>
              <a:lnSpc>
                <a:spcPct val="200000"/>
              </a:lnSpc>
            </a:pPr>
            <a:endParaRPr lang="en-US" sz="1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US" sz="1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a period of </a:t>
            </a:r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404852" y="865983"/>
            <a:ext cx="4662949" cy="562473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200000"/>
              </a:lnSpc>
            </a:pPr>
            <a:r>
              <a:rPr lang="en-US" sz="1800" b="1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Reach everyone using </a:t>
            </a:r>
            <a:r>
              <a:rPr lang="en-US" sz="1800" b="1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</a:t>
            </a:r>
            <a:r>
              <a:rPr lang="en-US" sz="1800" b="1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800" b="1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edia</a:t>
            </a:r>
            <a:endParaRPr lang="en-US" sz="1800" b="1" dirty="0">
              <a:solidFill>
                <a:srgbClr val="1F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b="1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sz="1800" b="1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set up surveys</a:t>
            </a:r>
          </a:p>
          <a:p>
            <a:pPr>
              <a:lnSpc>
                <a:spcPct val="200000"/>
              </a:lnSpc>
            </a:pPr>
            <a:r>
              <a:rPr lang="en-US" sz="1800" b="1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 Charge</a:t>
            </a:r>
            <a:endParaRPr lang="en-US" sz="1800" b="1" dirty="0">
              <a:solidFill>
                <a:srgbClr val="1F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b="1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sz="1800" b="1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user </a:t>
            </a:r>
            <a:r>
              <a:rPr lang="en-US" sz="1800" b="1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profiles</a:t>
            </a:r>
          </a:p>
          <a:p>
            <a:pPr>
              <a:lnSpc>
                <a:spcPct val="200000"/>
              </a:lnSpc>
            </a:pPr>
            <a:r>
              <a:rPr lang="en-US" sz="1800" b="1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 </a:t>
            </a:r>
            <a:r>
              <a:rPr lang="en-US" sz="1800" b="1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1800" b="1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influential Users</a:t>
            </a:r>
          </a:p>
          <a:p>
            <a:pPr marL="685800"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and forth communications</a:t>
            </a:r>
          </a:p>
          <a:p>
            <a:pPr marL="685800"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among customers</a:t>
            </a:r>
          </a:p>
          <a:p>
            <a:pPr>
              <a:lnSpc>
                <a:spcPct val="200000"/>
              </a:lnSpc>
            </a:pPr>
            <a:r>
              <a:rPr lang="en-US" sz="1800" b="1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live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4404853" y="0"/>
            <a:ext cx="4945624" cy="695325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b="1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 of Social Media</a:t>
            </a:r>
          </a:p>
        </p:txBody>
      </p:sp>
    </p:spTree>
    <p:extLst>
      <p:ext uri="{BB962C8B-B14F-4D97-AF65-F5344CB8AC3E}">
        <p14:creationId xmlns:p14="http://schemas.microsoft.com/office/powerpoint/2010/main" val="228260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729205"/>
            <a:ext cx="9144000" cy="2269489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7" descr="Megaputer_logo_knowledge_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09" y="4872942"/>
            <a:ext cx="1905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015367" y="3265641"/>
            <a:ext cx="7004167" cy="160730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example with Facebook Pages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Laundry Detergents</a:t>
            </a:r>
          </a:p>
        </p:txBody>
      </p:sp>
    </p:spTree>
    <p:extLst>
      <p:ext uri="{BB962C8B-B14F-4D97-AF65-F5344CB8AC3E}">
        <p14:creationId xmlns:p14="http://schemas.microsoft.com/office/powerpoint/2010/main" val="202483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762000"/>
            <a:ext cx="6004089" cy="5849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342" y="1219200"/>
            <a:ext cx="7008658" cy="6933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1752600"/>
            <a:ext cx="7263343" cy="70046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3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Brands of Laundry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Detergent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54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topics </a:t>
            </a:r>
            <a:r>
              <a:rPr lang="en-US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interest</a:t>
            </a:r>
          </a:p>
          <a:p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trends</a:t>
            </a:r>
            <a:endParaRPr lang="en-US" dirty="0">
              <a:solidFill>
                <a:srgbClr val="1F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</a:t>
            </a:r>
            <a:r>
              <a:rPr lang="en-US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issues</a:t>
            </a:r>
          </a:p>
          <a:p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 sentiment and determine key drivers of positive / negative sentiment</a:t>
            </a:r>
          </a:p>
          <a:p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relations between topics and products, gender, regions, likes, etc.</a:t>
            </a:r>
          </a:p>
          <a:p>
            <a:pPr lvl="0"/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</a:t>
            </a:r>
            <a:r>
              <a:rPr lang="en-US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influential posters </a:t>
            </a:r>
          </a:p>
          <a:p>
            <a:pPr lvl="0"/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the </a:t>
            </a:r>
            <a:r>
              <a:rPr lang="en-US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of the communication network</a:t>
            </a:r>
          </a:p>
          <a:p>
            <a:endParaRPr lang="en-US" dirty="0">
              <a:solidFill>
                <a:srgbClr val="1F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Typical Task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0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topics </a:t>
            </a:r>
            <a:r>
              <a:rPr lang="en-US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interest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trends</a:t>
            </a:r>
            <a:endParaRPr 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issues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 sentiment and determine key drivers of positive / negative sentiment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relations between topics and products, gender, regions, likes, etc.</a:t>
            </a:r>
          </a:p>
          <a:p>
            <a:pPr lvl="0"/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influential posters </a:t>
            </a:r>
          </a:p>
          <a:p>
            <a:pPr lvl="0"/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the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of the communication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Typical Task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b="26695"/>
          <a:stretch/>
        </p:blipFill>
        <p:spPr>
          <a:xfrm>
            <a:off x="-76200" y="813169"/>
            <a:ext cx="9189180" cy="57400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Popular Topics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3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Popular Topics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29" y="948118"/>
            <a:ext cx="8497548" cy="556842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38117" y="2257064"/>
            <a:ext cx="1915716" cy="289366"/>
          </a:xfrm>
          <a:prstGeom prst="rect">
            <a:avLst/>
          </a:prstGeom>
          <a:noFill/>
          <a:ln w="76200">
            <a:solidFill>
              <a:srgbClr val="8F32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99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Popular Topics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36" y="878669"/>
            <a:ext cx="8603529" cy="5637878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3009417" y="5000264"/>
            <a:ext cx="11575" cy="1226916"/>
          </a:xfrm>
          <a:prstGeom prst="straightConnector1">
            <a:avLst/>
          </a:prstGeom>
          <a:ln w="76200">
            <a:solidFill>
              <a:srgbClr val="8F32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08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Popular Topics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64" y="855521"/>
            <a:ext cx="8762496" cy="574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8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topics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interest</a:t>
            </a:r>
          </a:p>
          <a:p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trends</a:t>
            </a:r>
            <a:endParaRPr lang="en-US" dirty="0">
              <a:solidFill>
                <a:srgbClr val="1F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issues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 sentiment and determine key drivers of positive / negative sentiment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relations between topics and products, gender, regions, likes, etc.</a:t>
            </a:r>
          </a:p>
          <a:p>
            <a:pPr lvl="0"/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influential posters </a:t>
            </a:r>
          </a:p>
          <a:p>
            <a:pPr lvl="0"/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the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of the communication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Typical Task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1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8303" t="14398" r="15091" b="43267"/>
          <a:stretch/>
        </p:blipFill>
        <p:spPr>
          <a:xfrm>
            <a:off x="110490" y="914400"/>
            <a:ext cx="7128510" cy="52659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28" t="58500"/>
          <a:stretch/>
        </p:blipFill>
        <p:spPr>
          <a:xfrm>
            <a:off x="110491" y="2955381"/>
            <a:ext cx="8881110" cy="37502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Topics and Trends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1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Sentiments and Trends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22" y="1202406"/>
            <a:ext cx="8776012" cy="3238447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1111170" y="774142"/>
            <a:ext cx="11575" cy="1226916"/>
          </a:xfrm>
          <a:prstGeom prst="straightConnector1">
            <a:avLst/>
          </a:prstGeom>
          <a:ln w="76200">
            <a:solidFill>
              <a:srgbClr val="8F32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451186" y="1004671"/>
            <a:ext cx="11575" cy="1226916"/>
          </a:xfrm>
          <a:prstGeom prst="straightConnector1">
            <a:avLst/>
          </a:prstGeom>
          <a:ln w="76200">
            <a:solidFill>
              <a:srgbClr val="8F32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861140" y="1004671"/>
            <a:ext cx="11575" cy="1226916"/>
          </a:xfrm>
          <a:prstGeom prst="straightConnector1">
            <a:avLst/>
          </a:prstGeom>
          <a:ln w="76200">
            <a:solidFill>
              <a:srgbClr val="8F32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95" y="2252694"/>
            <a:ext cx="6746377" cy="444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6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topics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interest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trends</a:t>
            </a:r>
            <a:endParaRPr 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</a:t>
            </a:r>
            <a:r>
              <a:rPr lang="en-US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issues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 sentiment and determine key drivers of positive / negative sentiment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relations between topics and products, gender, regions, likes, etc.</a:t>
            </a:r>
          </a:p>
          <a:p>
            <a:pPr lvl="0"/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influential posters </a:t>
            </a:r>
          </a:p>
          <a:p>
            <a:pPr lvl="0"/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the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of the communication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Typical Task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10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1"/>
          <a:stretch/>
        </p:blipFill>
        <p:spPr>
          <a:xfrm>
            <a:off x="170652" y="854028"/>
            <a:ext cx="8802696" cy="60039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Number of Likes vs Feedback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6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0229"/>
            <a:ext cx="8802695" cy="63703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70" r="41343"/>
          <a:stretch/>
        </p:blipFill>
        <p:spPr>
          <a:xfrm>
            <a:off x="152400" y="2819149"/>
            <a:ext cx="7543800" cy="40514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Number of Likes vs Feedback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1" r="46701"/>
          <a:stretch/>
        </p:blipFill>
        <p:spPr>
          <a:xfrm>
            <a:off x="254712" y="435460"/>
            <a:ext cx="8306156" cy="3376357"/>
          </a:xfrm>
          <a:prstGeom prst="rect">
            <a:avLst/>
          </a:prstGeom>
          <a:ln w="635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241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topics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interest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trends</a:t>
            </a:r>
            <a:endParaRPr 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issues</a:t>
            </a:r>
          </a:p>
          <a:p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 sentiment and determine key drivers of positive / negative sentiment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relations between topics and products, gender, regions, likes, etc.</a:t>
            </a:r>
          </a:p>
          <a:p>
            <a:pPr lvl="0"/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influential posters </a:t>
            </a:r>
          </a:p>
          <a:p>
            <a:pPr lvl="0"/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the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of the communication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Typical Task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2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Sentiment Analysis Summary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65" y="871197"/>
            <a:ext cx="8733960" cy="573794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4908631" y="5496815"/>
            <a:ext cx="0" cy="762000"/>
          </a:xfrm>
          <a:prstGeom prst="straightConnector1">
            <a:avLst/>
          </a:prstGeom>
          <a:ln w="76200">
            <a:solidFill>
              <a:srgbClr val="8F3232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24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Sentiment Analysis Summary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41" y="836472"/>
            <a:ext cx="8769199" cy="5761098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474580" y="6151875"/>
            <a:ext cx="838200" cy="353168"/>
          </a:xfrm>
          <a:prstGeom prst="ellipse">
            <a:avLst/>
          </a:prstGeom>
          <a:noFill/>
          <a:ln w="63500">
            <a:solidFill>
              <a:srgbClr val="8F32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81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Sentiment Analysis Details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41" y="871196"/>
            <a:ext cx="8651043" cy="568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2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6510"/>
          <a:stretch/>
        </p:blipFill>
        <p:spPr>
          <a:xfrm>
            <a:off x="34725" y="882574"/>
            <a:ext cx="9067800" cy="57985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Users vs Sentiment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85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Engage with Negative Users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39" y="753034"/>
            <a:ext cx="7371931" cy="5008039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2327476" y="3781832"/>
            <a:ext cx="635643" cy="3090"/>
          </a:xfrm>
          <a:prstGeom prst="straightConnector1">
            <a:avLst/>
          </a:prstGeom>
          <a:ln w="76200">
            <a:solidFill>
              <a:srgbClr val="8F3232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068" y="3946671"/>
            <a:ext cx="8981807" cy="3270206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H="1" flipV="1">
            <a:off x="6554166" y="5800494"/>
            <a:ext cx="20254" cy="686750"/>
          </a:xfrm>
          <a:prstGeom prst="straightConnector1">
            <a:avLst/>
          </a:prstGeom>
          <a:ln w="76200">
            <a:solidFill>
              <a:srgbClr val="8F3232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1382" y="3357183"/>
            <a:ext cx="5657750" cy="336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8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topics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interest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trends</a:t>
            </a:r>
            <a:endParaRPr 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issues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 sentiment and determine key drivers of positive / negative sentiment</a:t>
            </a:r>
          </a:p>
          <a:p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relations between topics and products, gender, regions, likes, etc.</a:t>
            </a:r>
          </a:p>
          <a:p>
            <a:pPr lvl="0"/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influential posters </a:t>
            </a:r>
          </a:p>
          <a:p>
            <a:pPr lvl="0"/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the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of the communication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Typical Task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8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14298" b="1122"/>
          <a:stretch/>
        </p:blipFill>
        <p:spPr>
          <a:xfrm>
            <a:off x="335181" y="688410"/>
            <a:ext cx="8496300" cy="61695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Gender vs Feedback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5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647700" y="152400"/>
            <a:ext cx="7810500" cy="6705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340" t="14772" r="5854" b="45455"/>
          <a:stretch/>
        </p:blipFill>
        <p:spPr>
          <a:xfrm>
            <a:off x="-190017" y="445625"/>
            <a:ext cx="9507637" cy="369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5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647700" y="152400"/>
            <a:ext cx="7810500" cy="6705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9159" t="54988" r="18263" b="11527"/>
          <a:stretch/>
        </p:blipFill>
        <p:spPr>
          <a:xfrm>
            <a:off x="36232" y="3200400"/>
            <a:ext cx="904128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4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topics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interest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trends</a:t>
            </a:r>
            <a:endParaRPr 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issues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 sentiment and determine key drivers of positive / negative sentiment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relations between topics and products, gender, regions, likes, etc.</a:t>
            </a:r>
          </a:p>
          <a:p>
            <a:pPr lvl="0"/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</a:t>
            </a:r>
            <a:r>
              <a:rPr lang="en-US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influential posters </a:t>
            </a:r>
          </a:p>
          <a:p>
            <a:pPr lvl="0"/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the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of the communication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Typical Task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3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62" y="374605"/>
            <a:ext cx="8590476" cy="64285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00" y="4310329"/>
            <a:ext cx="8610112" cy="1134193"/>
          </a:xfrm>
          <a:prstGeom prst="rect">
            <a:avLst/>
          </a:prstGeom>
          <a:ln w="63500">
            <a:solidFill>
              <a:srgbClr val="8F323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Top Posters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8442" y="5701325"/>
            <a:ext cx="6147116" cy="1038477"/>
          </a:xfrm>
          <a:prstGeom prst="rect">
            <a:avLst/>
          </a:prstGeom>
          <a:ln w="38100">
            <a:solidFill>
              <a:srgbClr val="8F3232"/>
            </a:solidFill>
          </a:ln>
        </p:spPr>
      </p:pic>
    </p:spTree>
    <p:extLst>
      <p:ext uri="{BB962C8B-B14F-4D97-AF65-F5344CB8AC3E}">
        <p14:creationId xmlns:p14="http://schemas.microsoft.com/office/powerpoint/2010/main" val="315026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62" y="374605"/>
            <a:ext cx="8590476" cy="6428571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5791200" y="1963992"/>
            <a:ext cx="0" cy="904559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Top Posters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Top Posters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8049" y="1188259"/>
            <a:ext cx="6778751" cy="574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35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topics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interest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trends</a:t>
            </a:r>
            <a:endParaRPr 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issues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 sentiment and determine key drivers of positive / negative sentiment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relations between topics and products, gender, regions, likes, etc.</a:t>
            </a:r>
          </a:p>
          <a:p>
            <a:pPr lvl="0"/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influential posters </a:t>
            </a:r>
          </a:p>
          <a:p>
            <a:pPr lvl="0"/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Visualize the </a:t>
            </a:r>
            <a:r>
              <a:rPr lang="en-US" dirty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of the communication </a:t>
            </a:r>
            <a:r>
              <a:rPr lang="en-US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lang="en-US" dirty="0">
              <a:solidFill>
                <a:srgbClr val="1F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Typical Task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2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30200" y="677793"/>
            <a:ext cx="8432800" cy="88900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rgbClr val="4C000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749" t="6438" r="20988" b="3438"/>
          <a:stretch/>
        </p:blipFill>
        <p:spPr>
          <a:xfrm>
            <a:off x="221674" y="588834"/>
            <a:ext cx="8617526" cy="62691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Tide Page’s Social Network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9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193" b="29917"/>
          <a:stretch/>
        </p:blipFill>
        <p:spPr>
          <a:xfrm>
            <a:off x="110230" y="937896"/>
            <a:ext cx="8767070" cy="56480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053" y="3225374"/>
            <a:ext cx="2782747" cy="35630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Social Network Analysis - </a:t>
            </a:r>
            <a:r>
              <a:rPr lang="en-US" sz="4000" b="1" dirty="0" smtClean="0">
                <a:solidFill>
                  <a:srgbClr val="8F3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 Point</a:t>
            </a:r>
            <a:endParaRPr lang="en-US" sz="4000" b="1" dirty="0">
              <a:solidFill>
                <a:srgbClr val="8F32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46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4193" b="29917"/>
          <a:stretch/>
        </p:blipFill>
        <p:spPr>
          <a:xfrm>
            <a:off x="110230" y="937896"/>
            <a:ext cx="8767070" cy="56480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0229" y="3266644"/>
            <a:ext cx="3524221" cy="1131735"/>
          </a:xfrm>
          <a:prstGeom prst="rect">
            <a:avLst/>
          </a:prstGeom>
          <a:noFill/>
          <a:ln w="76200">
            <a:solidFill>
              <a:srgbClr val="8F32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Social Network Analysis - </a:t>
            </a:r>
            <a:r>
              <a:rPr lang="en-US" sz="4000" b="1" dirty="0" err="1" smtClean="0">
                <a:solidFill>
                  <a:srgbClr val="8F3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Subgraph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46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36558" b="56102"/>
          <a:stretch/>
        </p:blipFill>
        <p:spPr>
          <a:xfrm>
            <a:off x="160969" y="929847"/>
            <a:ext cx="8917768" cy="42517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626" y="1143000"/>
            <a:ext cx="2439974" cy="3124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3429000" y="3505200"/>
            <a:ext cx="2743200" cy="762000"/>
          </a:xfrm>
          <a:prstGeom prst="rect">
            <a:avLst/>
          </a:prstGeom>
          <a:noFill/>
          <a:ln w="76200">
            <a:solidFill>
              <a:srgbClr val="8F32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7914" y="2685327"/>
            <a:ext cx="3993086" cy="675196"/>
          </a:xfrm>
          <a:prstGeom prst="rect">
            <a:avLst/>
          </a:prstGeom>
          <a:noFill/>
          <a:ln w="76200">
            <a:solidFill>
              <a:srgbClr val="8F32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Brenda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Boettcher’s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02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36283" b="55737"/>
          <a:stretch/>
        </p:blipFill>
        <p:spPr>
          <a:xfrm>
            <a:off x="228600" y="990600"/>
            <a:ext cx="8753054" cy="42877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Brenda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Boettcher’s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626" y="1143000"/>
            <a:ext cx="2439974" cy="3124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5371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079813"/>
            <a:ext cx="8972932" cy="40557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b="19231"/>
          <a:stretch/>
        </p:blipFill>
        <p:spPr>
          <a:xfrm>
            <a:off x="228600" y="1600199"/>
            <a:ext cx="8657178" cy="19416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Drilldown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1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Other Considerations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171852"/>
            <a:ext cx="8229600" cy="540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400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Noise</a:t>
            </a:r>
          </a:p>
          <a:p>
            <a:r>
              <a:rPr lang="en-US" sz="3400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Creditability</a:t>
            </a:r>
            <a:endParaRPr lang="en-US" sz="3400" dirty="0">
              <a:solidFill>
                <a:srgbClr val="1F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400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 Limit</a:t>
            </a:r>
          </a:p>
          <a:p>
            <a:r>
              <a:rPr lang="en-US" sz="3400" dirty="0" smtClean="0">
                <a:solidFill>
                  <a:srgbClr val="1F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Privacy Settings</a:t>
            </a:r>
            <a:endParaRPr lang="en-US" sz="3400" dirty="0">
              <a:solidFill>
                <a:srgbClr val="1F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53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7" descr="Megaputer_logo_knowledge_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073650"/>
            <a:ext cx="1905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1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2877</TotalTime>
  <Words>704</Words>
  <Application>Microsoft Office PowerPoint</Application>
  <PresentationFormat>On-screen Show (4:3)</PresentationFormat>
  <Paragraphs>158</Paragraphs>
  <Slides>43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43</vt:i4>
      </vt:variant>
    </vt:vector>
  </HeadingPairs>
  <TitlesOfParts>
    <vt:vector size="56" baseType="lpstr">
      <vt:lpstr>Arial</vt:lpstr>
      <vt:lpstr>Calibri</vt:lpstr>
      <vt:lpstr>Calibri Light</vt:lpstr>
      <vt:lpstr>NewsGoth BdXCn BT</vt:lpstr>
      <vt:lpstr>NewsGoth Cn BT</vt:lpstr>
      <vt:lpstr>NewsGoth XCn BT</vt:lpstr>
      <vt:lpstr>Wingdings</vt:lpstr>
      <vt:lpstr>Yanone Kaffeesatz Regular</vt:lpstr>
      <vt:lpstr>Office Theme</vt:lpstr>
      <vt:lpstr>1_Office Theme</vt:lpstr>
      <vt:lpstr>2_Office Theme</vt:lpstr>
      <vt:lpstr>3_Office Theme</vt:lpstr>
      <vt:lpstr>4_Office Theme</vt:lpstr>
      <vt:lpstr>PolyAnalyst  Web Report Training</vt:lpstr>
      <vt:lpstr>Companies want to know  what customers are saying about their products</vt:lpstr>
      <vt:lpstr>Traditional Way – Survey</vt:lpstr>
      <vt:lpstr>PowerPoint Presentation</vt:lpstr>
      <vt:lpstr>PowerPoint Presentation</vt:lpstr>
      <vt:lpstr>Employing Social Media to help understand our customers  and engage with them</vt:lpstr>
      <vt:lpstr>Benefits of Social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Windows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PolyAnalyst  Web Report Training</dc:title>
  <dc:creator>Casey E. Casto</dc:creator>
  <cp:lastModifiedBy>Alvin Yu</cp:lastModifiedBy>
  <cp:revision>171</cp:revision>
  <dcterms:created xsi:type="dcterms:W3CDTF">2013-10-03T20:50:08Z</dcterms:created>
  <dcterms:modified xsi:type="dcterms:W3CDTF">2014-05-21T16:06:58Z</dcterms:modified>
</cp:coreProperties>
</file>